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18288000" cy="10287000"/>
  <p:notesSz cx="6858000" cy="9144000"/>
  <p:embeddedFontLst>
    <p:embeddedFont>
      <p:font typeface="Roboto" pitchFamily="2" charset="0"/>
      <p:regular r:id="rId42"/>
      <p:bold r:id="rId43"/>
      <p:italic r:id="rId44"/>
      <p:boldItalic r:id="rId45"/>
    </p:embeddedFont>
    <p:embeddedFont>
      <p:font typeface="Roboto Bold" pitchFamily="2" charset="0"/>
      <p:regular r:id="rId46"/>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8" d="100"/>
          <a:sy n="58" d="100"/>
        </p:scale>
        <p:origin x="4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5.svg"/><Relationship Id="rId12" Type="http://schemas.openxmlformats.org/officeDocument/2006/relationships/image" Target="../media/image21.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0.png"/><Relationship Id="rId5" Type="http://schemas.openxmlformats.org/officeDocument/2006/relationships/image" Target="../media/image3.svg"/><Relationship Id="rId10" Type="http://schemas.openxmlformats.org/officeDocument/2006/relationships/image" Target="../media/image19.svg"/><Relationship Id="rId4" Type="http://schemas.openxmlformats.org/officeDocument/2006/relationships/image" Target="../media/image2.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23.svg"/></Relationships>
</file>

<file path=ppt/slides/_rels/slide1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svg"/><Relationship Id="rId4" Type="http://schemas.openxmlformats.org/officeDocument/2006/relationships/image" Target="../media/image24.jpeg"/><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28.sv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32.sv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35.svg"/></Relationships>
</file>

<file path=ppt/slides/_rels/slide2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svg"/></Relationships>
</file>

<file path=ppt/slides/_rels/slide3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6.png"/><Relationship Id="rId7" Type="http://schemas.openxmlformats.org/officeDocument/2006/relationships/image" Target="../media/image5.svg"/><Relationship Id="rId12" Type="http://schemas.openxmlformats.org/officeDocument/2006/relationships/image" Target="../media/image39.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8.png"/><Relationship Id="rId5" Type="http://schemas.openxmlformats.org/officeDocument/2006/relationships/image" Target="../media/image3.svg"/><Relationship Id="rId10" Type="http://schemas.openxmlformats.org/officeDocument/2006/relationships/image" Target="../media/image19.svg"/><Relationship Id="rId4" Type="http://schemas.openxmlformats.org/officeDocument/2006/relationships/image" Target="../media/image2.png"/><Relationship Id="rId9"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4.sv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sv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E6259"/>
        </a:solidFill>
        <a:effectLst/>
      </p:bgPr>
    </p:bg>
    <p:spTree>
      <p:nvGrpSpPr>
        <p:cNvPr id="1" name=""/>
        <p:cNvGrpSpPr/>
        <p:nvPr/>
      </p:nvGrpSpPr>
      <p:grpSpPr>
        <a:xfrm>
          <a:off x="0" y="0"/>
          <a:ext cx="0" cy="0"/>
          <a:chOff x="0" y="0"/>
          <a:chExt cx="0" cy="0"/>
        </a:xfrm>
      </p:grpSpPr>
      <p:sp>
        <p:nvSpPr>
          <p:cNvPr id="2" name="Freeform 2"/>
          <p:cNvSpPr/>
          <p:nvPr/>
        </p:nvSpPr>
        <p:spPr>
          <a:xfrm>
            <a:off x="10182298" y="823020"/>
            <a:ext cx="7282682" cy="1370643"/>
          </a:xfrm>
          <a:custGeom>
            <a:avLst/>
            <a:gdLst/>
            <a:ahLst/>
            <a:cxnLst/>
            <a:rect l="l" t="t" r="r" b="b"/>
            <a:pathLst>
              <a:path w="7282682" h="1370643">
                <a:moveTo>
                  <a:pt x="0" y="0"/>
                </a:moveTo>
                <a:lnTo>
                  <a:pt x="7282682" y="0"/>
                </a:lnTo>
                <a:lnTo>
                  <a:pt x="7282682" y="1370643"/>
                </a:lnTo>
                <a:lnTo>
                  <a:pt x="0" y="1370643"/>
                </a:lnTo>
                <a:lnTo>
                  <a:pt x="0" y="0"/>
                </a:lnTo>
                <a:close/>
              </a:path>
            </a:pathLst>
          </a:custGeom>
          <a:blipFill>
            <a:blip r:embed="rId3"/>
            <a:stretch>
              <a:fillRect r="-109"/>
            </a:stretch>
          </a:blipFill>
        </p:spPr>
        <p:txBody>
          <a:bodyPr/>
          <a:lstStyle/>
          <a:p>
            <a:endParaRPr lang="en-GB"/>
          </a:p>
        </p:txBody>
      </p:sp>
      <p:grpSp>
        <p:nvGrpSpPr>
          <p:cNvPr id="3" name="Group 3"/>
          <p:cNvGrpSpPr/>
          <p:nvPr/>
        </p:nvGrpSpPr>
        <p:grpSpPr>
          <a:xfrm rot="9143384">
            <a:off x="-3365030" y="-1792902"/>
            <a:ext cx="10827125" cy="8670475"/>
            <a:chOff x="0" y="0"/>
            <a:chExt cx="14436166" cy="11560634"/>
          </a:xfrm>
        </p:grpSpPr>
        <p:sp>
          <p:nvSpPr>
            <p:cNvPr id="4" name="Freeform 4"/>
            <p:cNvSpPr/>
            <p:nvPr/>
          </p:nvSpPr>
          <p:spPr>
            <a:xfrm rot="-6715862" flipH="1">
              <a:off x="3979471" y="-1053796"/>
              <a:ext cx="6477223" cy="12954446"/>
            </a:xfrm>
            <a:custGeom>
              <a:avLst/>
              <a:gdLst/>
              <a:ahLst/>
              <a:cxnLst/>
              <a:rect l="l" t="t" r="r" b="b"/>
              <a:pathLst>
                <a:path w="6477223" h="12954446">
                  <a:moveTo>
                    <a:pt x="6477224" y="0"/>
                  </a:moveTo>
                  <a:lnTo>
                    <a:pt x="0" y="0"/>
                  </a:lnTo>
                  <a:lnTo>
                    <a:pt x="0" y="12954446"/>
                  </a:lnTo>
                  <a:lnTo>
                    <a:pt x="6477224" y="12954446"/>
                  </a:lnTo>
                  <a:lnTo>
                    <a:pt x="6477224" y="0"/>
                  </a:lnTo>
                  <a:close/>
                </a:path>
              </a:pathLst>
            </a:custGeom>
            <a:blipFill>
              <a:blip r:embed="rId4">
                <a:alphaModFix amt="2834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rot="4084137">
              <a:off x="4656361" y="530969"/>
              <a:ext cx="5410006" cy="10820011"/>
            </a:xfrm>
            <a:custGeom>
              <a:avLst/>
              <a:gdLst/>
              <a:ahLst/>
              <a:cxnLst/>
              <a:rect l="l" t="t" r="r" b="b"/>
              <a:pathLst>
                <a:path w="5410006" h="10820011">
                  <a:moveTo>
                    <a:pt x="0" y="0"/>
                  </a:moveTo>
                  <a:lnTo>
                    <a:pt x="5410006" y="0"/>
                  </a:lnTo>
                  <a:lnTo>
                    <a:pt x="5410006" y="10820011"/>
                  </a:lnTo>
                  <a:lnTo>
                    <a:pt x="0" y="10820011"/>
                  </a:lnTo>
                  <a:lnTo>
                    <a:pt x="0" y="0"/>
                  </a:lnTo>
                  <a:close/>
                </a:path>
              </a:pathLst>
            </a:custGeom>
            <a:blipFill>
              <a:blip r:embed="rId6">
                <a:alphaModFix amt="28349"/>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6" name="Group 6"/>
            <p:cNvGrpSpPr/>
            <p:nvPr/>
          </p:nvGrpSpPr>
          <p:grpSpPr>
            <a:xfrm>
              <a:off x="5097912" y="5119218"/>
              <a:ext cx="6562440" cy="6441416"/>
              <a:chOff x="0" y="0"/>
              <a:chExt cx="828071" cy="812800"/>
            </a:xfrm>
          </p:grpSpPr>
          <p:sp>
            <p:nvSpPr>
              <p:cNvPr id="7" name="Freeform 7"/>
              <p:cNvSpPr/>
              <p:nvPr/>
            </p:nvSpPr>
            <p:spPr>
              <a:xfrm>
                <a:off x="0" y="0"/>
                <a:ext cx="828071" cy="812800"/>
              </a:xfrm>
              <a:custGeom>
                <a:avLst/>
                <a:gdLst/>
                <a:ahLst/>
                <a:cxnLst/>
                <a:rect l="l" t="t" r="r" b="b"/>
                <a:pathLst>
                  <a:path w="828071" h="812800">
                    <a:moveTo>
                      <a:pt x="414036" y="0"/>
                    </a:moveTo>
                    <a:cubicBezTo>
                      <a:pt x="185370" y="0"/>
                      <a:pt x="0" y="181951"/>
                      <a:pt x="0" y="406400"/>
                    </a:cubicBezTo>
                    <a:cubicBezTo>
                      <a:pt x="0" y="630849"/>
                      <a:pt x="185370" y="812800"/>
                      <a:pt x="414036" y="812800"/>
                    </a:cubicBezTo>
                    <a:cubicBezTo>
                      <a:pt x="642701" y="812800"/>
                      <a:pt x="828071" y="630849"/>
                      <a:pt x="828071" y="406400"/>
                    </a:cubicBezTo>
                    <a:cubicBezTo>
                      <a:pt x="828071" y="181951"/>
                      <a:pt x="642701" y="0"/>
                      <a:pt x="414036" y="0"/>
                    </a:cubicBezTo>
                    <a:close/>
                  </a:path>
                </a:pathLst>
              </a:custGeom>
              <a:solidFill>
                <a:srgbClr val="6E6259">
                  <a:alpha val="62745"/>
                </a:srgbClr>
              </a:solidFill>
            </p:spPr>
            <p:txBody>
              <a:bodyPr/>
              <a:lstStyle/>
              <a:p>
                <a:endParaRPr lang="en-GB"/>
              </a:p>
            </p:txBody>
          </p:sp>
          <p:sp>
            <p:nvSpPr>
              <p:cNvPr id="8" name="TextBox 8"/>
              <p:cNvSpPr txBox="1"/>
              <p:nvPr/>
            </p:nvSpPr>
            <p:spPr>
              <a:xfrm>
                <a:off x="77632" y="57150"/>
                <a:ext cx="672808" cy="679450"/>
              </a:xfrm>
              <a:prstGeom prst="rect">
                <a:avLst/>
              </a:prstGeom>
            </p:spPr>
            <p:txBody>
              <a:bodyPr lIns="50800" tIns="50800" rIns="50800" bIns="50800" rtlCol="0" anchor="ctr"/>
              <a:lstStyle/>
              <a:p>
                <a:pPr algn="ctr">
                  <a:lnSpc>
                    <a:spcPts val="2268"/>
                  </a:lnSpc>
                </a:pPr>
                <a:endParaRPr/>
              </a:p>
            </p:txBody>
          </p:sp>
        </p:grpSp>
      </p:grpSp>
      <p:sp>
        <p:nvSpPr>
          <p:cNvPr id="9" name="TextBox 9"/>
          <p:cNvSpPr txBox="1"/>
          <p:nvPr/>
        </p:nvSpPr>
        <p:spPr>
          <a:xfrm>
            <a:off x="1028700" y="4178022"/>
            <a:ext cx="10910656" cy="2435840"/>
          </a:xfrm>
          <a:prstGeom prst="rect">
            <a:avLst/>
          </a:prstGeom>
        </p:spPr>
        <p:txBody>
          <a:bodyPr lIns="0" tIns="0" rIns="0" bIns="0" rtlCol="0" anchor="t">
            <a:spAutoFit/>
          </a:bodyPr>
          <a:lstStyle/>
          <a:p>
            <a:pPr algn="l">
              <a:lnSpc>
                <a:spcPts val="6480"/>
              </a:lnSpc>
            </a:pPr>
            <a:r>
              <a:rPr lang="en-US" sz="6000" b="1">
                <a:solidFill>
                  <a:srgbClr val="FFFFFF"/>
                </a:solidFill>
                <a:latin typeface="Roboto Bold"/>
                <a:ea typeface="Roboto Bold"/>
                <a:cs typeface="Roboto Bold"/>
                <a:sym typeface="Roboto Bold"/>
              </a:rPr>
              <a:t>Module 1: </a:t>
            </a:r>
          </a:p>
          <a:p>
            <a:pPr algn="l">
              <a:lnSpc>
                <a:spcPts val="6480"/>
              </a:lnSpc>
            </a:pPr>
            <a:r>
              <a:rPr lang="en-US" sz="6000" b="1">
                <a:solidFill>
                  <a:srgbClr val="FFFFFF"/>
                </a:solidFill>
                <a:latin typeface="Roboto Bold"/>
                <a:ea typeface="Roboto Bold"/>
                <a:cs typeface="Roboto Bold"/>
                <a:sym typeface="Roboto Bold"/>
              </a:rPr>
              <a:t>Introduction to Environment in Humanitarian Action</a:t>
            </a:r>
          </a:p>
        </p:txBody>
      </p:sp>
      <p:grpSp>
        <p:nvGrpSpPr>
          <p:cNvPr id="10" name="Group 10"/>
          <p:cNvGrpSpPr/>
          <p:nvPr/>
        </p:nvGrpSpPr>
        <p:grpSpPr>
          <a:xfrm rot="-1077423">
            <a:off x="10341117" y="4715779"/>
            <a:ext cx="12081039" cy="9674623"/>
            <a:chOff x="0" y="0"/>
            <a:chExt cx="16108052" cy="12899498"/>
          </a:xfrm>
        </p:grpSpPr>
        <p:sp>
          <p:nvSpPr>
            <p:cNvPr id="11" name="Freeform 11"/>
            <p:cNvSpPr/>
            <p:nvPr/>
          </p:nvSpPr>
          <p:spPr>
            <a:xfrm rot="-6715862" flipH="1">
              <a:off x="4440343" y="-1175838"/>
              <a:ext cx="7227365" cy="14454731"/>
            </a:xfrm>
            <a:custGeom>
              <a:avLst/>
              <a:gdLst/>
              <a:ahLst/>
              <a:cxnLst/>
              <a:rect l="l" t="t" r="r" b="b"/>
              <a:pathLst>
                <a:path w="7227365" h="14454731">
                  <a:moveTo>
                    <a:pt x="7227366" y="0"/>
                  </a:moveTo>
                  <a:lnTo>
                    <a:pt x="0" y="0"/>
                  </a:lnTo>
                  <a:lnTo>
                    <a:pt x="0" y="14454730"/>
                  </a:lnTo>
                  <a:lnTo>
                    <a:pt x="7227366" y="14454730"/>
                  </a:lnTo>
                  <a:lnTo>
                    <a:pt x="7227366" y="0"/>
                  </a:lnTo>
                  <a:close/>
                </a:path>
              </a:pathLst>
            </a:custGeom>
            <a:blipFill>
              <a:blip r:embed="rId4">
                <a:alphaModFix amt="2834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2" name="Freeform 12"/>
            <p:cNvSpPr/>
            <p:nvPr/>
          </p:nvSpPr>
          <p:spPr>
            <a:xfrm rot="4084137">
              <a:off x="5195625" y="592462"/>
              <a:ext cx="6036551" cy="12073102"/>
            </a:xfrm>
            <a:custGeom>
              <a:avLst/>
              <a:gdLst/>
              <a:ahLst/>
              <a:cxnLst/>
              <a:rect l="l" t="t" r="r" b="b"/>
              <a:pathLst>
                <a:path w="6036551" h="12073102">
                  <a:moveTo>
                    <a:pt x="0" y="0"/>
                  </a:moveTo>
                  <a:lnTo>
                    <a:pt x="6036551" y="0"/>
                  </a:lnTo>
                  <a:lnTo>
                    <a:pt x="6036551" y="12073102"/>
                  </a:lnTo>
                  <a:lnTo>
                    <a:pt x="0" y="12073102"/>
                  </a:lnTo>
                  <a:lnTo>
                    <a:pt x="0" y="0"/>
                  </a:lnTo>
                  <a:close/>
                </a:path>
              </a:pathLst>
            </a:custGeom>
            <a:blipFill>
              <a:blip r:embed="rId6">
                <a:alphaModFix amt="28349"/>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3" name="Group 13"/>
            <p:cNvGrpSpPr/>
            <p:nvPr/>
          </p:nvGrpSpPr>
          <p:grpSpPr>
            <a:xfrm>
              <a:off x="5688314" y="5712087"/>
              <a:ext cx="7322451" cy="7187411"/>
              <a:chOff x="0" y="0"/>
              <a:chExt cx="828071" cy="812800"/>
            </a:xfrm>
          </p:grpSpPr>
          <p:sp>
            <p:nvSpPr>
              <p:cNvPr id="14" name="Freeform 14"/>
              <p:cNvSpPr/>
              <p:nvPr/>
            </p:nvSpPr>
            <p:spPr>
              <a:xfrm>
                <a:off x="0" y="0"/>
                <a:ext cx="828071" cy="812800"/>
              </a:xfrm>
              <a:custGeom>
                <a:avLst/>
                <a:gdLst/>
                <a:ahLst/>
                <a:cxnLst/>
                <a:rect l="l" t="t" r="r" b="b"/>
                <a:pathLst>
                  <a:path w="828071" h="812800">
                    <a:moveTo>
                      <a:pt x="414036" y="0"/>
                    </a:moveTo>
                    <a:cubicBezTo>
                      <a:pt x="185370" y="0"/>
                      <a:pt x="0" y="181951"/>
                      <a:pt x="0" y="406400"/>
                    </a:cubicBezTo>
                    <a:cubicBezTo>
                      <a:pt x="0" y="630849"/>
                      <a:pt x="185370" y="812800"/>
                      <a:pt x="414036" y="812800"/>
                    </a:cubicBezTo>
                    <a:cubicBezTo>
                      <a:pt x="642701" y="812800"/>
                      <a:pt x="828071" y="630849"/>
                      <a:pt x="828071" y="406400"/>
                    </a:cubicBezTo>
                    <a:cubicBezTo>
                      <a:pt x="828071" y="181951"/>
                      <a:pt x="642701" y="0"/>
                      <a:pt x="414036" y="0"/>
                    </a:cubicBezTo>
                    <a:close/>
                  </a:path>
                </a:pathLst>
              </a:custGeom>
              <a:solidFill>
                <a:srgbClr val="6E6259">
                  <a:alpha val="62745"/>
                </a:srgbClr>
              </a:solidFill>
            </p:spPr>
            <p:txBody>
              <a:bodyPr/>
              <a:lstStyle/>
              <a:p>
                <a:endParaRPr lang="en-GB"/>
              </a:p>
            </p:txBody>
          </p:sp>
          <p:sp>
            <p:nvSpPr>
              <p:cNvPr id="15" name="TextBox 15"/>
              <p:cNvSpPr txBox="1"/>
              <p:nvPr/>
            </p:nvSpPr>
            <p:spPr>
              <a:xfrm>
                <a:off x="77632" y="57150"/>
                <a:ext cx="672808" cy="679450"/>
              </a:xfrm>
              <a:prstGeom prst="rect">
                <a:avLst/>
              </a:prstGeom>
            </p:spPr>
            <p:txBody>
              <a:bodyPr lIns="50800" tIns="50800" rIns="50800" bIns="50800" rtlCol="0" anchor="ctr"/>
              <a:lstStyle/>
              <a:p>
                <a:pPr algn="ctr">
                  <a:lnSpc>
                    <a:spcPts val="2268"/>
                  </a:lnSpc>
                </a:pPr>
                <a:endParaRPr/>
              </a:p>
            </p:txBody>
          </p:sp>
        </p:grpSp>
      </p:grpSp>
      <p:sp>
        <p:nvSpPr>
          <p:cNvPr id="16" name="TextBox 16"/>
          <p:cNvSpPr txBox="1"/>
          <p:nvPr/>
        </p:nvSpPr>
        <p:spPr>
          <a:xfrm>
            <a:off x="1028700" y="3293338"/>
            <a:ext cx="9743091" cy="552450"/>
          </a:xfrm>
          <a:prstGeom prst="rect">
            <a:avLst/>
          </a:prstGeom>
        </p:spPr>
        <p:txBody>
          <a:bodyPr lIns="0" tIns="0" rIns="0" bIns="0" rtlCol="0" anchor="t">
            <a:spAutoFit/>
          </a:bodyPr>
          <a:lstStyle/>
          <a:p>
            <a:pPr algn="l">
              <a:lnSpc>
                <a:spcPts val="2916"/>
              </a:lnSpc>
            </a:pPr>
            <a:r>
              <a:rPr lang="en-US" sz="2700" b="1">
                <a:solidFill>
                  <a:srgbClr val="FFFFFF"/>
                </a:solidFill>
                <a:latin typeface="Roboto Bold"/>
                <a:ea typeface="Roboto Bold"/>
                <a:cs typeface="Roboto Bold"/>
                <a:sym typeface="Roboto Bold"/>
              </a:rPr>
              <a:t>ENVIRONMENT IN HUMANITARIAN ACTION (EHA) TRAINING</a:t>
            </a:r>
          </a:p>
        </p:txBody>
      </p:sp>
      <p:sp>
        <p:nvSpPr>
          <p:cNvPr id="17" name="TextBox 17"/>
          <p:cNvSpPr txBox="1"/>
          <p:nvPr/>
        </p:nvSpPr>
        <p:spPr>
          <a:xfrm>
            <a:off x="1005824" y="7232243"/>
            <a:ext cx="6848265" cy="1303120"/>
          </a:xfrm>
          <a:prstGeom prst="rect">
            <a:avLst/>
          </a:prstGeom>
        </p:spPr>
        <p:txBody>
          <a:bodyPr lIns="0" tIns="0" rIns="0" bIns="0" rtlCol="0" anchor="t">
            <a:spAutoFit/>
          </a:bodyPr>
          <a:lstStyle/>
          <a:p>
            <a:pPr algn="l">
              <a:lnSpc>
                <a:spcPts val="3240"/>
              </a:lnSpc>
            </a:pPr>
            <a:r>
              <a:rPr lang="en-US" sz="2700" b="1">
                <a:solidFill>
                  <a:srgbClr val="FFFFFF"/>
                </a:solidFill>
                <a:latin typeface="Roboto Bold"/>
                <a:ea typeface="Roboto Bold"/>
                <a:cs typeface="Roboto Bold"/>
                <a:sym typeface="Roboto Bold"/>
              </a:rPr>
              <a:t>Name of Facilitator:</a:t>
            </a:r>
          </a:p>
          <a:p>
            <a:pPr algn="l">
              <a:lnSpc>
                <a:spcPts val="3240"/>
              </a:lnSpc>
            </a:pPr>
            <a:r>
              <a:rPr lang="en-US" sz="2700" b="1">
                <a:solidFill>
                  <a:srgbClr val="FFFFFF"/>
                </a:solidFill>
                <a:latin typeface="Roboto Bold"/>
                <a:ea typeface="Roboto Bold"/>
                <a:cs typeface="Roboto Bold"/>
                <a:sym typeface="Roboto Bold"/>
              </a:rPr>
              <a:t>Venue:</a:t>
            </a:r>
          </a:p>
          <a:p>
            <a:pPr algn="l">
              <a:lnSpc>
                <a:spcPts val="3240"/>
              </a:lnSpc>
            </a:pPr>
            <a:r>
              <a:rPr lang="en-US" sz="2700" b="1">
                <a:solidFill>
                  <a:srgbClr val="FFFFFF"/>
                </a:solidFill>
                <a:latin typeface="Roboto Bold"/>
                <a:ea typeface="Roboto Bold"/>
                <a:cs typeface="Roboto Bold"/>
                <a:sym typeface="Roboto Bold"/>
              </a:rPr>
              <a:t>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610328" flipH="1">
            <a:off x="14094474" y="-2886452"/>
            <a:ext cx="4857917" cy="9715835"/>
          </a:xfrm>
          <a:custGeom>
            <a:avLst/>
            <a:gdLst/>
            <a:ahLst/>
            <a:cxnLst/>
            <a:rect l="l" t="t" r="r" b="b"/>
            <a:pathLst>
              <a:path w="4857917" h="9715835">
                <a:moveTo>
                  <a:pt x="4857917" y="0"/>
                </a:moveTo>
                <a:lnTo>
                  <a:pt x="0" y="0"/>
                </a:lnTo>
                <a:lnTo>
                  <a:pt x="0" y="9715835"/>
                </a:lnTo>
                <a:lnTo>
                  <a:pt x="4857917" y="9715835"/>
                </a:lnTo>
                <a:lnTo>
                  <a:pt x="4857917" y="0"/>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3189671">
            <a:off x="14770877" y="-2379180"/>
            <a:ext cx="4057504" cy="8115008"/>
          </a:xfrm>
          <a:custGeom>
            <a:avLst/>
            <a:gdLst/>
            <a:ahLst/>
            <a:cxnLst/>
            <a:rect l="l" t="t" r="r" b="b"/>
            <a:pathLst>
              <a:path w="4057504" h="8115008">
                <a:moveTo>
                  <a:pt x="0" y="0"/>
                </a:moveTo>
                <a:lnTo>
                  <a:pt x="4057504" y="0"/>
                </a:lnTo>
                <a:lnTo>
                  <a:pt x="4057504" y="8115009"/>
                </a:lnTo>
                <a:lnTo>
                  <a:pt x="0" y="8115009"/>
                </a:lnTo>
                <a:lnTo>
                  <a:pt x="0" y="0"/>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rot="-4102401" flipH="1" flipV="1">
            <a:off x="-110158" y="5334462"/>
            <a:ext cx="4857917" cy="9715835"/>
          </a:xfrm>
          <a:custGeom>
            <a:avLst/>
            <a:gdLst/>
            <a:ahLst/>
            <a:cxnLst/>
            <a:rect l="l" t="t" r="r" b="b"/>
            <a:pathLst>
              <a:path w="4857917" h="9715835">
                <a:moveTo>
                  <a:pt x="4857917" y="9715835"/>
                </a:moveTo>
                <a:lnTo>
                  <a:pt x="0" y="9715835"/>
                </a:lnTo>
                <a:lnTo>
                  <a:pt x="0" y="0"/>
                </a:lnTo>
                <a:lnTo>
                  <a:pt x="4857917" y="0"/>
                </a:lnTo>
                <a:lnTo>
                  <a:pt x="4857917" y="9715835"/>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rot="6697598" flipV="1">
            <a:off x="100448" y="6490218"/>
            <a:ext cx="4057504" cy="8115008"/>
          </a:xfrm>
          <a:custGeom>
            <a:avLst/>
            <a:gdLst/>
            <a:ahLst/>
            <a:cxnLst/>
            <a:rect l="l" t="t" r="r" b="b"/>
            <a:pathLst>
              <a:path w="4057504" h="8115008">
                <a:moveTo>
                  <a:pt x="0" y="8115008"/>
                </a:moveTo>
                <a:lnTo>
                  <a:pt x="4057504" y="8115008"/>
                </a:lnTo>
                <a:lnTo>
                  <a:pt x="4057504" y="0"/>
                </a:lnTo>
                <a:lnTo>
                  <a:pt x="0" y="0"/>
                </a:lnTo>
                <a:lnTo>
                  <a:pt x="0" y="8115008"/>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AutoShape 6"/>
          <p:cNvSpPr/>
          <p:nvPr/>
        </p:nvSpPr>
        <p:spPr>
          <a:xfrm flipV="1">
            <a:off x="1041287" y="3892980"/>
            <a:ext cx="4549140" cy="0"/>
          </a:xfrm>
          <a:prstGeom prst="line">
            <a:avLst/>
          </a:prstGeom>
          <a:ln w="47625" cap="rnd">
            <a:solidFill>
              <a:srgbClr val="6E6259"/>
            </a:solidFill>
            <a:prstDash val="solid"/>
            <a:headEnd type="none" w="sm" len="sm"/>
            <a:tailEnd type="none" w="sm" len="sm"/>
          </a:ln>
        </p:spPr>
        <p:txBody>
          <a:bodyPr/>
          <a:lstStyle/>
          <a:p>
            <a:endParaRPr lang="en-GB"/>
          </a:p>
        </p:txBody>
      </p:sp>
      <p:sp>
        <p:nvSpPr>
          <p:cNvPr id="7" name="Freeform 7"/>
          <p:cNvSpPr/>
          <p:nvPr/>
        </p:nvSpPr>
        <p:spPr>
          <a:xfrm>
            <a:off x="13694910" y="92583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7"/>
            <a:stretch>
              <a:fillRect r="-109"/>
            </a:stretch>
          </a:blipFill>
        </p:spPr>
        <p:txBody>
          <a:bodyPr/>
          <a:lstStyle/>
          <a:p>
            <a:endParaRPr lang="en-GB"/>
          </a:p>
        </p:txBody>
      </p:sp>
      <p:sp>
        <p:nvSpPr>
          <p:cNvPr id="8" name="TextBox 8"/>
          <p:cNvSpPr txBox="1"/>
          <p:nvPr/>
        </p:nvSpPr>
        <p:spPr>
          <a:xfrm>
            <a:off x="914400" y="962025"/>
            <a:ext cx="15398974" cy="617172"/>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Environmental Impact on Humanitarian Action</a:t>
            </a:r>
          </a:p>
        </p:txBody>
      </p:sp>
      <p:sp>
        <p:nvSpPr>
          <p:cNvPr id="9" name="TextBox 9"/>
          <p:cNvSpPr txBox="1"/>
          <p:nvPr/>
        </p:nvSpPr>
        <p:spPr>
          <a:xfrm>
            <a:off x="1053873" y="4322905"/>
            <a:ext cx="4663440" cy="1474089"/>
          </a:xfrm>
          <a:prstGeom prst="rect">
            <a:avLst/>
          </a:prstGeom>
        </p:spPr>
        <p:txBody>
          <a:bodyPr lIns="0" tIns="0" rIns="0" bIns="0" rtlCol="0" anchor="t">
            <a:spAutoFit/>
          </a:bodyPr>
          <a:lstStyle/>
          <a:p>
            <a:pPr algn="ctr">
              <a:lnSpc>
                <a:spcPts val="3888"/>
              </a:lnSpc>
            </a:pPr>
            <a:r>
              <a:rPr lang="en-US" sz="3600">
                <a:solidFill>
                  <a:srgbClr val="000000"/>
                </a:solidFill>
                <a:latin typeface="Roboto"/>
                <a:ea typeface="Roboto"/>
                <a:cs typeface="Roboto"/>
                <a:sym typeface="Roboto"/>
              </a:rPr>
              <a:t>Lack of water or arable land drives conflict and displacement.</a:t>
            </a:r>
          </a:p>
        </p:txBody>
      </p:sp>
      <p:sp>
        <p:nvSpPr>
          <p:cNvPr id="10" name="TextBox 10"/>
          <p:cNvSpPr txBox="1"/>
          <p:nvPr/>
        </p:nvSpPr>
        <p:spPr>
          <a:xfrm>
            <a:off x="6648787" y="4461264"/>
            <a:ext cx="4663440" cy="1474089"/>
          </a:xfrm>
          <a:prstGeom prst="rect">
            <a:avLst/>
          </a:prstGeom>
        </p:spPr>
        <p:txBody>
          <a:bodyPr lIns="0" tIns="0" rIns="0" bIns="0" rtlCol="0" anchor="t">
            <a:spAutoFit/>
          </a:bodyPr>
          <a:lstStyle/>
          <a:p>
            <a:pPr algn="ctr">
              <a:lnSpc>
                <a:spcPts val="3888"/>
              </a:lnSpc>
            </a:pPr>
            <a:r>
              <a:rPr lang="en-US" sz="3600">
                <a:solidFill>
                  <a:srgbClr val="000000"/>
                </a:solidFill>
                <a:latin typeface="Roboto"/>
                <a:ea typeface="Roboto"/>
                <a:cs typeface="Roboto"/>
                <a:sym typeface="Roboto"/>
              </a:rPr>
              <a:t>Ecosystem destruction increases vulnerability to disasters.</a:t>
            </a:r>
          </a:p>
        </p:txBody>
      </p:sp>
      <p:sp>
        <p:nvSpPr>
          <p:cNvPr id="11" name="TextBox 11"/>
          <p:cNvSpPr txBox="1"/>
          <p:nvPr/>
        </p:nvSpPr>
        <p:spPr>
          <a:xfrm>
            <a:off x="12710160" y="4461264"/>
            <a:ext cx="4663440" cy="2931414"/>
          </a:xfrm>
          <a:prstGeom prst="rect">
            <a:avLst/>
          </a:prstGeom>
        </p:spPr>
        <p:txBody>
          <a:bodyPr lIns="0" tIns="0" rIns="0" bIns="0" rtlCol="0" anchor="t">
            <a:spAutoFit/>
          </a:bodyPr>
          <a:lstStyle/>
          <a:p>
            <a:pPr algn="ctr">
              <a:lnSpc>
                <a:spcPts val="3888"/>
              </a:lnSpc>
            </a:pPr>
            <a:r>
              <a:rPr lang="en-US" sz="3600">
                <a:solidFill>
                  <a:srgbClr val="000000"/>
                </a:solidFill>
                <a:latin typeface="Roboto"/>
                <a:ea typeface="Roboto"/>
                <a:cs typeface="Roboto"/>
                <a:sym typeface="Roboto"/>
              </a:rPr>
              <a:t>Health crises caused by pollution (e.g., oil spills) displace communities and require humanitarian responses.</a:t>
            </a:r>
          </a:p>
        </p:txBody>
      </p:sp>
      <p:sp>
        <p:nvSpPr>
          <p:cNvPr id="12" name="TextBox 12"/>
          <p:cNvSpPr txBox="1"/>
          <p:nvPr/>
        </p:nvSpPr>
        <p:spPr>
          <a:xfrm>
            <a:off x="1041287" y="3242471"/>
            <a:ext cx="4676027" cy="626697"/>
          </a:xfrm>
          <a:prstGeom prst="rect">
            <a:avLst/>
          </a:prstGeom>
        </p:spPr>
        <p:txBody>
          <a:bodyPr lIns="0" tIns="0" rIns="0" bIns="0" rtlCol="0" anchor="t">
            <a:spAutoFit/>
          </a:bodyPr>
          <a:lstStyle/>
          <a:p>
            <a:pPr algn="ctr">
              <a:lnSpc>
                <a:spcPts val="3888"/>
              </a:lnSpc>
            </a:pPr>
            <a:r>
              <a:rPr lang="en-US" sz="3600" b="1">
                <a:solidFill>
                  <a:srgbClr val="6E6259"/>
                </a:solidFill>
                <a:latin typeface="Roboto Bold"/>
                <a:ea typeface="Roboto Bold"/>
                <a:cs typeface="Roboto Bold"/>
                <a:sym typeface="Roboto Bold"/>
              </a:rPr>
              <a:t>Resource scarcity</a:t>
            </a:r>
          </a:p>
        </p:txBody>
      </p:sp>
      <p:sp>
        <p:nvSpPr>
          <p:cNvPr id="13" name="TextBox 13"/>
          <p:cNvSpPr txBox="1"/>
          <p:nvPr/>
        </p:nvSpPr>
        <p:spPr>
          <a:xfrm>
            <a:off x="6229633" y="3231657"/>
            <a:ext cx="5747566" cy="871380"/>
          </a:xfrm>
          <a:prstGeom prst="rect">
            <a:avLst/>
          </a:prstGeom>
        </p:spPr>
        <p:txBody>
          <a:bodyPr lIns="0" tIns="0" rIns="0" bIns="0" rtlCol="0" anchor="t">
            <a:spAutoFit/>
          </a:bodyPr>
          <a:lstStyle/>
          <a:p>
            <a:pPr algn="ctr">
              <a:lnSpc>
                <a:spcPts val="3888"/>
              </a:lnSpc>
            </a:pPr>
            <a:r>
              <a:rPr lang="en-US" sz="3600" b="1">
                <a:solidFill>
                  <a:srgbClr val="6E6259"/>
                </a:solidFill>
                <a:latin typeface="Roboto Bold"/>
                <a:ea typeface="Roboto Bold"/>
                <a:cs typeface="Roboto Bold"/>
                <a:sym typeface="Roboto Bold"/>
              </a:rPr>
              <a:t>Environmental degradation</a:t>
            </a:r>
          </a:p>
        </p:txBody>
      </p:sp>
      <p:sp>
        <p:nvSpPr>
          <p:cNvPr id="14" name="TextBox 14"/>
          <p:cNvSpPr txBox="1"/>
          <p:nvPr/>
        </p:nvSpPr>
        <p:spPr>
          <a:xfrm>
            <a:off x="13158933" y="3292828"/>
            <a:ext cx="3154442" cy="749039"/>
          </a:xfrm>
          <a:prstGeom prst="rect">
            <a:avLst/>
          </a:prstGeom>
        </p:spPr>
        <p:txBody>
          <a:bodyPr lIns="0" tIns="0" rIns="0" bIns="0" rtlCol="0" anchor="t">
            <a:spAutoFit/>
          </a:bodyPr>
          <a:lstStyle/>
          <a:p>
            <a:pPr algn="ctr">
              <a:lnSpc>
                <a:spcPts val="3888"/>
              </a:lnSpc>
            </a:pPr>
            <a:r>
              <a:rPr lang="en-US" sz="3600" b="1">
                <a:solidFill>
                  <a:srgbClr val="6E6259"/>
                </a:solidFill>
                <a:latin typeface="Roboto Bold"/>
                <a:ea typeface="Roboto Bold"/>
                <a:cs typeface="Roboto Bold"/>
                <a:sym typeface="Roboto Bold"/>
              </a:rPr>
              <a:t>Pollution</a:t>
            </a:r>
          </a:p>
        </p:txBody>
      </p:sp>
      <p:grpSp>
        <p:nvGrpSpPr>
          <p:cNvPr id="15" name="Group 15"/>
          <p:cNvGrpSpPr/>
          <p:nvPr/>
        </p:nvGrpSpPr>
        <p:grpSpPr>
          <a:xfrm>
            <a:off x="6181062" y="2983500"/>
            <a:ext cx="27432" cy="4114800"/>
            <a:chOff x="0" y="0"/>
            <a:chExt cx="36576" cy="5486400"/>
          </a:xfrm>
        </p:grpSpPr>
        <p:sp>
          <p:nvSpPr>
            <p:cNvPr id="16" name="Freeform 16"/>
            <p:cNvSpPr/>
            <p:nvPr/>
          </p:nvSpPr>
          <p:spPr>
            <a:xfrm>
              <a:off x="0" y="0"/>
              <a:ext cx="36576" cy="5486400"/>
            </a:xfrm>
            <a:custGeom>
              <a:avLst/>
              <a:gdLst/>
              <a:ahLst/>
              <a:cxnLst/>
              <a:rect l="l" t="t" r="r" b="b"/>
              <a:pathLst>
                <a:path w="36576" h="5486400">
                  <a:moveTo>
                    <a:pt x="0" y="0"/>
                  </a:moveTo>
                  <a:lnTo>
                    <a:pt x="36576" y="0"/>
                  </a:lnTo>
                  <a:lnTo>
                    <a:pt x="36576" y="5486400"/>
                  </a:lnTo>
                  <a:lnTo>
                    <a:pt x="0" y="5486400"/>
                  </a:lnTo>
                  <a:close/>
                </a:path>
              </a:pathLst>
            </a:custGeom>
            <a:solidFill>
              <a:srgbClr val="DEDEDE"/>
            </a:solidFill>
          </p:spPr>
          <p:txBody>
            <a:bodyPr/>
            <a:lstStyle/>
            <a:p>
              <a:endParaRPr lang="en-GB"/>
            </a:p>
          </p:txBody>
        </p:sp>
      </p:grpSp>
      <p:grpSp>
        <p:nvGrpSpPr>
          <p:cNvPr id="17" name="Group 17"/>
          <p:cNvGrpSpPr/>
          <p:nvPr/>
        </p:nvGrpSpPr>
        <p:grpSpPr>
          <a:xfrm>
            <a:off x="12065790" y="2983500"/>
            <a:ext cx="27432" cy="4114800"/>
            <a:chOff x="0" y="0"/>
            <a:chExt cx="36576" cy="5486400"/>
          </a:xfrm>
        </p:grpSpPr>
        <p:sp>
          <p:nvSpPr>
            <p:cNvPr id="18" name="Freeform 18"/>
            <p:cNvSpPr/>
            <p:nvPr/>
          </p:nvSpPr>
          <p:spPr>
            <a:xfrm>
              <a:off x="0" y="0"/>
              <a:ext cx="36576" cy="5486400"/>
            </a:xfrm>
            <a:custGeom>
              <a:avLst/>
              <a:gdLst/>
              <a:ahLst/>
              <a:cxnLst/>
              <a:rect l="l" t="t" r="r" b="b"/>
              <a:pathLst>
                <a:path w="36576" h="5486400">
                  <a:moveTo>
                    <a:pt x="0" y="0"/>
                  </a:moveTo>
                  <a:lnTo>
                    <a:pt x="36576" y="0"/>
                  </a:lnTo>
                  <a:lnTo>
                    <a:pt x="36576" y="5486400"/>
                  </a:lnTo>
                  <a:lnTo>
                    <a:pt x="0" y="5486400"/>
                  </a:lnTo>
                  <a:close/>
                </a:path>
              </a:pathLst>
            </a:custGeom>
            <a:solidFill>
              <a:srgbClr val="DEDEDE"/>
            </a:solidFill>
          </p:spPr>
          <p:txBody>
            <a:bodyPr/>
            <a:lstStyle/>
            <a:p>
              <a:endParaRPr lang="en-GB"/>
            </a:p>
          </p:txBody>
        </p:sp>
      </p:grpSp>
      <p:sp>
        <p:nvSpPr>
          <p:cNvPr id="19" name="AutoShape 19"/>
          <p:cNvSpPr/>
          <p:nvPr/>
        </p:nvSpPr>
        <p:spPr>
          <a:xfrm flipV="1">
            <a:off x="6648787" y="3916792"/>
            <a:ext cx="4549140" cy="0"/>
          </a:xfrm>
          <a:prstGeom prst="line">
            <a:avLst/>
          </a:prstGeom>
          <a:ln w="47625" cap="rnd">
            <a:solidFill>
              <a:srgbClr val="6E6259"/>
            </a:solidFill>
            <a:prstDash val="solid"/>
            <a:headEnd type="none" w="sm" len="sm"/>
            <a:tailEnd type="none" w="sm" len="sm"/>
          </a:ln>
        </p:spPr>
        <p:txBody>
          <a:bodyPr/>
          <a:lstStyle/>
          <a:p>
            <a:endParaRPr lang="en-GB"/>
          </a:p>
        </p:txBody>
      </p:sp>
      <p:sp>
        <p:nvSpPr>
          <p:cNvPr id="20" name="AutoShape 20"/>
          <p:cNvSpPr/>
          <p:nvPr/>
        </p:nvSpPr>
        <p:spPr>
          <a:xfrm>
            <a:off x="13694910" y="3869168"/>
            <a:ext cx="2062572" cy="0"/>
          </a:xfrm>
          <a:prstGeom prst="line">
            <a:avLst/>
          </a:prstGeom>
          <a:ln w="47625" cap="rnd">
            <a:solidFill>
              <a:srgbClr val="6E6259"/>
            </a:solidFill>
            <a:prstDash val="solid"/>
            <a:headEnd type="none" w="sm" len="sm"/>
            <a:tailEnd type="none" w="sm" len="sm"/>
          </a:ln>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E6259"/>
        </a:solidFill>
        <a:effectLst/>
      </p:bgPr>
    </p:bg>
    <p:spTree>
      <p:nvGrpSpPr>
        <p:cNvPr id="1" name=""/>
        <p:cNvGrpSpPr/>
        <p:nvPr/>
      </p:nvGrpSpPr>
      <p:grpSpPr>
        <a:xfrm>
          <a:off x="0" y="0"/>
          <a:ext cx="0" cy="0"/>
          <a:chOff x="0" y="0"/>
          <a:chExt cx="0" cy="0"/>
        </a:xfrm>
      </p:grpSpPr>
      <p:grpSp>
        <p:nvGrpSpPr>
          <p:cNvPr id="2" name="Group 2"/>
          <p:cNvGrpSpPr/>
          <p:nvPr/>
        </p:nvGrpSpPr>
        <p:grpSpPr>
          <a:xfrm rot="10294050">
            <a:off x="-3163422" y="-3306538"/>
            <a:ext cx="10827125" cy="8670475"/>
            <a:chOff x="0" y="0"/>
            <a:chExt cx="14436166" cy="11560634"/>
          </a:xfrm>
        </p:grpSpPr>
        <p:sp>
          <p:nvSpPr>
            <p:cNvPr id="3" name="Freeform 3"/>
            <p:cNvSpPr/>
            <p:nvPr/>
          </p:nvSpPr>
          <p:spPr>
            <a:xfrm rot="-6715862" flipH="1">
              <a:off x="3979471" y="-1053796"/>
              <a:ext cx="6477223" cy="12954446"/>
            </a:xfrm>
            <a:custGeom>
              <a:avLst/>
              <a:gdLst/>
              <a:ahLst/>
              <a:cxnLst/>
              <a:rect l="l" t="t" r="r" b="b"/>
              <a:pathLst>
                <a:path w="6477223" h="12954446">
                  <a:moveTo>
                    <a:pt x="6477224" y="0"/>
                  </a:moveTo>
                  <a:lnTo>
                    <a:pt x="0" y="0"/>
                  </a:lnTo>
                  <a:lnTo>
                    <a:pt x="0" y="12954446"/>
                  </a:lnTo>
                  <a:lnTo>
                    <a:pt x="6477224" y="12954446"/>
                  </a:lnTo>
                  <a:lnTo>
                    <a:pt x="6477224" y="0"/>
                  </a:lnTo>
                  <a:close/>
                </a:path>
              </a:pathLst>
            </a:custGeom>
            <a:blipFill>
              <a:blip r:embed="rId3">
                <a:alphaModFix amt="2564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4084137">
              <a:off x="4656361" y="530969"/>
              <a:ext cx="5410006" cy="10820011"/>
            </a:xfrm>
            <a:custGeom>
              <a:avLst/>
              <a:gdLst/>
              <a:ahLst/>
              <a:cxnLst/>
              <a:rect l="l" t="t" r="r" b="b"/>
              <a:pathLst>
                <a:path w="5410006" h="10820011">
                  <a:moveTo>
                    <a:pt x="0" y="0"/>
                  </a:moveTo>
                  <a:lnTo>
                    <a:pt x="5410006" y="0"/>
                  </a:lnTo>
                  <a:lnTo>
                    <a:pt x="5410006" y="10820011"/>
                  </a:lnTo>
                  <a:lnTo>
                    <a:pt x="0" y="10820011"/>
                  </a:lnTo>
                  <a:lnTo>
                    <a:pt x="0" y="0"/>
                  </a:lnTo>
                  <a:close/>
                </a:path>
              </a:pathLst>
            </a:custGeom>
            <a:blipFill>
              <a:blip r:embed="rId5">
                <a:alphaModFix amt="25649"/>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5" name="Group 5"/>
            <p:cNvGrpSpPr/>
            <p:nvPr/>
          </p:nvGrpSpPr>
          <p:grpSpPr>
            <a:xfrm>
              <a:off x="5097912" y="5119218"/>
              <a:ext cx="6562440" cy="6441416"/>
              <a:chOff x="0" y="0"/>
              <a:chExt cx="828071" cy="812800"/>
            </a:xfrm>
          </p:grpSpPr>
          <p:sp>
            <p:nvSpPr>
              <p:cNvPr id="6" name="Freeform 6"/>
              <p:cNvSpPr/>
              <p:nvPr/>
            </p:nvSpPr>
            <p:spPr>
              <a:xfrm>
                <a:off x="0" y="0"/>
                <a:ext cx="828071" cy="812800"/>
              </a:xfrm>
              <a:custGeom>
                <a:avLst/>
                <a:gdLst/>
                <a:ahLst/>
                <a:cxnLst/>
                <a:rect l="l" t="t" r="r" b="b"/>
                <a:pathLst>
                  <a:path w="828071" h="812800">
                    <a:moveTo>
                      <a:pt x="414036" y="0"/>
                    </a:moveTo>
                    <a:cubicBezTo>
                      <a:pt x="185370" y="0"/>
                      <a:pt x="0" y="181951"/>
                      <a:pt x="0" y="406400"/>
                    </a:cubicBezTo>
                    <a:cubicBezTo>
                      <a:pt x="0" y="630849"/>
                      <a:pt x="185370" y="812800"/>
                      <a:pt x="414036" y="812800"/>
                    </a:cubicBezTo>
                    <a:cubicBezTo>
                      <a:pt x="642701" y="812800"/>
                      <a:pt x="828071" y="630849"/>
                      <a:pt x="828071" y="406400"/>
                    </a:cubicBezTo>
                    <a:cubicBezTo>
                      <a:pt x="828071" y="181951"/>
                      <a:pt x="642701" y="0"/>
                      <a:pt x="414036" y="0"/>
                    </a:cubicBezTo>
                    <a:close/>
                  </a:path>
                </a:pathLst>
              </a:custGeom>
              <a:solidFill>
                <a:srgbClr val="6E6259">
                  <a:alpha val="56863"/>
                </a:srgbClr>
              </a:solidFill>
            </p:spPr>
            <p:txBody>
              <a:bodyPr/>
              <a:lstStyle/>
              <a:p>
                <a:endParaRPr lang="en-GB"/>
              </a:p>
            </p:txBody>
          </p:sp>
          <p:sp>
            <p:nvSpPr>
              <p:cNvPr id="7" name="TextBox 7"/>
              <p:cNvSpPr txBox="1"/>
              <p:nvPr/>
            </p:nvSpPr>
            <p:spPr>
              <a:xfrm>
                <a:off x="77632" y="57150"/>
                <a:ext cx="672808" cy="679450"/>
              </a:xfrm>
              <a:prstGeom prst="rect">
                <a:avLst/>
              </a:prstGeom>
            </p:spPr>
            <p:txBody>
              <a:bodyPr lIns="50800" tIns="50800" rIns="50800" bIns="50800" rtlCol="0" anchor="ctr"/>
              <a:lstStyle/>
              <a:p>
                <a:pPr algn="ctr">
                  <a:lnSpc>
                    <a:spcPts val="2268"/>
                  </a:lnSpc>
                </a:pPr>
                <a:endParaRPr/>
              </a:p>
            </p:txBody>
          </p:sp>
        </p:grpSp>
      </p:grpSp>
      <p:grpSp>
        <p:nvGrpSpPr>
          <p:cNvPr id="8" name="Group 8"/>
          <p:cNvGrpSpPr/>
          <p:nvPr/>
        </p:nvGrpSpPr>
        <p:grpSpPr>
          <a:xfrm rot="-3783450">
            <a:off x="11845738" y="-10888"/>
            <a:ext cx="10827125" cy="8670475"/>
            <a:chOff x="0" y="0"/>
            <a:chExt cx="14436166" cy="11560634"/>
          </a:xfrm>
        </p:grpSpPr>
        <p:sp>
          <p:nvSpPr>
            <p:cNvPr id="9" name="Freeform 9"/>
            <p:cNvSpPr/>
            <p:nvPr/>
          </p:nvSpPr>
          <p:spPr>
            <a:xfrm rot="-6715862" flipH="1">
              <a:off x="3979471" y="-1053796"/>
              <a:ext cx="6477223" cy="12954446"/>
            </a:xfrm>
            <a:custGeom>
              <a:avLst/>
              <a:gdLst/>
              <a:ahLst/>
              <a:cxnLst/>
              <a:rect l="l" t="t" r="r" b="b"/>
              <a:pathLst>
                <a:path w="6477223" h="12954446">
                  <a:moveTo>
                    <a:pt x="6477224" y="0"/>
                  </a:moveTo>
                  <a:lnTo>
                    <a:pt x="0" y="0"/>
                  </a:lnTo>
                  <a:lnTo>
                    <a:pt x="0" y="12954446"/>
                  </a:lnTo>
                  <a:lnTo>
                    <a:pt x="6477224" y="12954446"/>
                  </a:lnTo>
                  <a:lnTo>
                    <a:pt x="6477224" y="0"/>
                  </a:lnTo>
                  <a:close/>
                </a:path>
              </a:pathLst>
            </a:custGeom>
            <a:blipFill>
              <a:blip r:embed="rId3">
                <a:alphaModFix amt="2564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rot="4084137">
              <a:off x="4656361" y="530969"/>
              <a:ext cx="5410006" cy="10820011"/>
            </a:xfrm>
            <a:custGeom>
              <a:avLst/>
              <a:gdLst/>
              <a:ahLst/>
              <a:cxnLst/>
              <a:rect l="l" t="t" r="r" b="b"/>
              <a:pathLst>
                <a:path w="5410006" h="10820011">
                  <a:moveTo>
                    <a:pt x="0" y="0"/>
                  </a:moveTo>
                  <a:lnTo>
                    <a:pt x="5410006" y="0"/>
                  </a:lnTo>
                  <a:lnTo>
                    <a:pt x="5410006" y="10820011"/>
                  </a:lnTo>
                  <a:lnTo>
                    <a:pt x="0" y="10820011"/>
                  </a:lnTo>
                  <a:lnTo>
                    <a:pt x="0" y="0"/>
                  </a:lnTo>
                  <a:close/>
                </a:path>
              </a:pathLst>
            </a:custGeom>
            <a:blipFill>
              <a:blip r:embed="rId5">
                <a:alphaModFix amt="25649"/>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1" name="Group 11"/>
            <p:cNvGrpSpPr/>
            <p:nvPr/>
          </p:nvGrpSpPr>
          <p:grpSpPr>
            <a:xfrm>
              <a:off x="5097912" y="5119218"/>
              <a:ext cx="6562440" cy="6441416"/>
              <a:chOff x="0" y="0"/>
              <a:chExt cx="828071" cy="812800"/>
            </a:xfrm>
          </p:grpSpPr>
          <p:sp>
            <p:nvSpPr>
              <p:cNvPr id="12" name="Freeform 12"/>
              <p:cNvSpPr/>
              <p:nvPr/>
            </p:nvSpPr>
            <p:spPr>
              <a:xfrm>
                <a:off x="0" y="0"/>
                <a:ext cx="828071" cy="812800"/>
              </a:xfrm>
              <a:custGeom>
                <a:avLst/>
                <a:gdLst/>
                <a:ahLst/>
                <a:cxnLst/>
                <a:rect l="l" t="t" r="r" b="b"/>
                <a:pathLst>
                  <a:path w="828071" h="812800">
                    <a:moveTo>
                      <a:pt x="414036" y="0"/>
                    </a:moveTo>
                    <a:cubicBezTo>
                      <a:pt x="185370" y="0"/>
                      <a:pt x="0" y="181951"/>
                      <a:pt x="0" y="406400"/>
                    </a:cubicBezTo>
                    <a:cubicBezTo>
                      <a:pt x="0" y="630849"/>
                      <a:pt x="185370" y="812800"/>
                      <a:pt x="414036" y="812800"/>
                    </a:cubicBezTo>
                    <a:cubicBezTo>
                      <a:pt x="642701" y="812800"/>
                      <a:pt x="828071" y="630849"/>
                      <a:pt x="828071" y="406400"/>
                    </a:cubicBezTo>
                    <a:cubicBezTo>
                      <a:pt x="828071" y="181951"/>
                      <a:pt x="642701" y="0"/>
                      <a:pt x="414036" y="0"/>
                    </a:cubicBezTo>
                    <a:close/>
                  </a:path>
                </a:pathLst>
              </a:custGeom>
              <a:solidFill>
                <a:srgbClr val="6E6259">
                  <a:alpha val="56863"/>
                </a:srgbClr>
              </a:solidFill>
            </p:spPr>
            <p:txBody>
              <a:bodyPr/>
              <a:lstStyle/>
              <a:p>
                <a:endParaRPr lang="en-GB"/>
              </a:p>
            </p:txBody>
          </p:sp>
          <p:sp>
            <p:nvSpPr>
              <p:cNvPr id="13" name="TextBox 13"/>
              <p:cNvSpPr txBox="1"/>
              <p:nvPr/>
            </p:nvSpPr>
            <p:spPr>
              <a:xfrm>
                <a:off x="77632" y="57150"/>
                <a:ext cx="672808" cy="679450"/>
              </a:xfrm>
              <a:prstGeom prst="rect">
                <a:avLst/>
              </a:prstGeom>
            </p:spPr>
            <p:txBody>
              <a:bodyPr lIns="50800" tIns="50800" rIns="50800" bIns="50800" rtlCol="0" anchor="ctr"/>
              <a:lstStyle/>
              <a:p>
                <a:pPr algn="ctr">
                  <a:lnSpc>
                    <a:spcPts val="2268"/>
                  </a:lnSpc>
                </a:pPr>
                <a:endParaRPr/>
              </a:p>
            </p:txBody>
          </p:sp>
        </p:grpSp>
      </p:grpSp>
      <p:grpSp>
        <p:nvGrpSpPr>
          <p:cNvPr id="14" name="Group 14"/>
          <p:cNvGrpSpPr/>
          <p:nvPr/>
        </p:nvGrpSpPr>
        <p:grpSpPr>
          <a:xfrm>
            <a:off x="3225546" y="3797046"/>
            <a:ext cx="2692908" cy="2692908"/>
            <a:chOff x="0" y="0"/>
            <a:chExt cx="3590544" cy="3590544"/>
          </a:xfrm>
        </p:grpSpPr>
        <p:sp>
          <p:nvSpPr>
            <p:cNvPr id="15" name="Freeform 15"/>
            <p:cNvSpPr/>
            <p:nvPr/>
          </p:nvSpPr>
          <p:spPr>
            <a:xfrm>
              <a:off x="76200" y="76200"/>
              <a:ext cx="3438144" cy="3438144"/>
            </a:xfrm>
            <a:custGeom>
              <a:avLst/>
              <a:gdLst/>
              <a:ahLst/>
              <a:cxnLst/>
              <a:rect l="l" t="t" r="r" b="b"/>
              <a:pathLst>
                <a:path w="3438144" h="3438144">
                  <a:moveTo>
                    <a:pt x="0" y="1719072"/>
                  </a:moveTo>
                  <a:cubicBezTo>
                    <a:pt x="0" y="769620"/>
                    <a:pt x="769620" y="0"/>
                    <a:pt x="1719072" y="0"/>
                  </a:cubicBezTo>
                  <a:cubicBezTo>
                    <a:pt x="2668524" y="0"/>
                    <a:pt x="3438144" y="769620"/>
                    <a:pt x="3438144" y="1719072"/>
                  </a:cubicBezTo>
                  <a:cubicBezTo>
                    <a:pt x="3438144" y="2668524"/>
                    <a:pt x="2668524" y="3438144"/>
                    <a:pt x="1719072" y="3438144"/>
                  </a:cubicBezTo>
                  <a:cubicBezTo>
                    <a:pt x="769620" y="3438144"/>
                    <a:pt x="0" y="2668524"/>
                    <a:pt x="0" y="1719072"/>
                  </a:cubicBezTo>
                  <a:close/>
                </a:path>
              </a:pathLst>
            </a:custGeom>
            <a:solidFill>
              <a:srgbClr val="6E6259"/>
            </a:solidFill>
          </p:spPr>
          <p:txBody>
            <a:bodyPr/>
            <a:lstStyle/>
            <a:p>
              <a:endParaRPr lang="en-GB"/>
            </a:p>
          </p:txBody>
        </p:sp>
        <p:sp>
          <p:nvSpPr>
            <p:cNvPr id="16" name="Freeform 16"/>
            <p:cNvSpPr/>
            <p:nvPr/>
          </p:nvSpPr>
          <p:spPr>
            <a:xfrm>
              <a:off x="0" y="0"/>
              <a:ext cx="3590544" cy="3590544"/>
            </a:xfrm>
            <a:custGeom>
              <a:avLst/>
              <a:gdLst/>
              <a:ahLst/>
              <a:cxnLst/>
              <a:rect l="l" t="t" r="r" b="b"/>
              <a:pathLst>
                <a:path w="3590544" h="3590544">
                  <a:moveTo>
                    <a:pt x="0" y="1795272"/>
                  </a:moveTo>
                  <a:cubicBezTo>
                    <a:pt x="0" y="803783"/>
                    <a:pt x="803783" y="0"/>
                    <a:pt x="1795272" y="0"/>
                  </a:cubicBezTo>
                  <a:lnTo>
                    <a:pt x="1795272" y="76200"/>
                  </a:lnTo>
                  <a:lnTo>
                    <a:pt x="1795272" y="0"/>
                  </a:lnTo>
                  <a:cubicBezTo>
                    <a:pt x="2786761" y="0"/>
                    <a:pt x="3590544" y="803783"/>
                    <a:pt x="3590544" y="1795272"/>
                  </a:cubicBezTo>
                  <a:lnTo>
                    <a:pt x="3514344" y="1795272"/>
                  </a:lnTo>
                  <a:lnTo>
                    <a:pt x="3590544" y="1795272"/>
                  </a:lnTo>
                  <a:cubicBezTo>
                    <a:pt x="3590544" y="2786761"/>
                    <a:pt x="2786761" y="3590544"/>
                    <a:pt x="1795272" y="3590544"/>
                  </a:cubicBezTo>
                  <a:lnTo>
                    <a:pt x="1795272" y="3514344"/>
                  </a:lnTo>
                  <a:lnTo>
                    <a:pt x="1795272" y="3590544"/>
                  </a:lnTo>
                  <a:cubicBezTo>
                    <a:pt x="803783" y="3590544"/>
                    <a:pt x="0" y="2786761"/>
                    <a:pt x="0" y="1795272"/>
                  </a:cubicBezTo>
                  <a:lnTo>
                    <a:pt x="76200" y="1795272"/>
                  </a:lnTo>
                  <a:lnTo>
                    <a:pt x="140843" y="1835658"/>
                  </a:lnTo>
                  <a:cubicBezTo>
                    <a:pt x="122809" y="1864487"/>
                    <a:pt x="87884" y="1877949"/>
                    <a:pt x="55245" y="1868551"/>
                  </a:cubicBezTo>
                  <a:cubicBezTo>
                    <a:pt x="22606" y="1859153"/>
                    <a:pt x="0" y="1829308"/>
                    <a:pt x="0" y="1795272"/>
                  </a:cubicBezTo>
                  <a:moveTo>
                    <a:pt x="152400" y="1795272"/>
                  </a:moveTo>
                  <a:lnTo>
                    <a:pt x="76200" y="1795272"/>
                  </a:lnTo>
                  <a:lnTo>
                    <a:pt x="11557" y="1754886"/>
                  </a:lnTo>
                  <a:cubicBezTo>
                    <a:pt x="29591" y="1726057"/>
                    <a:pt x="64516" y="1712595"/>
                    <a:pt x="97155" y="1721993"/>
                  </a:cubicBezTo>
                  <a:cubicBezTo>
                    <a:pt x="129794" y="1731391"/>
                    <a:pt x="152400" y="1761236"/>
                    <a:pt x="152400" y="1795272"/>
                  </a:cubicBezTo>
                  <a:cubicBezTo>
                    <a:pt x="152400" y="2702560"/>
                    <a:pt x="887984" y="3438144"/>
                    <a:pt x="1795272" y="3438144"/>
                  </a:cubicBezTo>
                  <a:cubicBezTo>
                    <a:pt x="2702560" y="3438144"/>
                    <a:pt x="3438144" y="2702560"/>
                    <a:pt x="3438144" y="1795272"/>
                  </a:cubicBezTo>
                  <a:cubicBezTo>
                    <a:pt x="3438144" y="887984"/>
                    <a:pt x="2702560" y="152400"/>
                    <a:pt x="1795272" y="152400"/>
                  </a:cubicBezTo>
                  <a:lnTo>
                    <a:pt x="1795272" y="76200"/>
                  </a:lnTo>
                  <a:lnTo>
                    <a:pt x="1795272" y="152400"/>
                  </a:lnTo>
                  <a:cubicBezTo>
                    <a:pt x="887984" y="152400"/>
                    <a:pt x="152400" y="887984"/>
                    <a:pt x="152400" y="1795272"/>
                  </a:cubicBezTo>
                  <a:close/>
                </a:path>
              </a:pathLst>
            </a:custGeom>
            <a:solidFill>
              <a:srgbClr val="FFFFFF"/>
            </a:solidFill>
          </p:spPr>
          <p:txBody>
            <a:bodyPr/>
            <a:lstStyle/>
            <a:p>
              <a:endParaRPr lang="en-GB"/>
            </a:p>
          </p:txBody>
        </p:sp>
      </p:grpSp>
      <p:sp>
        <p:nvSpPr>
          <p:cNvPr id="17" name="AutoShape 17"/>
          <p:cNvSpPr/>
          <p:nvPr/>
        </p:nvSpPr>
        <p:spPr>
          <a:xfrm>
            <a:off x="4572000" y="6489954"/>
            <a:ext cx="0" cy="3797046"/>
          </a:xfrm>
          <a:prstGeom prst="line">
            <a:avLst/>
          </a:prstGeom>
          <a:ln w="57150" cap="rnd">
            <a:solidFill>
              <a:srgbClr val="FFFFFF"/>
            </a:solidFill>
            <a:prstDash val="solid"/>
            <a:headEnd type="none" w="sm" len="sm"/>
            <a:tailEnd type="none" w="sm" len="sm"/>
          </a:ln>
        </p:spPr>
        <p:txBody>
          <a:bodyPr/>
          <a:lstStyle/>
          <a:p>
            <a:endParaRPr lang="en-GB"/>
          </a:p>
        </p:txBody>
      </p:sp>
      <p:sp>
        <p:nvSpPr>
          <p:cNvPr id="18" name="Freeform 18"/>
          <p:cNvSpPr/>
          <p:nvPr/>
        </p:nvSpPr>
        <p:spPr>
          <a:xfrm>
            <a:off x="13717059" y="9067162"/>
            <a:ext cx="4131647" cy="777600"/>
          </a:xfrm>
          <a:custGeom>
            <a:avLst/>
            <a:gdLst/>
            <a:ahLst/>
            <a:cxnLst/>
            <a:rect l="l" t="t" r="r" b="b"/>
            <a:pathLst>
              <a:path w="4131647" h="777600">
                <a:moveTo>
                  <a:pt x="0" y="0"/>
                </a:moveTo>
                <a:lnTo>
                  <a:pt x="4131647" y="0"/>
                </a:lnTo>
                <a:lnTo>
                  <a:pt x="4131647" y="777600"/>
                </a:lnTo>
                <a:lnTo>
                  <a:pt x="0" y="777600"/>
                </a:lnTo>
                <a:lnTo>
                  <a:pt x="0" y="0"/>
                </a:lnTo>
                <a:close/>
              </a:path>
            </a:pathLst>
          </a:custGeom>
          <a:blipFill>
            <a:blip r:embed="rId7"/>
            <a:stretch>
              <a:fillRect r="-109"/>
            </a:stretch>
          </a:blipFill>
        </p:spPr>
        <p:txBody>
          <a:bodyPr/>
          <a:lstStyle/>
          <a:p>
            <a:endParaRPr lang="en-GB"/>
          </a:p>
        </p:txBody>
      </p:sp>
      <p:sp>
        <p:nvSpPr>
          <p:cNvPr id="19" name="Freeform 19"/>
          <p:cNvSpPr/>
          <p:nvPr/>
        </p:nvSpPr>
        <p:spPr>
          <a:xfrm>
            <a:off x="728220" y="6570932"/>
            <a:ext cx="3441879" cy="3273831"/>
          </a:xfrm>
          <a:custGeom>
            <a:avLst/>
            <a:gdLst/>
            <a:ahLst/>
            <a:cxnLst/>
            <a:rect l="l" t="t" r="r" b="b"/>
            <a:pathLst>
              <a:path w="3441879" h="3273831">
                <a:moveTo>
                  <a:pt x="0" y="0"/>
                </a:moveTo>
                <a:lnTo>
                  <a:pt x="3441880" y="0"/>
                </a:lnTo>
                <a:lnTo>
                  <a:pt x="3441880" y="3273830"/>
                </a:lnTo>
                <a:lnTo>
                  <a:pt x="0" y="32738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0" name="TextBox 20"/>
          <p:cNvSpPr txBox="1"/>
          <p:nvPr/>
        </p:nvSpPr>
        <p:spPr>
          <a:xfrm>
            <a:off x="3785629" y="4288954"/>
            <a:ext cx="768940" cy="1709094"/>
          </a:xfrm>
          <a:prstGeom prst="rect">
            <a:avLst/>
          </a:prstGeom>
        </p:spPr>
        <p:txBody>
          <a:bodyPr lIns="0" tIns="0" rIns="0" bIns="0" rtlCol="0" anchor="t">
            <a:spAutoFit/>
          </a:bodyPr>
          <a:lstStyle/>
          <a:p>
            <a:pPr algn="ctr">
              <a:lnSpc>
                <a:spcPts val="12960"/>
              </a:lnSpc>
            </a:pPr>
            <a:r>
              <a:rPr lang="en-US" sz="10800" b="1">
                <a:solidFill>
                  <a:srgbClr val="EBEAE6"/>
                </a:solidFill>
                <a:latin typeface="Roboto Bold"/>
                <a:ea typeface="Roboto Bold"/>
                <a:cs typeface="Roboto Bold"/>
                <a:sym typeface="Roboto Bold"/>
              </a:rPr>
              <a:t>0</a:t>
            </a:r>
          </a:p>
        </p:txBody>
      </p:sp>
      <p:sp>
        <p:nvSpPr>
          <p:cNvPr id="21" name="TextBox 21"/>
          <p:cNvSpPr txBox="1"/>
          <p:nvPr/>
        </p:nvSpPr>
        <p:spPr>
          <a:xfrm>
            <a:off x="4531695" y="4324350"/>
            <a:ext cx="676275" cy="1638300"/>
          </a:xfrm>
          <a:prstGeom prst="rect">
            <a:avLst/>
          </a:prstGeom>
        </p:spPr>
        <p:txBody>
          <a:bodyPr lIns="0" tIns="0" rIns="0" bIns="0" rtlCol="0" anchor="t">
            <a:spAutoFit/>
          </a:bodyPr>
          <a:lstStyle/>
          <a:p>
            <a:pPr algn="l">
              <a:lnSpc>
                <a:spcPts val="12960"/>
              </a:lnSpc>
            </a:pPr>
            <a:r>
              <a:rPr lang="en-US" sz="10800" b="1">
                <a:solidFill>
                  <a:srgbClr val="FFFFFF"/>
                </a:solidFill>
                <a:latin typeface="Roboto Bold"/>
                <a:ea typeface="Roboto Bold"/>
                <a:cs typeface="Roboto Bold"/>
                <a:sym typeface="Roboto Bold"/>
              </a:rPr>
              <a:t>3</a:t>
            </a:r>
          </a:p>
        </p:txBody>
      </p:sp>
      <p:sp>
        <p:nvSpPr>
          <p:cNvPr id="22" name="TextBox 22"/>
          <p:cNvSpPr txBox="1"/>
          <p:nvPr/>
        </p:nvSpPr>
        <p:spPr>
          <a:xfrm>
            <a:off x="6629400" y="4497323"/>
            <a:ext cx="8299165" cy="1339977"/>
          </a:xfrm>
          <a:prstGeom prst="rect">
            <a:avLst/>
          </a:prstGeom>
        </p:spPr>
        <p:txBody>
          <a:bodyPr lIns="0" tIns="0" rIns="0" bIns="0" rtlCol="0" anchor="t">
            <a:spAutoFit/>
          </a:bodyPr>
          <a:lstStyle/>
          <a:p>
            <a:pPr algn="l">
              <a:lnSpc>
                <a:spcPts val="5184"/>
              </a:lnSpc>
            </a:pPr>
            <a:r>
              <a:rPr lang="en-US" sz="4800" b="1">
                <a:solidFill>
                  <a:srgbClr val="FFFFFF"/>
                </a:solidFill>
                <a:latin typeface="Roboto Bold"/>
                <a:ea typeface="Roboto Bold"/>
                <a:cs typeface="Roboto Bold"/>
                <a:sym typeface="Roboto Bold"/>
              </a:rPr>
              <a:t>Session 2: EHA principles and objectives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9272" y="91935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3"/>
            <a:stretch>
              <a:fillRect r="-109"/>
            </a:stretch>
          </a:blipFill>
        </p:spPr>
        <p:txBody>
          <a:bodyPr/>
          <a:lstStyle/>
          <a:p>
            <a:endParaRPr lang="en-GB"/>
          </a:p>
        </p:txBody>
      </p:sp>
      <p:sp>
        <p:nvSpPr>
          <p:cNvPr id="3" name="Freeform 3"/>
          <p:cNvSpPr/>
          <p:nvPr/>
        </p:nvSpPr>
        <p:spPr>
          <a:xfrm rot="1340771" flipH="1" flipV="1">
            <a:off x="-47115" y="-3943517"/>
            <a:ext cx="4857917" cy="9715835"/>
          </a:xfrm>
          <a:custGeom>
            <a:avLst/>
            <a:gdLst/>
            <a:ahLst/>
            <a:cxnLst/>
            <a:rect l="l" t="t" r="r" b="b"/>
            <a:pathLst>
              <a:path w="4857917" h="9715835">
                <a:moveTo>
                  <a:pt x="4857918" y="9715834"/>
                </a:moveTo>
                <a:lnTo>
                  <a:pt x="0" y="9715834"/>
                </a:lnTo>
                <a:lnTo>
                  <a:pt x="0" y="0"/>
                </a:lnTo>
                <a:lnTo>
                  <a:pt x="4857918" y="0"/>
                </a:lnTo>
                <a:lnTo>
                  <a:pt x="4857918" y="9715834"/>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9459228" flipV="1">
            <a:off x="159" y="-3337152"/>
            <a:ext cx="4057504" cy="8115008"/>
          </a:xfrm>
          <a:custGeom>
            <a:avLst/>
            <a:gdLst/>
            <a:ahLst/>
            <a:cxnLst/>
            <a:rect l="l" t="t" r="r" b="b"/>
            <a:pathLst>
              <a:path w="4057504" h="8115008">
                <a:moveTo>
                  <a:pt x="0" y="8115008"/>
                </a:moveTo>
                <a:lnTo>
                  <a:pt x="4057504" y="8115008"/>
                </a:lnTo>
                <a:lnTo>
                  <a:pt x="4057504" y="0"/>
                </a:lnTo>
                <a:lnTo>
                  <a:pt x="0" y="0"/>
                </a:lnTo>
                <a:lnTo>
                  <a:pt x="0" y="8115008"/>
                </a:lnTo>
                <a:close/>
              </a:path>
            </a:pathLst>
          </a:custGeom>
          <a:blipFill>
            <a:blip r:embed="rId6">
              <a:alphaModFix amt="36000"/>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TextBox 5"/>
          <p:cNvSpPr txBox="1"/>
          <p:nvPr/>
        </p:nvSpPr>
        <p:spPr>
          <a:xfrm>
            <a:off x="914399" y="2438400"/>
            <a:ext cx="7200902" cy="5907882"/>
          </a:xfrm>
          <a:prstGeom prst="rect">
            <a:avLst/>
          </a:prstGeom>
        </p:spPr>
        <p:txBody>
          <a:bodyPr lIns="0" tIns="0" rIns="0" bIns="0" rtlCol="0" anchor="t">
            <a:spAutoFit/>
          </a:bodyPr>
          <a:lstStyle/>
          <a:p>
            <a:pPr marL="651510" lvl="1" indent="-325755" algn="l">
              <a:lnSpc>
                <a:spcPts val="3888"/>
              </a:lnSpc>
              <a:buFont typeface="Arial"/>
              <a:buChar char="•"/>
            </a:pPr>
            <a:r>
              <a:rPr lang="en-US" sz="3600">
                <a:solidFill>
                  <a:srgbClr val="5A5A5A"/>
                </a:solidFill>
                <a:latin typeface="Roboto"/>
                <a:ea typeface="Roboto"/>
                <a:cs typeface="Roboto"/>
                <a:sym typeface="Roboto"/>
              </a:rPr>
              <a:t>EHA principles focus on minimizing environmental impacts while promoting sustainability and resilience.</a:t>
            </a:r>
          </a:p>
          <a:p>
            <a:pPr marL="651510" lvl="1" indent="-325755" algn="l">
              <a:lnSpc>
                <a:spcPts val="3888"/>
              </a:lnSpc>
              <a:buFont typeface="Arial"/>
              <a:buChar char="•"/>
            </a:pPr>
            <a:r>
              <a:rPr lang="en-US" sz="3600">
                <a:solidFill>
                  <a:srgbClr val="5A5A5A"/>
                </a:solidFill>
                <a:latin typeface="Roboto"/>
                <a:ea typeface="Roboto"/>
                <a:cs typeface="Roboto"/>
                <a:sym typeface="Roboto"/>
              </a:rPr>
              <a:t>These principles guide humanitarian interventions to be environmentally responsible.</a:t>
            </a:r>
          </a:p>
          <a:p>
            <a:pPr marL="651510" lvl="1" indent="-325755" algn="l">
              <a:lnSpc>
                <a:spcPts val="3888"/>
              </a:lnSpc>
              <a:buFont typeface="Arial"/>
              <a:buChar char="•"/>
            </a:pPr>
            <a:r>
              <a:rPr lang="en-US" sz="3600">
                <a:solidFill>
                  <a:srgbClr val="5A5A5A"/>
                </a:solidFill>
                <a:latin typeface="Roboto"/>
                <a:ea typeface="Roboto"/>
                <a:cs typeface="Roboto"/>
                <a:sym typeface="Roboto"/>
              </a:rPr>
              <a:t>They are rooted in international environmental law and general environmental principles relevant to humanitarian action.</a:t>
            </a:r>
          </a:p>
        </p:txBody>
      </p:sp>
      <p:sp>
        <p:nvSpPr>
          <p:cNvPr id="6" name="TextBox 6"/>
          <p:cNvSpPr txBox="1"/>
          <p:nvPr/>
        </p:nvSpPr>
        <p:spPr>
          <a:xfrm>
            <a:off x="914400" y="966597"/>
            <a:ext cx="7200900" cy="617172"/>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EHA Principles</a:t>
            </a:r>
          </a:p>
        </p:txBody>
      </p:sp>
      <p:sp>
        <p:nvSpPr>
          <p:cNvPr id="7" name="Freeform 7" descr="Water Drops And Ripple"/>
          <p:cNvSpPr/>
          <p:nvPr/>
        </p:nvSpPr>
        <p:spPr>
          <a:xfrm>
            <a:off x="9144000" y="15"/>
            <a:ext cx="9144000" cy="10286985"/>
          </a:xfrm>
          <a:custGeom>
            <a:avLst/>
            <a:gdLst/>
            <a:ahLst/>
            <a:cxnLst/>
            <a:rect l="l" t="t" r="r" b="b"/>
            <a:pathLst>
              <a:path w="9144000" h="10286985">
                <a:moveTo>
                  <a:pt x="0" y="0"/>
                </a:moveTo>
                <a:lnTo>
                  <a:pt x="9144000" y="0"/>
                </a:lnTo>
                <a:lnTo>
                  <a:pt x="9144000" y="10286985"/>
                </a:lnTo>
                <a:lnTo>
                  <a:pt x="0" y="10286985"/>
                </a:lnTo>
                <a:lnTo>
                  <a:pt x="0" y="0"/>
                </a:lnTo>
                <a:close/>
              </a:path>
            </a:pathLst>
          </a:custGeom>
          <a:blipFill>
            <a:blip r:embed="rId8"/>
            <a:stretch>
              <a:fillRect l="-12643" r="-87353"/>
            </a:stretch>
          </a:blipFill>
        </p:spPr>
        <p:txBody>
          <a:bodyPr/>
          <a:lstStyle/>
          <a:p>
            <a:endParaRPr lang="en-GB"/>
          </a:p>
        </p:txBody>
      </p:sp>
      <p:sp>
        <p:nvSpPr>
          <p:cNvPr id="8" name="Freeform 8"/>
          <p:cNvSpPr/>
          <p:nvPr/>
        </p:nvSpPr>
        <p:spPr>
          <a:xfrm rot="-7344399" flipH="1">
            <a:off x="14355195" y="4110757"/>
            <a:ext cx="4857917" cy="9715835"/>
          </a:xfrm>
          <a:custGeom>
            <a:avLst/>
            <a:gdLst/>
            <a:ahLst/>
            <a:cxnLst/>
            <a:rect l="l" t="t" r="r" b="b"/>
            <a:pathLst>
              <a:path w="4857917" h="9715835">
                <a:moveTo>
                  <a:pt x="4857917" y="0"/>
                </a:moveTo>
                <a:lnTo>
                  <a:pt x="0" y="0"/>
                </a:lnTo>
                <a:lnTo>
                  <a:pt x="0" y="9715834"/>
                </a:lnTo>
                <a:lnTo>
                  <a:pt x="4857917" y="9715834"/>
                </a:lnTo>
                <a:lnTo>
                  <a:pt x="4857917" y="0"/>
                </a:lnTo>
                <a:close/>
              </a:path>
            </a:pathLst>
          </a:custGeom>
          <a:blipFill>
            <a:blip r:embed="rId9">
              <a:alphaModFix amt="3199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9" name="Freeform 9"/>
          <p:cNvSpPr/>
          <p:nvPr/>
        </p:nvSpPr>
        <p:spPr>
          <a:xfrm rot="3455600">
            <a:off x="14931645" y="5273322"/>
            <a:ext cx="4057504" cy="8115008"/>
          </a:xfrm>
          <a:custGeom>
            <a:avLst/>
            <a:gdLst/>
            <a:ahLst/>
            <a:cxnLst/>
            <a:rect l="l" t="t" r="r" b="b"/>
            <a:pathLst>
              <a:path w="4057504" h="8115008">
                <a:moveTo>
                  <a:pt x="0" y="0"/>
                </a:moveTo>
                <a:lnTo>
                  <a:pt x="4057505" y="0"/>
                </a:lnTo>
                <a:lnTo>
                  <a:pt x="4057505" y="8115009"/>
                </a:lnTo>
                <a:lnTo>
                  <a:pt x="0" y="8115009"/>
                </a:lnTo>
                <a:lnTo>
                  <a:pt x="0" y="0"/>
                </a:lnTo>
                <a:close/>
              </a:path>
            </a:pathLst>
          </a:custGeom>
          <a:blipFill>
            <a:blip r:embed="rId11">
              <a:alphaModFix amt="31999"/>
              <a:extLst>
                <a:ext uri="{96DAC541-7B7A-43D3-8B79-37D633B846F1}">
                  <asvg:svgBlip xmlns:asvg="http://schemas.microsoft.com/office/drawing/2016/SVG/main" r:embed="rId12"/>
                </a:ext>
              </a:extLst>
            </a:blip>
            <a:stretch>
              <a:fillRect/>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610328" flipH="1">
            <a:off x="14094474" y="-2886452"/>
            <a:ext cx="4857917" cy="9715835"/>
          </a:xfrm>
          <a:custGeom>
            <a:avLst/>
            <a:gdLst/>
            <a:ahLst/>
            <a:cxnLst/>
            <a:rect l="l" t="t" r="r" b="b"/>
            <a:pathLst>
              <a:path w="4857917" h="9715835">
                <a:moveTo>
                  <a:pt x="4857917" y="0"/>
                </a:moveTo>
                <a:lnTo>
                  <a:pt x="0" y="0"/>
                </a:lnTo>
                <a:lnTo>
                  <a:pt x="0" y="9715835"/>
                </a:lnTo>
                <a:lnTo>
                  <a:pt x="4857917" y="9715835"/>
                </a:lnTo>
                <a:lnTo>
                  <a:pt x="4857917" y="0"/>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3189671">
            <a:off x="14770877" y="-2379180"/>
            <a:ext cx="4057504" cy="8115008"/>
          </a:xfrm>
          <a:custGeom>
            <a:avLst/>
            <a:gdLst/>
            <a:ahLst/>
            <a:cxnLst/>
            <a:rect l="l" t="t" r="r" b="b"/>
            <a:pathLst>
              <a:path w="4057504" h="8115008">
                <a:moveTo>
                  <a:pt x="0" y="0"/>
                </a:moveTo>
                <a:lnTo>
                  <a:pt x="4057504" y="0"/>
                </a:lnTo>
                <a:lnTo>
                  <a:pt x="4057504" y="8115009"/>
                </a:lnTo>
                <a:lnTo>
                  <a:pt x="0" y="8115009"/>
                </a:lnTo>
                <a:lnTo>
                  <a:pt x="0" y="0"/>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rot="242123" flipH="1" flipV="1">
            <a:off x="-1415217" y="638567"/>
            <a:ext cx="4857917" cy="9715835"/>
          </a:xfrm>
          <a:custGeom>
            <a:avLst/>
            <a:gdLst/>
            <a:ahLst/>
            <a:cxnLst/>
            <a:rect l="l" t="t" r="r" b="b"/>
            <a:pathLst>
              <a:path w="4857917" h="9715835">
                <a:moveTo>
                  <a:pt x="4857917" y="9715835"/>
                </a:moveTo>
                <a:lnTo>
                  <a:pt x="0" y="9715835"/>
                </a:lnTo>
                <a:lnTo>
                  <a:pt x="0" y="0"/>
                </a:lnTo>
                <a:lnTo>
                  <a:pt x="4857917" y="0"/>
                </a:lnTo>
                <a:lnTo>
                  <a:pt x="4857917" y="9715835"/>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rot="-10557876" flipV="1">
            <a:off x="-1411038" y="1365639"/>
            <a:ext cx="4057504" cy="8115008"/>
          </a:xfrm>
          <a:custGeom>
            <a:avLst/>
            <a:gdLst/>
            <a:ahLst/>
            <a:cxnLst/>
            <a:rect l="l" t="t" r="r" b="b"/>
            <a:pathLst>
              <a:path w="4057504" h="8115008">
                <a:moveTo>
                  <a:pt x="0" y="8115008"/>
                </a:moveTo>
                <a:lnTo>
                  <a:pt x="4057504" y="8115008"/>
                </a:lnTo>
                <a:lnTo>
                  <a:pt x="4057504" y="0"/>
                </a:lnTo>
                <a:lnTo>
                  <a:pt x="0" y="0"/>
                </a:lnTo>
                <a:lnTo>
                  <a:pt x="0" y="8115008"/>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395339" y="9225169"/>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7"/>
            <a:stretch>
              <a:fillRect r="-109"/>
            </a:stretch>
          </a:blipFill>
        </p:spPr>
        <p:txBody>
          <a:bodyPr/>
          <a:lstStyle/>
          <a:p>
            <a:endParaRPr lang="en-GB"/>
          </a:p>
        </p:txBody>
      </p:sp>
      <p:sp>
        <p:nvSpPr>
          <p:cNvPr id="7" name="TextBox 7"/>
          <p:cNvSpPr txBox="1"/>
          <p:nvPr/>
        </p:nvSpPr>
        <p:spPr>
          <a:xfrm>
            <a:off x="6508199" y="621334"/>
            <a:ext cx="6296975" cy="682752"/>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Core EHA Principles</a:t>
            </a:r>
          </a:p>
        </p:txBody>
      </p:sp>
      <p:grpSp>
        <p:nvGrpSpPr>
          <p:cNvPr id="8" name="Group 8"/>
          <p:cNvGrpSpPr/>
          <p:nvPr/>
        </p:nvGrpSpPr>
        <p:grpSpPr>
          <a:xfrm>
            <a:off x="3733440" y="1627936"/>
            <a:ext cx="3627947" cy="2192007"/>
            <a:chOff x="0" y="0"/>
            <a:chExt cx="4837262" cy="2922676"/>
          </a:xfrm>
        </p:grpSpPr>
        <p:sp>
          <p:nvSpPr>
            <p:cNvPr id="9" name="Freeform 9"/>
            <p:cNvSpPr/>
            <p:nvPr/>
          </p:nvSpPr>
          <p:spPr>
            <a:xfrm>
              <a:off x="25400" y="25400"/>
              <a:ext cx="4786503" cy="2871851"/>
            </a:xfrm>
            <a:custGeom>
              <a:avLst/>
              <a:gdLst/>
              <a:ahLst/>
              <a:cxnLst/>
              <a:rect l="l" t="t" r="r" b="b"/>
              <a:pathLst>
                <a:path w="4786503" h="2871851">
                  <a:moveTo>
                    <a:pt x="0" y="0"/>
                  </a:moveTo>
                  <a:lnTo>
                    <a:pt x="4786503" y="0"/>
                  </a:lnTo>
                  <a:lnTo>
                    <a:pt x="4786503" y="2871851"/>
                  </a:lnTo>
                  <a:lnTo>
                    <a:pt x="0" y="2871851"/>
                  </a:lnTo>
                  <a:close/>
                </a:path>
              </a:pathLst>
            </a:custGeom>
            <a:solidFill>
              <a:srgbClr val="6E6259">
                <a:alpha val="89804"/>
              </a:srgbClr>
            </a:solidFill>
          </p:spPr>
          <p:txBody>
            <a:bodyPr/>
            <a:lstStyle/>
            <a:p>
              <a:endParaRPr lang="en-GB"/>
            </a:p>
          </p:txBody>
        </p:sp>
        <p:sp>
          <p:nvSpPr>
            <p:cNvPr id="10" name="Freeform 10"/>
            <p:cNvSpPr/>
            <p:nvPr/>
          </p:nvSpPr>
          <p:spPr>
            <a:xfrm>
              <a:off x="0" y="0"/>
              <a:ext cx="4837303" cy="2922651"/>
            </a:xfrm>
            <a:custGeom>
              <a:avLst/>
              <a:gdLst/>
              <a:ahLst/>
              <a:cxnLst/>
              <a:rect l="l" t="t" r="r" b="b"/>
              <a:pathLst>
                <a:path w="4837303" h="2922651">
                  <a:moveTo>
                    <a:pt x="25400" y="0"/>
                  </a:moveTo>
                  <a:lnTo>
                    <a:pt x="4811903" y="0"/>
                  </a:lnTo>
                  <a:cubicBezTo>
                    <a:pt x="4825873" y="0"/>
                    <a:pt x="4837303" y="11430"/>
                    <a:pt x="4837303" y="25400"/>
                  </a:cubicBezTo>
                  <a:lnTo>
                    <a:pt x="4837303" y="2897251"/>
                  </a:lnTo>
                  <a:cubicBezTo>
                    <a:pt x="4837303" y="2911221"/>
                    <a:pt x="4825873" y="2922651"/>
                    <a:pt x="4811903" y="2922651"/>
                  </a:cubicBezTo>
                  <a:lnTo>
                    <a:pt x="25400" y="2922651"/>
                  </a:lnTo>
                  <a:cubicBezTo>
                    <a:pt x="11430" y="2922651"/>
                    <a:pt x="0" y="2911221"/>
                    <a:pt x="0" y="2897251"/>
                  </a:cubicBezTo>
                  <a:lnTo>
                    <a:pt x="0" y="25400"/>
                  </a:lnTo>
                  <a:cubicBezTo>
                    <a:pt x="0" y="11430"/>
                    <a:pt x="11430" y="0"/>
                    <a:pt x="25400" y="0"/>
                  </a:cubicBezTo>
                  <a:moveTo>
                    <a:pt x="25400" y="50800"/>
                  </a:moveTo>
                  <a:lnTo>
                    <a:pt x="25400" y="25400"/>
                  </a:lnTo>
                  <a:lnTo>
                    <a:pt x="50800" y="25400"/>
                  </a:lnTo>
                  <a:lnTo>
                    <a:pt x="50800" y="2897251"/>
                  </a:lnTo>
                  <a:lnTo>
                    <a:pt x="25400" y="2897251"/>
                  </a:lnTo>
                  <a:lnTo>
                    <a:pt x="25400" y="2871851"/>
                  </a:lnTo>
                  <a:lnTo>
                    <a:pt x="4811903" y="2871851"/>
                  </a:lnTo>
                  <a:lnTo>
                    <a:pt x="4811903" y="2897251"/>
                  </a:lnTo>
                  <a:lnTo>
                    <a:pt x="4786503" y="2897251"/>
                  </a:lnTo>
                  <a:lnTo>
                    <a:pt x="4786503" y="25400"/>
                  </a:lnTo>
                  <a:lnTo>
                    <a:pt x="4811903" y="25400"/>
                  </a:lnTo>
                  <a:lnTo>
                    <a:pt x="4811903" y="50800"/>
                  </a:lnTo>
                  <a:lnTo>
                    <a:pt x="25400" y="50800"/>
                  </a:lnTo>
                  <a:close/>
                </a:path>
              </a:pathLst>
            </a:custGeom>
            <a:solidFill>
              <a:srgbClr val="FFFFFF"/>
            </a:solidFill>
          </p:spPr>
          <p:txBody>
            <a:bodyPr/>
            <a:lstStyle/>
            <a:p>
              <a:endParaRPr lang="en-GB"/>
            </a:p>
          </p:txBody>
        </p:sp>
      </p:grpSp>
      <p:sp>
        <p:nvSpPr>
          <p:cNvPr id="11" name="TextBox 11"/>
          <p:cNvSpPr txBox="1"/>
          <p:nvPr/>
        </p:nvSpPr>
        <p:spPr>
          <a:xfrm>
            <a:off x="3821070" y="2259501"/>
            <a:ext cx="3452687" cy="957453"/>
          </a:xfrm>
          <a:prstGeom prst="rect">
            <a:avLst/>
          </a:prstGeom>
        </p:spPr>
        <p:txBody>
          <a:bodyPr lIns="0" tIns="0" rIns="0" bIns="0" rtlCol="0" anchor="t">
            <a:spAutoFit/>
          </a:bodyPr>
          <a:lstStyle/>
          <a:p>
            <a:pPr algn="ctr">
              <a:lnSpc>
                <a:spcPts val="3726"/>
              </a:lnSpc>
            </a:pPr>
            <a:r>
              <a:rPr lang="en-US" sz="3450">
                <a:solidFill>
                  <a:srgbClr val="FFFFFF"/>
                </a:solidFill>
                <a:latin typeface="Roboto"/>
                <a:ea typeface="Roboto"/>
                <a:cs typeface="Roboto"/>
                <a:sym typeface="Roboto"/>
              </a:rPr>
              <a:t>Precautionary Principle</a:t>
            </a:r>
          </a:p>
        </p:txBody>
      </p:sp>
      <p:grpSp>
        <p:nvGrpSpPr>
          <p:cNvPr id="12" name="Group 12"/>
          <p:cNvGrpSpPr/>
          <p:nvPr/>
        </p:nvGrpSpPr>
        <p:grpSpPr>
          <a:xfrm>
            <a:off x="7682271" y="1627936"/>
            <a:ext cx="3627947" cy="2192007"/>
            <a:chOff x="0" y="0"/>
            <a:chExt cx="4837262" cy="2922676"/>
          </a:xfrm>
        </p:grpSpPr>
        <p:sp>
          <p:nvSpPr>
            <p:cNvPr id="13" name="Freeform 13"/>
            <p:cNvSpPr/>
            <p:nvPr/>
          </p:nvSpPr>
          <p:spPr>
            <a:xfrm>
              <a:off x="25400" y="25400"/>
              <a:ext cx="4786503" cy="2871851"/>
            </a:xfrm>
            <a:custGeom>
              <a:avLst/>
              <a:gdLst/>
              <a:ahLst/>
              <a:cxnLst/>
              <a:rect l="l" t="t" r="r" b="b"/>
              <a:pathLst>
                <a:path w="4786503" h="2871851">
                  <a:moveTo>
                    <a:pt x="0" y="0"/>
                  </a:moveTo>
                  <a:lnTo>
                    <a:pt x="4786503" y="0"/>
                  </a:lnTo>
                  <a:lnTo>
                    <a:pt x="4786503" y="2871851"/>
                  </a:lnTo>
                  <a:lnTo>
                    <a:pt x="0" y="2871851"/>
                  </a:lnTo>
                  <a:close/>
                </a:path>
              </a:pathLst>
            </a:custGeom>
            <a:solidFill>
              <a:srgbClr val="6E6259">
                <a:alpha val="89804"/>
              </a:srgbClr>
            </a:solidFill>
          </p:spPr>
          <p:txBody>
            <a:bodyPr/>
            <a:lstStyle/>
            <a:p>
              <a:endParaRPr lang="en-GB"/>
            </a:p>
          </p:txBody>
        </p:sp>
        <p:sp>
          <p:nvSpPr>
            <p:cNvPr id="14" name="Freeform 14"/>
            <p:cNvSpPr/>
            <p:nvPr/>
          </p:nvSpPr>
          <p:spPr>
            <a:xfrm>
              <a:off x="0" y="0"/>
              <a:ext cx="4837303" cy="2922651"/>
            </a:xfrm>
            <a:custGeom>
              <a:avLst/>
              <a:gdLst/>
              <a:ahLst/>
              <a:cxnLst/>
              <a:rect l="l" t="t" r="r" b="b"/>
              <a:pathLst>
                <a:path w="4837303" h="2922651">
                  <a:moveTo>
                    <a:pt x="25400" y="0"/>
                  </a:moveTo>
                  <a:lnTo>
                    <a:pt x="4811903" y="0"/>
                  </a:lnTo>
                  <a:cubicBezTo>
                    <a:pt x="4825873" y="0"/>
                    <a:pt x="4837303" y="11430"/>
                    <a:pt x="4837303" y="25400"/>
                  </a:cubicBezTo>
                  <a:lnTo>
                    <a:pt x="4837303" y="2897251"/>
                  </a:lnTo>
                  <a:cubicBezTo>
                    <a:pt x="4837303" y="2911221"/>
                    <a:pt x="4825873" y="2922651"/>
                    <a:pt x="4811903" y="2922651"/>
                  </a:cubicBezTo>
                  <a:lnTo>
                    <a:pt x="25400" y="2922651"/>
                  </a:lnTo>
                  <a:cubicBezTo>
                    <a:pt x="11430" y="2922651"/>
                    <a:pt x="0" y="2911221"/>
                    <a:pt x="0" y="2897251"/>
                  </a:cubicBezTo>
                  <a:lnTo>
                    <a:pt x="0" y="25400"/>
                  </a:lnTo>
                  <a:cubicBezTo>
                    <a:pt x="0" y="11430"/>
                    <a:pt x="11430" y="0"/>
                    <a:pt x="25400" y="0"/>
                  </a:cubicBezTo>
                  <a:moveTo>
                    <a:pt x="25400" y="50800"/>
                  </a:moveTo>
                  <a:lnTo>
                    <a:pt x="25400" y="25400"/>
                  </a:lnTo>
                  <a:lnTo>
                    <a:pt x="50800" y="25400"/>
                  </a:lnTo>
                  <a:lnTo>
                    <a:pt x="50800" y="2897251"/>
                  </a:lnTo>
                  <a:lnTo>
                    <a:pt x="25400" y="2897251"/>
                  </a:lnTo>
                  <a:lnTo>
                    <a:pt x="25400" y="2871851"/>
                  </a:lnTo>
                  <a:lnTo>
                    <a:pt x="4811903" y="2871851"/>
                  </a:lnTo>
                  <a:lnTo>
                    <a:pt x="4811903" y="2897251"/>
                  </a:lnTo>
                  <a:lnTo>
                    <a:pt x="4786503" y="2897251"/>
                  </a:lnTo>
                  <a:lnTo>
                    <a:pt x="4786503" y="25400"/>
                  </a:lnTo>
                  <a:lnTo>
                    <a:pt x="4811903" y="25400"/>
                  </a:lnTo>
                  <a:lnTo>
                    <a:pt x="4811903" y="50800"/>
                  </a:lnTo>
                  <a:lnTo>
                    <a:pt x="25400" y="50800"/>
                  </a:lnTo>
                  <a:close/>
                </a:path>
              </a:pathLst>
            </a:custGeom>
            <a:solidFill>
              <a:srgbClr val="FFFFFF"/>
            </a:solidFill>
          </p:spPr>
          <p:txBody>
            <a:bodyPr/>
            <a:lstStyle/>
            <a:p>
              <a:endParaRPr lang="en-GB"/>
            </a:p>
          </p:txBody>
        </p:sp>
      </p:grpSp>
      <p:sp>
        <p:nvSpPr>
          <p:cNvPr id="15" name="TextBox 15"/>
          <p:cNvSpPr txBox="1"/>
          <p:nvPr/>
        </p:nvSpPr>
        <p:spPr>
          <a:xfrm>
            <a:off x="7769901" y="2259501"/>
            <a:ext cx="3452687" cy="957453"/>
          </a:xfrm>
          <a:prstGeom prst="rect">
            <a:avLst/>
          </a:prstGeom>
        </p:spPr>
        <p:txBody>
          <a:bodyPr lIns="0" tIns="0" rIns="0" bIns="0" rtlCol="0" anchor="t">
            <a:spAutoFit/>
          </a:bodyPr>
          <a:lstStyle/>
          <a:p>
            <a:pPr algn="ctr">
              <a:lnSpc>
                <a:spcPts val="3726"/>
              </a:lnSpc>
            </a:pPr>
            <a:r>
              <a:rPr lang="en-US" sz="3450">
                <a:solidFill>
                  <a:srgbClr val="FFFFFF"/>
                </a:solidFill>
                <a:latin typeface="Roboto"/>
                <a:ea typeface="Roboto"/>
                <a:cs typeface="Roboto"/>
                <a:sym typeface="Roboto"/>
              </a:rPr>
              <a:t>Prevention Principle</a:t>
            </a:r>
          </a:p>
        </p:txBody>
      </p:sp>
      <p:grpSp>
        <p:nvGrpSpPr>
          <p:cNvPr id="16" name="Group 16"/>
          <p:cNvGrpSpPr/>
          <p:nvPr/>
        </p:nvGrpSpPr>
        <p:grpSpPr>
          <a:xfrm>
            <a:off x="11631102" y="1627936"/>
            <a:ext cx="3627946" cy="2192007"/>
            <a:chOff x="0" y="0"/>
            <a:chExt cx="4837262" cy="2922676"/>
          </a:xfrm>
        </p:grpSpPr>
        <p:sp>
          <p:nvSpPr>
            <p:cNvPr id="17" name="Freeform 17"/>
            <p:cNvSpPr/>
            <p:nvPr/>
          </p:nvSpPr>
          <p:spPr>
            <a:xfrm>
              <a:off x="25400" y="25400"/>
              <a:ext cx="4786503" cy="2871851"/>
            </a:xfrm>
            <a:custGeom>
              <a:avLst/>
              <a:gdLst/>
              <a:ahLst/>
              <a:cxnLst/>
              <a:rect l="l" t="t" r="r" b="b"/>
              <a:pathLst>
                <a:path w="4786503" h="2871851">
                  <a:moveTo>
                    <a:pt x="0" y="0"/>
                  </a:moveTo>
                  <a:lnTo>
                    <a:pt x="4786503" y="0"/>
                  </a:lnTo>
                  <a:lnTo>
                    <a:pt x="4786503" y="2871851"/>
                  </a:lnTo>
                  <a:lnTo>
                    <a:pt x="0" y="2871851"/>
                  </a:lnTo>
                  <a:close/>
                </a:path>
              </a:pathLst>
            </a:custGeom>
            <a:solidFill>
              <a:srgbClr val="6E6259">
                <a:alpha val="89804"/>
              </a:srgbClr>
            </a:solidFill>
          </p:spPr>
          <p:txBody>
            <a:bodyPr/>
            <a:lstStyle/>
            <a:p>
              <a:endParaRPr lang="en-GB"/>
            </a:p>
          </p:txBody>
        </p:sp>
        <p:sp>
          <p:nvSpPr>
            <p:cNvPr id="18" name="Freeform 18"/>
            <p:cNvSpPr/>
            <p:nvPr/>
          </p:nvSpPr>
          <p:spPr>
            <a:xfrm>
              <a:off x="0" y="0"/>
              <a:ext cx="4837303" cy="2922651"/>
            </a:xfrm>
            <a:custGeom>
              <a:avLst/>
              <a:gdLst/>
              <a:ahLst/>
              <a:cxnLst/>
              <a:rect l="l" t="t" r="r" b="b"/>
              <a:pathLst>
                <a:path w="4837303" h="2922651">
                  <a:moveTo>
                    <a:pt x="25400" y="0"/>
                  </a:moveTo>
                  <a:lnTo>
                    <a:pt x="4811903" y="0"/>
                  </a:lnTo>
                  <a:cubicBezTo>
                    <a:pt x="4825873" y="0"/>
                    <a:pt x="4837303" y="11430"/>
                    <a:pt x="4837303" y="25400"/>
                  </a:cubicBezTo>
                  <a:lnTo>
                    <a:pt x="4837303" y="2897251"/>
                  </a:lnTo>
                  <a:cubicBezTo>
                    <a:pt x="4837303" y="2911221"/>
                    <a:pt x="4825873" y="2922651"/>
                    <a:pt x="4811903" y="2922651"/>
                  </a:cubicBezTo>
                  <a:lnTo>
                    <a:pt x="25400" y="2922651"/>
                  </a:lnTo>
                  <a:cubicBezTo>
                    <a:pt x="11430" y="2922651"/>
                    <a:pt x="0" y="2911221"/>
                    <a:pt x="0" y="2897251"/>
                  </a:cubicBezTo>
                  <a:lnTo>
                    <a:pt x="0" y="25400"/>
                  </a:lnTo>
                  <a:cubicBezTo>
                    <a:pt x="0" y="11430"/>
                    <a:pt x="11430" y="0"/>
                    <a:pt x="25400" y="0"/>
                  </a:cubicBezTo>
                  <a:moveTo>
                    <a:pt x="25400" y="50800"/>
                  </a:moveTo>
                  <a:lnTo>
                    <a:pt x="25400" y="25400"/>
                  </a:lnTo>
                  <a:lnTo>
                    <a:pt x="50800" y="25400"/>
                  </a:lnTo>
                  <a:lnTo>
                    <a:pt x="50800" y="2897251"/>
                  </a:lnTo>
                  <a:lnTo>
                    <a:pt x="25400" y="2897251"/>
                  </a:lnTo>
                  <a:lnTo>
                    <a:pt x="25400" y="2871851"/>
                  </a:lnTo>
                  <a:lnTo>
                    <a:pt x="4811903" y="2871851"/>
                  </a:lnTo>
                  <a:lnTo>
                    <a:pt x="4811903" y="2897251"/>
                  </a:lnTo>
                  <a:lnTo>
                    <a:pt x="4786503" y="2897251"/>
                  </a:lnTo>
                  <a:lnTo>
                    <a:pt x="4786503" y="25400"/>
                  </a:lnTo>
                  <a:lnTo>
                    <a:pt x="4811903" y="25400"/>
                  </a:lnTo>
                  <a:lnTo>
                    <a:pt x="4811903" y="50800"/>
                  </a:lnTo>
                  <a:lnTo>
                    <a:pt x="25400" y="50800"/>
                  </a:lnTo>
                  <a:close/>
                </a:path>
              </a:pathLst>
            </a:custGeom>
            <a:solidFill>
              <a:srgbClr val="FFFFFF"/>
            </a:solidFill>
          </p:spPr>
          <p:txBody>
            <a:bodyPr/>
            <a:lstStyle/>
            <a:p>
              <a:endParaRPr lang="en-GB"/>
            </a:p>
          </p:txBody>
        </p:sp>
      </p:grpSp>
      <p:sp>
        <p:nvSpPr>
          <p:cNvPr id="19" name="TextBox 19"/>
          <p:cNvSpPr txBox="1"/>
          <p:nvPr/>
        </p:nvSpPr>
        <p:spPr>
          <a:xfrm>
            <a:off x="11718732" y="2202351"/>
            <a:ext cx="3452687" cy="1014603"/>
          </a:xfrm>
          <a:prstGeom prst="rect">
            <a:avLst/>
          </a:prstGeom>
        </p:spPr>
        <p:txBody>
          <a:bodyPr lIns="0" tIns="0" rIns="0" bIns="0" rtlCol="0" anchor="t">
            <a:spAutoFit/>
          </a:bodyPr>
          <a:lstStyle/>
          <a:p>
            <a:pPr algn="ctr">
              <a:lnSpc>
                <a:spcPts val="3726"/>
              </a:lnSpc>
            </a:pPr>
            <a:r>
              <a:rPr lang="en-US" sz="3450">
                <a:solidFill>
                  <a:srgbClr val="FFFFFF"/>
                </a:solidFill>
                <a:latin typeface="Arial"/>
                <a:ea typeface="Arial"/>
                <a:cs typeface="Arial"/>
                <a:sym typeface="Arial"/>
              </a:rPr>
              <a:t>Rectification at Source</a:t>
            </a:r>
          </a:p>
        </p:txBody>
      </p:sp>
      <p:grpSp>
        <p:nvGrpSpPr>
          <p:cNvPr id="20" name="Group 20"/>
          <p:cNvGrpSpPr/>
          <p:nvPr/>
        </p:nvGrpSpPr>
        <p:grpSpPr>
          <a:xfrm>
            <a:off x="3733440" y="4140830"/>
            <a:ext cx="3627947" cy="2192007"/>
            <a:chOff x="0" y="0"/>
            <a:chExt cx="4837262" cy="2922676"/>
          </a:xfrm>
        </p:grpSpPr>
        <p:sp>
          <p:nvSpPr>
            <p:cNvPr id="21" name="Freeform 21"/>
            <p:cNvSpPr/>
            <p:nvPr/>
          </p:nvSpPr>
          <p:spPr>
            <a:xfrm>
              <a:off x="25400" y="25400"/>
              <a:ext cx="4786503" cy="2871851"/>
            </a:xfrm>
            <a:custGeom>
              <a:avLst/>
              <a:gdLst/>
              <a:ahLst/>
              <a:cxnLst/>
              <a:rect l="l" t="t" r="r" b="b"/>
              <a:pathLst>
                <a:path w="4786503" h="2871851">
                  <a:moveTo>
                    <a:pt x="0" y="0"/>
                  </a:moveTo>
                  <a:lnTo>
                    <a:pt x="4786503" y="0"/>
                  </a:lnTo>
                  <a:lnTo>
                    <a:pt x="4786503" y="2871851"/>
                  </a:lnTo>
                  <a:lnTo>
                    <a:pt x="0" y="2871851"/>
                  </a:lnTo>
                  <a:close/>
                </a:path>
              </a:pathLst>
            </a:custGeom>
            <a:solidFill>
              <a:srgbClr val="6E6259">
                <a:alpha val="89804"/>
              </a:srgbClr>
            </a:solidFill>
          </p:spPr>
          <p:txBody>
            <a:bodyPr/>
            <a:lstStyle/>
            <a:p>
              <a:endParaRPr lang="en-GB"/>
            </a:p>
          </p:txBody>
        </p:sp>
        <p:sp>
          <p:nvSpPr>
            <p:cNvPr id="22" name="Freeform 22"/>
            <p:cNvSpPr/>
            <p:nvPr/>
          </p:nvSpPr>
          <p:spPr>
            <a:xfrm>
              <a:off x="0" y="0"/>
              <a:ext cx="4837303" cy="2922651"/>
            </a:xfrm>
            <a:custGeom>
              <a:avLst/>
              <a:gdLst/>
              <a:ahLst/>
              <a:cxnLst/>
              <a:rect l="l" t="t" r="r" b="b"/>
              <a:pathLst>
                <a:path w="4837303" h="2922651">
                  <a:moveTo>
                    <a:pt x="25400" y="0"/>
                  </a:moveTo>
                  <a:lnTo>
                    <a:pt x="4811903" y="0"/>
                  </a:lnTo>
                  <a:cubicBezTo>
                    <a:pt x="4825873" y="0"/>
                    <a:pt x="4837303" y="11430"/>
                    <a:pt x="4837303" y="25400"/>
                  </a:cubicBezTo>
                  <a:lnTo>
                    <a:pt x="4837303" y="2897251"/>
                  </a:lnTo>
                  <a:cubicBezTo>
                    <a:pt x="4837303" y="2911221"/>
                    <a:pt x="4825873" y="2922651"/>
                    <a:pt x="4811903" y="2922651"/>
                  </a:cubicBezTo>
                  <a:lnTo>
                    <a:pt x="25400" y="2922651"/>
                  </a:lnTo>
                  <a:cubicBezTo>
                    <a:pt x="11430" y="2922651"/>
                    <a:pt x="0" y="2911221"/>
                    <a:pt x="0" y="2897251"/>
                  </a:cubicBezTo>
                  <a:lnTo>
                    <a:pt x="0" y="25400"/>
                  </a:lnTo>
                  <a:cubicBezTo>
                    <a:pt x="0" y="11430"/>
                    <a:pt x="11430" y="0"/>
                    <a:pt x="25400" y="0"/>
                  </a:cubicBezTo>
                  <a:moveTo>
                    <a:pt x="25400" y="50800"/>
                  </a:moveTo>
                  <a:lnTo>
                    <a:pt x="25400" y="25400"/>
                  </a:lnTo>
                  <a:lnTo>
                    <a:pt x="50800" y="25400"/>
                  </a:lnTo>
                  <a:lnTo>
                    <a:pt x="50800" y="2897251"/>
                  </a:lnTo>
                  <a:lnTo>
                    <a:pt x="25400" y="2897251"/>
                  </a:lnTo>
                  <a:lnTo>
                    <a:pt x="25400" y="2871851"/>
                  </a:lnTo>
                  <a:lnTo>
                    <a:pt x="4811903" y="2871851"/>
                  </a:lnTo>
                  <a:lnTo>
                    <a:pt x="4811903" y="2897251"/>
                  </a:lnTo>
                  <a:lnTo>
                    <a:pt x="4786503" y="2897251"/>
                  </a:lnTo>
                  <a:lnTo>
                    <a:pt x="4786503" y="25400"/>
                  </a:lnTo>
                  <a:lnTo>
                    <a:pt x="4811903" y="25400"/>
                  </a:lnTo>
                  <a:lnTo>
                    <a:pt x="4811903" y="50800"/>
                  </a:lnTo>
                  <a:lnTo>
                    <a:pt x="25400" y="50800"/>
                  </a:lnTo>
                  <a:close/>
                </a:path>
              </a:pathLst>
            </a:custGeom>
            <a:solidFill>
              <a:srgbClr val="FFFFFF"/>
            </a:solidFill>
          </p:spPr>
          <p:txBody>
            <a:bodyPr/>
            <a:lstStyle/>
            <a:p>
              <a:endParaRPr lang="en-GB"/>
            </a:p>
          </p:txBody>
        </p:sp>
      </p:grpSp>
      <p:sp>
        <p:nvSpPr>
          <p:cNvPr id="23" name="TextBox 23"/>
          <p:cNvSpPr txBox="1"/>
          <p:nvPr/>
        </p:nvSpPr>
        <p:spPr>
          <a:xfrm>
            <a:off x="3821070" y="4948606"/>
            <a:ext cx="3452687" cy="547878"/>
          </a:xfrm>
          <a:prstGeom prst="rect">
            <a:avLst/>
          </a:prstGeom>
        </p:spPr>
        <p:txBody>
          <a:bodyPr lIns="0" tIns="0" rIns="0" bIns="0" rtlCol="0" anchor="t">
            <a:spAutoFit/>
          </a:bodyPr>
          <a:lstStyle/>
          <a:p>
            <a:pPr algn="ctr">
              <a:lnSpc>
                <a:spcPts val="3726"/>
              </a:lnSpc>
            </a:pPr>
            <a:r>
              <a:rPr lang="en-US" sz="3450">
                <a:solidFill>
                  <a:srgbClr val="FFFFFF"/>
                </a:solidFill>
                <a:latin typeface="Arial"/>
                <a:ea typeface="Arial"/>
                <a:cs typeface="Arial"/>
                <a:sym typeface="Arial"/>
              </a:rPr>
              <a:t>Polluter Pays</a:t>
            </a:r>
          </a:p>
        </p:txBody>
      </p:sp>
      <p:grpSp>
        <p:nvGrpSpPr>
          <p:cNvPr id="24" name="Group 24"/>
          <p:cNvGrpSpPr/>
          <p:nvPr/>
        </p:nvGrpSpPr>
        <p:grpSpPr>
          <a:xfrm>
            <a:off x="7682271" y="4140830"/>
            <a:ext cx="3627947" cy="2192007"/>
            <a:chOff x="0" y="0"/>
            <a:chExt cx="4837262" cy="2922676"/>
          </a:xfrm>
        </p:grpSpPr>
        <p:sp>
          <p:nvSpPr>
            <p:cNvPr id="25" name="Freeform 25"/>
            <p:cNvSpPr/>
            <p:nvPr/>
          </p:nvSpPr>
          <p:spPr>
            <a:xfrm>
              <a:off x="25400" y="25400"/>
              <a:ext cx="4786503" cy="2871851"/>
            </a:xfrm>
            <a:custGeom>
              <a:avLst/>
              <a:gdLst/>
              <a:ahLst/>
              <a:cxnLst/>
              <a:rect l="l" t="t" r="r" b="b"/>
              <a:pathLst>
                <a:path w="4786503" h="2871851">
                  <a:moveTo>
                    <a:pt x="0" y="0"/>
                  </a:moveTo>
                  <a:lnTo>
                    <a:pt x="4786503" y="0"/>
                  </a:lnTo>
                  <a:lnTo>
                    <a:pt x="4786503" y="2871851"/>
                  </a:lnTo>
                  <a:lnTo>
                    <a:pt x="0" y="2871851"/>
                  </a:lnTo>
                  <a:close/>
                </a:path>
              </a:pathLst>
            </a:custGeom>
            <a:solidFill>
              <a:srgbClr val="6E6259">
                <a:alpha val="89804"/>
              </a:srgbClr>
            </a:solidFill>
          </p:spPr>
          <p:txBody>
            <a:bodyPr/>
            <a:lstStyle/>
            <a:p>
              <a:endParaRPr lang="en-GB"/>
            </a:p>
          </p:txBody>
        </p:sp>
        <p:sp>
          <p:nvSpPr>
            <p:cNvPr id="26" name="Freeform 26"/>
            <p:cNvSpPr/>
            <p:nvPr/>
          </p:nvSpPr>
          <p:spPr>
            <a:xfrm>
              <a:off x="0" y="0"/>
              <a:ext cx="4837303" cy="2922651"/>
            </a:xfrm>
            <a:custGeom>
              <a:avLst/>
              <a:gdLst/>
              <a:ahLst/>
              <a:cxnLst/>
              <a:rect l="l" t="t" r="r" b="b"/>
              <a:pathLst>
                <a:path w="4837303" h="2922651">
                  <a:moveTo>
                    <a:pt x="25400" y="0"/>
                  </a:moveTo>
                  <a:lnTo>
                    <a:pt x="4811903" y="0"/>
                  </a:lnTo>
                  <a:cubicBezTo>
                    <a:pt x="4825873" y="0"/>
                    <a:pt x="4837303" y="11430"/>
                    <a:pt x="4837303" y="25400"/>
                  </a:cubicBezTo>
                  <a:lnTo>
                    <a:pt x="4837303" y="2897251"/>
                  </a:lnTo>
                  <a:cubicBezTo>
                    <a:pt x="4837303" y="2911221"/>
                    <a:pt x="4825873" y="2922651"/>
                    <a:pt x="4811903" y="2922651"/>
                  </a:cubicBezTo>
                  <a:lnTo>
                    <a:pt x="25400" y="2922651"/>
                  </a:lnTo>
                  <a:cubicBezTo>
                    <a:pt x="11430" y="2922651"/>
                    <a:pt x="0" y="2911221"/>
                    <a:pt x="0" y="2897251"/>
                  </a:cubicBezTo>
                  <a:lnTo>
                    <a:pt x="0" y="25400"/>
                  </a:lnTo>
                  <a:cubicBezTo>
                    <a:pt x="0" y="11430"/>
                    <a:pt x="11430" y="0"/>
                    <a:pt x="25400" y="0"/>
                  </a:cubicBezTo>
                  <a:moveTo>
                    <a:pt x="25400" y="50800"/>
                  </a:moveTo>
                  <a:lnTo>
                    <a:pt x="25400" y="25400"/>
                  </a:lnTo>
                  <a:lnTo>
                    <a:pt x="50800" y="25400"/>
                  </a:lnTo>
                  <a:lnTo>
                    <a:pt x="50800" y="2897251"/>
                  </a:lnTo>
                  <a:lnTo>
                    <a:pt x="25400" y="2897251"/>
                  </a:lnTo>
                  <a:lnTo>
                    <a:pt x="25400" y="2871851"/>
                  </a:lnTo>
                  <a:lnTo>
                    <a:pt x="4811903" y="2871851"/>
                  </a:lnTo>
                  <a:lnTo>
                    <a:pt x="4811903" y="2897251"/>
                  </a:lnTo>
                  <a:lnTo>
                    <a:pt x="4786503" y="2897251"/>
                  </a:lnTo>
                  <a:lnTo>
                    <a:pt x="4786503" y="25400"/>
                  </a:lnTo>
                  <a:lnTo>
                    <a:pt x="4811903" y="25400"/>
                  </a:lnTo>
                  <a:lnTo>
                    <a:pt x="4811903" y="50800"/>
                  </a:lnTo>
                  <a:lnTo>
                    <a:pt x="25400" y="50800"/>
                  </a:lnTo>
                  <a:close/>
                </a:path>
              </a:pathLst>
            </a:custGeom>
            <a:solidFill>
              <a:srgbClr val="FFFFFF"/>
            </a:solidFill>
          </p:spPr>
          <p:txBody>
            <a:bodyPr/>
            <a:lstStyle/>
            <a:p>
              <a:endParaRPr lang="en-GB"/>
            </a:p>
          </p:txBody>
        </p:sp>
      </p:grpSp>
      <p:sp>
        <p:nvSpPr>
          <p:cNvPr id="27" name="TextBox 27"/>
          <p:cNvSpPr txBox="1"/>
          <p:nvPr/>
        </p:nvSpPr>
        <p:spPr>
          <a:xfrm>
            <a:off x="7769901" y="4715244"/>
            <a:ext cx="3452687" cy="1014603"/>
          </a:xfrm>
          <a:prstGeom prst="rect">
            <a:avLst/>
          </a:prstGeom>
        </p:spPr>
        <p:txBody>
          <a:bodyPr lIns="0" tIns="0" rIns="0" bIns="0" rtlCol="0" anchor="t">
            <a:spAutoFit/>
          </a:bodyPr>
          <a:lstStyle/>
          <a:p>
            <a:pPr algn="ctr">
              <a:lnSpc>
                <a:spcPts val="3726"/>
              </a:lnSpc>
            </a:pPr>
            <a:r>
              <a:rPr lang="en-US" sz="3450">
                <a:solidFill>
                  <a:srgbClr val="FFFFFF"/>
                </a:solidFill>
                <a:latin typeface="Arial"/>
                <a:ea typeface="Arial"/>
                <a:cs typeface="Arial"/>
                <a:sym typeface="Arial"/>
              </a:rPr>
              <a:t>Cumulative Impacts</a:t>
            </a:r>
          </a:p>
        </p:txBody>
      </p:sp>
      <p:grpSp>
        <p:nvGrpSpPr>
          <p:cNvPr id="28" name="Group 28"/>
          <p:cNvGrpSpPr/>
          <p:nvPr/>
        </p:nvGrpSpPr>
        <p:grpSpPr>
          <a:xfrm>
            <a:off x="11631102" y="4140830"/>
            <a:ext cx="3627946" cy="2192007"/>
            <a:chOff x="0" y="0"/>
            <a:chExt cx="4837262" cy="2922676"/>
          </a:xfrm>
        </p:grpSpPr>
        <p:sp>
          <p:nvSpPr>
            <p:cNvPr id="29" name="Freeform 29"/>
            <p:cNvSpPr/>
            <p:nvPr/>
          </p:nvSpPr>
          <p:spPr>
            <a:xfrm>
              <a:off x="25400" y="25400"/>
              <a:ext cx="4786503" cy="2871851"/>
            </a:xfrm>
            <a:custGeom>
              <a:avLst/>
              <a:gdLst/>
              <a:ahLst/>
              <a:cxnLst/>
              <a:rect l="l" t="t" r="r" b="b"/>
              <a:pathLst>
                <a:path w="4786503" h="2871851">
                  <a:moveTo>
                    <a:pt x="0" y="0"/>
                  </a:moveTo>
                  <a:lnTo>
                    <a:pt x="4786503" y="0"/>
                  </a:lnTo>
                  <a:lnTo>
                    <a:pt x="4786503" y="2871851"/>
                  </a:lnTo>
                  <a:lnTo>
                    <a:pt x="0" y="2871851"/>
                  </a:lnTo>
                  <a:close/>
                </a:path>
              </a:pathLst>
            </a:custGeom>
            <a:solidFill>
              <a:srgbClr val="6E6259">
                <a:alpha val="89804"/>
              </a:srgbClr>
            </a:solidFill>
          </p:spPr>
          <p:txBody>
            <a:bodyPr/>
            <a:lstStyle/>
            <a:p>
              <a:endParaRPr lang="en-GB"/>
            </a:p>
          </p:txBody>
        </p:sp>
        <p:sp>
          <p:nvSpPr>
            <p:cNvPr id="30" name="Freeform 30"/>
            <p:cNvSpPr/>
            <p:nvPr/>
          </p:nvSpPr>
          <p:spPr>
            <a:xfrm>
              <a:off x="0" y="0"/>
              <a:ext cx="4837303" cy="2922651"/>
            </a:xfrm>
            <a:custGeom>
              <a:avLst/>
              <a:gdLst/>
              <a:ahLst/>
              <a:cxnLst/>
              <a:rect l="l" t="t" r="r" b="b"/>
              <a:pathLst>
                <a:path w="4837303" h="2922651">
                  <a:moveTo>
                    <a:pt x="25400" y="0"/>
                  </a:moveTo>
                  <a:lnTo>
                    <a:pt x="4811903" y="0"/>
                  </a:lnTo>
                  <a:cubicBezTo>
                    <a:pt x="4825873" y="0"/>
                    <a:pt x="4837303" y="11430"/>
                    <a:pt x="4837303" y="25400"/>
                  </a:cubicBezTo>
                  <a:lnTo>
                    <a:pt x="4837303" y="2897251"/>
                  </a:lnTo>
                  <a:cubicBezTo>
                    <a:pt x="4837303" y="2911221"/>
                    <a:pt x="4825873" y="2922651"/>
                    <a:pt x="4811903" y="2922651"/>
                  </a:cubicBezTo>
                  <a:lnTo>
                    <a:pt x="25400" y="2922651"/>
                  </a:lnTo>
                  <a:cubicBezTo>
                    <a:pt x="11430" y="2922651"/>
                    <a:pt x="0" y="2911221"/>
                    <a:pt x="0" y="2897251"/>
                  </a:cubicBezTo>
                  <a:lnTo>
                    <a:pt x="0" y="25400"/>
                  </a:lnTo>
                  <a:cubicBezTo>
                    <a:pt x="0" y="11430"/>
                    <a:pt x="11430" y="0"/>
                    <a:pt x="25400" y="0"/>
                  </a:cubicBezTo>
                  <a:moveTo>
                    <a:pt x="25400" y="50800"/>
                  </a:moveTo>
                  <a:lnTo>
                    <a:pt x="25400" y="25400"/>
                  </a:lnTo>
                  <a:lnTo>
                    <a:pt x="50800" y="25400"/>
                  </a:lnTo>
                  <a:lnTo>
                    <a:pt x="50800" y="2897251"/>
                  </a:lnTo>
                  <a:lnTo>
                    <a:pt x="25400" y="2897251"/>
                  </a:lnTo>
                  <a:lnTo>
                    <a:pt x="25400" y="2871851"/>
                  </a:lnTo>
                  <a:lnTo>
                    <a:pt x="4811903" y="2871851"/>
                  </a:lnTo>
                  <a:lnTo>
                    <a:pt x="4811903" y="2897251"/>
                  </a:lnTo>
                  <a:lnTo>
                    <a:pt x="4786503" y="2897251"/>
                  </a:lnTo>
                  <a:lnTo>
                    <a:pt x="4786503" y="25400"/>
                  </a:lnTo>
                  <a:lnTo>
                    <a:pt x="4811903" y="25400"/>
                  </a:lnTo>
                  <a:lnTo>
                    <a:pt x="4811903" y="50800"/>
                  </a:lnTo>
                  <a:lnTo>
                    <a:pt x="25400" y="50800"/>
                  </a:lnTo>
                  <a:close/>
                </a:path>
              </a:pathLst>
            </a:custGeom>
            <a:solidFill>
              <a:srgbClr val="FFFFFF"/>
            </a:solidFill>
          </p:spPr>
          <p:txBody>
            <a:bodyPr/>
            <a:lstStyle/>
            <a:p>
              <a:endParaRPr lang="en-GB"/>
            </a:p>
          </p:txBody>
        </p:sp>
      </p:grpSp>
      <p:sp>
        <p:nvSpPr>
          <p:cNvPr id="31" name="TextBox 31"/>
          <p:cNvSpPr txBox="1"/>
          <p:nvPr/>
        </p:nvSpPr>
        <p:spPr>
          <a:xfrm>
            <a:off x="11718732" y="4481881"/>
            <a:ext cx="3452687" cy="1481328"/>
          </a:xfrm>
          <a:prstGeom prst="rect">
            <a:avLst/>
          </a:prstGeom>
        </p:spPr>
        <p:txBody>
          <a:bodyPr lIns="0" tIns="0" rIns="0" bIns="0" rtlCol="0" anchor="t">
            <a:spAutoFit/>
          </a:bodyPr>
          <a:lstStyle/>
          <a:p>
            <a:pPr algn="ctr">
              <a:lnSpc>
                <a:spcPts val="3726"/>
              </a:lnSpc>
            </a:pPr>
            <a:r>
              <a:rPr lang="en-US" sz="3450">
                <a:solidFill>
                  <a:srgbClr val="FFFFFF"/>
                </a:solidFill>
                <a:latin typeface="Arial"/>
                <a:ea typeface="Arial"/>
                <a:cs typeface="Arial"/>
                <a:sym typeface="Arial"/>
              </a:rPr>
              <a:t>Sustainability and Intergenerational Equity</a:t>
            </a:r>
          </a:p>
        </p:txBody>
      </p:sp>
      <p:grpSp>
        <p:nvGrpSpPr>
          <p:cNvPr id="32" name="Group 32"/>
          <p:cNvGrpSpPr/>
          <p:nvPr/>
        </p:nvGrpSpPr>
        <p:grpSpPr>
          <a:xfrm>
            <a:off x="5707856" y="6653722"/>
            <a:ext cx="3627946" cy="2192007"/>
            <a:chOff x="0" y="0"/>
            <a:chExt cx="4837262" cy="2922676"/>
          </a:xfrm>
        </p:grpSpPr>
        <p:sp>
          <p:nvSpPr>
            <p:cNvPr id="33" name="Freeform 33"/>
            <p:cNvSpPr/>
            <p:nvPr/>
          </p:nvSpPr>
          <p:spPr>
            <a:xfrm>
              <a:off x="25400" y="25400"/>
              <a:ext cx="4786503" cy="2871851"/>
            </a:xfrm>
            <a:custGeom>
              <a:avLst/>
              <a:gdLst/>
              <a:ahLst/>
              <a:cxnLst/>
              <a:rect l="l" t="t" r="r" b="b"/>
              <a:pathLst>
                <a:path w="4786503" h="2871851">
                  <a:moveTo>
                    <a:pt x="0" y="0"/>
                  </a:moveTo>
                  <a:lnTo>
                    <a:pt x="4786503" y="0"/>
                  </a:lnTo>
                  <a:lnTo>
                    <a:pt x="4786503" y="2871851"/>
                  </a:lnTo>
                  <a:lnTo>
                    <a:pt x="0" y="2871851"/>
                  </a:lnTo>
                  <a:close/>
                </a:path>
              </a:pathLst>
            </a:custGeom>
            <a:solidFill>
              <a:srgbClr val="6E6259">
                <a:alpha val="89804"/>
              </a:srgbClr>
            </a:solidFill>
          </p:spPr>
          <p:txBody>
            <a:bodyPr/>
            <a:lstStyle/>
            <a:p>
              <a:endParaRPr lang="en-GB"/>
            </a:p>
          </p:txBody>
        </p:sp>
        <p:sp>
          <p:nvSpPr>
            <p:cNvPr id="34" name="Freeform 34"/>
            <p:cNvSpPr/>
            <p:nvPr/>
          </p:nvSpPr>
          <p:spPr>
            <a:xfrm>
              <a:off x="0" y="0"/>
              <a:ext cx="4837303" cy="2922651"/>
            </a:xfrm>
            <a:custGeom>
              <a:avLst/>
              <a:gdLst/>
              <a:ahLst/>
              <a:cxnLst/>
              <a:rect l="l" t="t" r="r" b="b"/>
              <a:pathLst>
                <a:path w="4837303" h="2922651">
                  <a:moveTo>
                    <a:pt x="25400" y="0"/>
                  </a:moveTo>
                  <a:lnTo>
                    <a:pt x="4811903" y="0"/>
                  </a:lnTo>
                  <a:cubicBezTo>
                    <a:pt x="4825873" y="0"/>
                    <a:pt x="4837303" y="11430"/>
                    <a:pt x="4837303" y="25400"/>
                  </a:cubicBezTo>
                  <a:lnTo>
                    <a:pt x="4837303" y="2897251"/>
                  </a:lnTo>
                  <a:cubicBezTo>
                    <a:pt x="4837303" y="2911221"/>
                    <a:pt x="4825873" y="2922651"/>
                    <a:pt x="4811903" y="2922651"/>
                  </a:cubicBezTo>
                  <a:lnTo>
                    <a:pt x="25400" y="2922651"/>
                  </a:lnTo>
                  <a:cubicBezTo>
                    <a:pt x="11430" y="2922651"/>
                    <a:pt x="0" y="2911221"/>
                    <a:pt x="0" y="2897251"/>
                  </a:cubicBezTo>
                  <a:lnTo>
                    <a:pt x="0" y="25400"/>
                  </a:lnTo>
                  <a:cubicBezTo>
                    <a:pt x="0" y="11430"/>
                    <a:pt x="11430" y="0"/>
                    <a:pt x="25400" y="0"/>
                  </a:cubicBezTo>
                  <a:moveTo>
                    <a:pt x="25400" y="50800"/>
                  </a:moveTo>
                  <a:lnTo>
                    <a:pt x="25400" y="25400"/>
                  </a:lnTo>
                  <a:lnTo>
                    <a:pt x="50800" y="25400"/>
                  </a:lnTo>
                  <a:lnTo>
                    <a:pt x="50800" y="2897251"/>
                  </a:lnTo>
                  <a:lnTo>
                    <a:pt x="25400" y="2897251"/>
                  </a:lnTo>
                  <a:lnTo>
                    <a:pt x="25400" y="2871851"/>
                  </a:lnTo>
                  <a:lnTo>
                    <a:pt x="4811903" y="2871851"/>
                  </a:lnTo>
                  <a:lnTo>
                    <a:pt x="4811903" y="2897251"/>
                  </a:lnTo>
                  <a:lnTo>
                    <a:pt x="4786503" y="2897251"/>
                  </a:lnTo>
                  <a:lnTo>
                    <a:pt x="4786503" y="25400"/>
                  </a:lnTo>
                  <a:lnTo>
                    <a:pt x="4811903" y="25400"/>
                  </a:lnTo>
                  <a:lnTo>
                    <a:pt x="4811903" y="50800"/>
                  </a:lnTo>
                  <a:lnTo>
                    <a:pt x="25400" y="50800"/>
                  </a:lnTo>
                  <a:close/>
                </a:path>
              </a:pathLst>
            </a:custGeom>
            <a:solidFill>
              <a:srgbClr val="FFFFFF"/>
            </a:solidFill>
          </p:spPr>
          <p:txBody>
            <a:bodyPr/>
            <a:lstStyle/>
            <a:p>
              <a:endParaRPr lang="en-GB"/>
            </a:p>
          </p:txBody>
        </p:sp>
      </p:grpSp>
      <p:sp>
        <p:nvSpPr>
          <p:cNvPr id="35" name="TextBox 35"/>
          <p:cNvSpPr txBox="1"/>
          <p:nvPr/>
        </p:nvSpPr>
        <p:spPr>
          <a:xfrm>
            <a:off x="5795486" y="7228137"/>
            <a:ext cx="3452687" cy="1014603"/>
          </a:xfrm>
          <a:prstGeom prst="rect">
            <a:avLst/>
          </a:prstGeom>
        </p:spPr>
        <p:txBody>
          <a:bodyPr lIns="0" tIns="0" rIns="0" bIns="0" rtlCol="0" anchor="t">
            <a:spAutoFit/>
          </a:bodyPr>
          <a:lstStyle/>
          <a:p>
            <a:pPr algn="ctr">
              <a:lnSpc>
                <a:spcPts val="3726"/>
              </a:lnSpc>
            </a:pPr>
            <a:r>
              <a:rPr lang="en-US" sz="3450">
                <a:solidFill>
                  <a:srgbClr val="FFFFFF"/>
                </a:solidFill>
                <a:latin typeface="Arial"/>
                <a:ea typeface="Arial"/>
                <a:cs typeface="Arial"/>
                <a:sym typeface="Arial"/>
              </a:rPr>
              <a:t>Public Participation</a:t>
            </a:r>
          </a:p>
        </p:txBody>
      </p:sp>
      <p:grpSp>
        <p:nvGrpSpPr>
          <p:cNvPr id="36" name="Group 36"/>
          <p:cNvGrpSpPr/>
          <p:nvPr/>
        </p:nvGrpSpPr>
        <p:grpSpPr>
          <a:xfrm>
            <a:off x="9656686" y="6653722"/>
            <a:ext cx="3627946" cy="2192007"/>
            <a:chOff x="0" y="0"/>
            <a:chExt cx="4837262" cy="2922676"/>
          </a:xfrm>
        </p:grpSpPr>
        <p:sp>
          <p:nvSpPr>
            <p:cNvPr id="37" name="Freeform 37"/>
            <p:cNvSpPr/>
            <p:nvPr/>
          </p:nvSpPr>
          <p:spPr>
            <a:xfrm>
              <a:off x="25400" y="25400"/>
              <a:ext cx="4786503" cy="2871851"/>
            </a:xfrm>
            <a:custGeom>
              <a:avLst/>
              <a:gdLst/>
              <a:ahLst/>
              <a:cxnLst/>
              <a:rect l="l" t="t" r="r" b="b"/>
              <a:pathLst>
                <a:path w="4786503" h="2871851">
                  <a:moveTo>
                    <a:pt x="0" y="0"/>
                  </a:moveTo>
                  <a:lnTo>
                    <a:pt x="4786503" y="0"/>
                  </a:lnTo>
                  <a:lnTo>
                    <a:pt x="4786503" y="2871851"/>
                  </a:lnTo>
                  <a:lnTo>
                    <a:pt x="0" y="2871851"/>
                  </a:lnTo>
                  <a:close/>
                </a:path>
              </a:pathLst>
            </a:custGeom>
            <a:solidFill>
              <a:srgbClr val="6E6259">
                <a:alpha val="89804"/>
              </a:srgbClr>
            </a:solidFill>
          </p:spPr>
          <p:txBody>
            <a:bodyPr/>
            <a:lstStyle/>
            <a:p>
              <a:endParaRPr lang="en-GB"/>
            </a:p>
          </p:txBody>
        </p:sp>
        <p:sp>
          <p:nvSpPr>
            <p:cNvPr id="38" name="Freeform 38"/>
            <p:cNvSpPr/>
            <p:nvPr/>
          </p:nvSpPr>
          <p:spPr>
            <a:xfrm>
              <a:off x="0" y="0"/>
              <a:ext cx="4837303" cy="2922651"/>
            </a:xfrm>
            <a:custGeom>
              <a:avLst/>
              <a:gdLst/>
              <a:ahLst/>
              <a:cxnLst/>
              <a:rect l="l" t="t" r="r" b="b"/>
              <a:pathLst>
                <a:path w="4837303" h="2922651">
                  <a:moveTo>
                    <a:pt x="25400" y="0"/>
                  </a:moveTo>
                  <a:lnTo>
                    <a:pt x="4811903" y="0"/>
                  </a:lnTo>
                  <a:cubicBezTo>
                    <a:pt x="4825873" y="0"/>
                    <a:pt x="4837303" y="11430"/>
                    <a:pt x="4837303" y="25400"/>
                  </a:cubicBezTo>
                  <a:lnTo>
                    <a:pt x="4837303" y="2897251"/>
                  </a:lnTo>
                  <a:cubicBezTo>
                    <a:pt x="4837303" y="2911221"/>
                    <a:pt x="4825873" y="2922651"/>
                    <a:pt x="4811903" y="2922651"/>
                  </a:cubicBezTo>
                  <a:lnTo>
                    <a:pt x="25400" y="2922651"/>
                  </a:lnTo>
                  <a:cubicBezTo>
                    <a:pt x="11430" y="2922651"/>
                    <a:pt x="0" y="2911221"/>
                    <a:pt x="0" y="2897251"/>
                  </a:cubicBezTo>
                  <a:lnTo>
                    <a:pt x="0" y="25400"/>
                  </a:lnTo>
                  <a:cubicBezTo>
                    <a:pt x="0" y="11430"/>
                    <a:pt x="11430" y="0"/>
                    <a:pt x="25400" y="0"/>
                  </a:cubicBezTo>
                  <a:moveTo>
                    <a:pt x="25400" y="50800"/>
                  </a:moveTo>
                  <a:lnTo>
                    <a:pt x="25400" y="25400"/>
                  </a:lnTo>
                  <a:lnTo>
                    <a:pt x="50800" y="25400"/>
                  </a:lnTo>
                  <a:lnTo>
                    <a:pt x="50800" y="2897251"/>
                  </a:lnTo>
                  <a:lnTo>
                    <a:pt x="25400" y="2897251"/>
                  </a:lnTo>
                  <a:lnTo>
                    <a:pt x="25400" y="2871851"/>
                  </a:lnTo>
                  <a:lnTo>
                    <a:pt x="4811903" y="2871851"/>
                  </a:lnTo>
                  <a:lnTo>
                    <a:pt x="4811903" y="2897251"/>
                  </a:lnTo>
                  <a:lnTo>
                    <a:pt x="4786503" y="2897251"/>
                  </a:lnTo>
                  <a:lnTo>
                    <a:pt x="4786503" y="25400"/>
                  </a:lnTo>
                  <a:lnTo>
                    <a:pt x="4811903" y="25400"/>
                  </a:lnTo>
                  <a:lnTo>
                    <a:pt x="4811903" y="50800"/>
                  </a:lnTo>
                  <a:lnTo>
                    <a:pt x="25400" y="50800"/>
                  </a:lnTo>
                  <a:close/>
                </a:path>
              </a:pathLst>
            </a:custGeom>
            <a:solidFill>
              <a:srgbClr val="FFFFFF"/>
            </a:solidFill>
          </p:spPr>
          <p:txBody>
            <a:bodyPr/>
            <a:lstStyle/>
            <a:p>
              <a:endParaRPr lang="en-GB"/>
            </a:p>
          </p:txBody>
        </p:sp>
      </p:grpSp>
      <p:sp>
        <p:nvSpPr>
          <p:cNvPr id="39" name="TextBox 39"/>
          <p:cNvSpPr txBox="1"/>
          <p:nvPr/>
        </p:nvSpPr>
        <p:spPr>
          <a:xfrm>
            <a:off x="9744316" y="7228137"/>
            <a:ext cx="3452687" cy="1014603"/>
          </a:xfrm>
          <a:prstGeom prst="rect">
            <a:avLst/>
          </a:prstGeom>
        </p:spPr>
        <p:txBody>
          <a:bodyPr lIns="0" tIns="0" rIns="0" bIns="0" rtlCol="0" anchor="t">
            <a:spAutoFit/>
          </a:bodyPr>
          <a:lstStyle/>
          <a:p>
            <a:pPr algn="ctr">
              <a:lnSpc>
                <a:spcPts val="3726"/>
              </a:lnSpc>
            </a:pPr>
            <a:r>
              <a:rPr lang="en-US" sz="3450">
                <a:solidFill>
                  <a:srgbClr val="FFFFFF"/>
                </a:solidFill>
                <a:latin typeface="Arial"/>
                <a:ea typeface="Arial"/>
                <a:cs typeface="Arial"/>
                <a:sym typeface="Arial"/>
              </a:rPr>
              <a:t>Integration Principle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610328" flipH="1">
            <a:off x="14094474" y="-2886452"/>
            <a:ext cx="4857917" cy="9715835"/>
          </a:xfrm>
          <a:custGeom>
            <a:avLst/>
            <a:gdLst/>
            <a:ahLst/>
            <a:cxnLst/>
            <a:rect l="l" t="t" r="r" b="b"/>
            <a:pathLst>
              <a:path w="4857917" h="9715835">
                <a:moveTo>
                  <a:pt x="4857917" y="0"/>
                </a:moveTo>
                <a:lnTo>
                  <a:pt x="0" y="0"/>
                </a:lnTo>
                <a:lnTo>
                  <a:pt x="0" y="9715835"/>
                </a:lnTo>
                <a:lnTo>
                  <a:pt x="4857917" y="9715835"/>
                </a:lnTo>
                <a:lnTo>
                  <a:pt x="4857917"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3189671">
            <a:off x="14770877" y="-2379180"/>
            <a:ext cx="4057504" cy="8115008"/>
          </a:xfrm>
          <a:custGeom>
            <a:avLst/>
            <a:gdLst/>
            <a:ahLst/>
            <a:cxnLst/>
            <a:rect l="l" t="t" r="r" b="b"/>
            <a:pathLst>
              <a:path w="4057504" h="8115008">
                <a:moveTo>
                  <a:pt x="0" y="0"/>
                </a:moveTo>
                <a:lnTo>
                  <a:pt x="4057504" y="0"/>
                </a:lnTo>
                <a:lnTo>
                  <a:pt x="4057504" y="8115009"/>
                </a:lnTo>
                <a:lnTo>
                  <a:pt x="0" y="8115009"/>
                </a:lnTo>
                <a:lnTo>
                  <a:pt x="0" y="0"/>
                </a:lnTo>
                <a:close/>
              </a:path>
            </a:pathLst>
          </a:custGeom>
          <a:blipFill>
            <a:blip r:embed="rId4">
              <a:alphaModFix amt="27000"/>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4102401" flipH="1" flipV="1">
            <a:off x="-110158" y="5334462"/>
            <a:ext cx="4857917" cy="9715835"/>
          </a:xfrm>
          <a:custGeom>
            <a:avLst/>
            <a:gdLst/>
            <a:ahLst/>
            <a:cxnLst/>
            <a:rect l="l" t="t" r="r" b="b"/>
            <a:pathLst>
              <a:path w="4857917" h="9715835">
                <a:moveTo>
                  <a:pt x="4857917" y="9715835"/>
                </a:moveTo>
                <a:lnTo>
                  <a:pt x="0" y="9715835"/>
                </a:lnTo>
                <a:lnTo>
                  <a:pt x="0" y="0"/>
                </a:lnTo>
                <a:lnTo>
                  <a:pt x="4857917" y="0"/>
                </a:lnTo>
                <a:lnTo>
                  <a:pt x="4857917" y="9715835"/>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rot="6697598" flipV="1">
            <a:off x="100448" y="6490218"/>
            <a:ext cx="4057504" cy="8115008"/>
          </a:xfrm>
          <a:custGeom>
            <a:avLst/>
            <a:gdLst/>
            <a:ahLst/>
            <a:cxnLst/>
            <a:rect l="l" t="t" r="r" b="b"/>
            <a:pathLst>
              <a:path w="4057504" h="8115008">
                <a:moveTo>
                  <a:pt x="0" y="8115008"/>
                </a:moveTo>
                <a:lnTo>
                  <a:pt x="4057504" y="8115008"/>
                </a:lnTo>
                <a:lnTo>
                  <a:pt x="4057504" y="0"/>
                </a:lnTo>
                <a:lnTo>
                  <a:pt x="0" y="0"/>
                </a:lnTo>
                <a:lnTo>
                  <a:pt x="0" y="8115008"/>
                </a:lnTo>
                <a:close/>
              </a:path>
            </a:pathLst>
          </a:custGeom>
          <a:blipFill>
            <a:blip r:embed="rId4">
              <a:alphaModFix amt="27000"/>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a:off x="13661752" y="9054516"/>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6"/>
            <a:stretch>
              <a:fillRect r="-109"/>
            </a:stretch>
          </a:blipFill>
        </p:spPr>
        <p:txBody>
          <a:bodyPr/>
          <a:lstStyle/>
          <a:p>
            <a:endParaRPr lang="en-GB"/>
          </a:p>
        </p:txBody>
      </p:sp>
      <p:sp>
        <p:nvSpPr>
          <p:cNvPr id="7" name="TextBox 7"/>
          <p:cNvSpPr txBox="1"/>
          <p:nvPr/>
        </p:nvSpPr>
        <p:spPr>
          <a:xfrm>
            <a:off x="914400" y="962025"/>
            <a:ext cx="15412365" cy="617172"/>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EHA Objectives</a:t>
            </a:r>
          </a:p>
        </p:txBody>
      </p:sp>
      <p:sp>
        <p:nvSpPr>
          <p:cNvPr id="8" name="TextBox 8"/>
          <p:cNvSpPr txBox="1"/>
          <p:nvPr/>
        </p:nvSpPr>
        <p:spPr>
          <a:xfrm>
            <a:off x="10505661" y="2473229"/>
            <a:ext cx="6753639" cy="4874514"/>
          </a:xfrm>
          <a:prstGeom prst="rect">
            <a:avLst/>
          </a:prstGeom>
        </p:spPr>
        <p:txBody>
          <a:bodyPr lIns="0" tIns="0" rIns="0" bIns="0" rtlCol="0" anchor="t">
            <a:spAutoFit/>
          </a:bodyPr>
          <a:lstStyle/>
          <a:p>
            <a:pPr algn="ctr">
              <a:lnSpc>
                <a:spcPts val="3888"/>
              </a:lnSpc>
            </a:pPr>
            <a:endParaRPr/>
          </a:p>
          <a:p>
            <a:pPr algn="ctr">
              <a:lnSpc>
                <a:spcPts val="3888"/>
              </a:lnSpc>
            </a:pPr>
            <a:r>
              <a:rPr lang="en-US" sz="3600" b="1">
                <a:solidFill>
                  <a:srgbClr val="5A5A5A"/>
                </a:solidFill>
                <a:latin typeface="Roboto Bold"/>
                <a:ea typeface="Roboto Bold"/>
                <a:cs typeface="Roboto Bold"/>
                <a:sym typeface="Roboto Bold"/>
              </a:rPr>
              <a:t>Core principles guide environmentally responsible humanitarian actions.</a:t>
            </a:r>
          </a:p>
          <a:p>
            <a:pPr algn="ctr">
              <a:lnSpc>
                <a:spcPts val="3888"/>
              </a:lnSpc>
            </a:pPr>
            <a:endParaRPr lang="en-US" sz="3600" b="1">
              <a:solidFill>
                <a:srgbClr val="5A5A5A"/>
              </a:solidFill>
              <a:latin typeface="Roboto Bold"/>
              <a:ea typeface="Roboto Bold"/>
              <a:cs typeface="Roboto Bold"/>
              <a:sym typeface="Roboto Bold"/>
            </a:endParaRPr>
          </a:p>
          <a:p>
            <a:pPr algn="ctr">
              <a:lnSpc>
                <a:spcPts val="3888"/>
              </a:lnSpc>
            </a:pPr>
            <a:r>
              <a:rPr lang="en-US" sz="3600" b="1">
                <a:solidFill>
                  <a:srgbClr val="5A5A5A"/>
                </a:solidFill>
                <a:latin typeface="Roboto Bold"/>
                <a:ea typeface="Roboto Bold"/>
                <a:cs typeface="Roboto Bold"/>
                <a:sym typeface="Roboto Bold"/>
              </a:rPr>
              <a:t>EHA objectives focus on minimizing impact, promoting sustainability, and integrating environmental considerations into all phases.</a:t>
            </a:r>
          </a:p>
        </p:txBody>
      </p:sp>
      <p:grpSp>
        <p:nvGrpSpPr>
          <p:cNvPr id="9" name="Group 9"/>
          <p:cNvGrpSpPr/>
          <p:nvPr/>
        </p:nvGrpSpPr>
        <p:grpSpPr>
          <a:xfrm>
            <a:off x="875643" y="1885233"/>
            <a:ext cx="8801757" cy="782037"/>
            <a:chOff x="0" y="0"/>
            <a:chExt cx="11735676" cy="1042716"/>
          </a:xfrm>
        </p:grpSpPr>
        <p:sp>
          <p:nvSpPr>
            <p:cNvPr id="10" name="Freeform 10"/>
            <p:cNvSpPr/>
            <p:nvPr/>
          </p:nvSpPr>
          <p:spPr>
            <a:xfrm>
              <a:off x="25400" y="25400"/>
              <a:ext cx="11684762" cy="991997"/>
            </a:xfrm>
            <a:custGeom>
              <a:avLst/>
              <a:gdLst/>
              <a:ahLst/>
              <a:cxnLst/>
              <a:rect l="l" t="t" r="r" b="b"/>
              <a:pathLst>
                <a:path w="11684762" h="991997">
                  <a:moveTo>
                    <a:pt x="0" y="165354"/>
                  </a:moveTo>
                  <a:cubicBezTo>
                    <a:pt x="0" y="74041"/>
                    <a:pt x="77470" y="0"/>
                    <a:pt x="172974" y="0"/>
                  </a:cubicBezTo>
                  <a:lnTo>
                    <a:pt x="11511788" y="0"/>
                  </a:lnTo>
                  <a:cubicBezTo>
                    <a:pt x="11607292" y="0"/>
                    <a:pt x="11684762" y="74041"/>
                    <a:pt x="11684762" y="165354"/>
                  </a:cubicBezTo>
                  <a:lnTo>
                    <a:pt x="11684762" y="826643"/>
                  </a:lnTo>
                  <a:cubicBezTo>
                    <a:pt x="11684762" y="917956"/>
                    <a:pt x="11607292" y="991997"/>
                    <a:pt x="11511788" y="991997"/>
                  </a:cubicBezTo>
                  <a:lnTo>
                    <a:pt x="172974" y="991997"/>
                  </a:lnTo>
                  <a:cubicBezTo>
                    <a:pt x="77470" y="991870"/>
                    <a:pt x="0" y="917956"/>
                    <a:pt x="0" y="826643"/>
                  </a:cubicBezTo>
                  <a:close/>
                </a:path>
              </a:pathLst>
            </a:custGeom>
            <a:solidFill>
              <a:srgbClr val="6E6259"/>
            </a:solidFill>
          </p:spPr>
          <p:txBody>
            <a:bodyPr/>
            <a:lstStyle/>
            <a:p>
              <a:endParaRPr lang="en-GB"/>
            </a:p>
          </p:txBody>
        </p:sp>
        <p:sp>
          <p:nvSpPr>
            <p:cNvPr id="11" name="Freeform 11"/>
            <p:cNvSpPr/>
            <p:nvPr/>
          </p:nvSpPr>
          <p:spPr>
            <a:xfrm>
              <a:off x="0" y="0"/>
              <a:ext cx="11735562" cy="1042797"/>
            </a:xfrm>
            <a:custGeom>
              <a:avLst/>
              <a:gdLst/>
              <a:ahLst/>
              <a:cxnLst/>
              <a:rect l="l" t="t" r="r" b="b"/>
              <a:pathLst>
                <a:path w="11735562" h="1042797">
                  <a:moveTo>
                    <a:pt x="0" y="190754"/>
                  </a:moveTo>
                  <a:cubicBezTo>
                    <a:pt x="0" y="84328"/>
                    <a:pt x="89916" y="0"/>
                    <a:pt x="198374" y="0"/>
                  </a:cubicBezTo>
                  <a:lnTo>
                    <a:pt x="11537188" y="0"/>
                  </a:lnTo>
                  <a:lnTo>
                    <a:pt x="11537188" y="25400"/>
                  </a:lnTo>
                  <a:lnTo>
                    <a:pt x="11537188" y="0"/>
                  </a:lnTo>
                  <a:cubicBezTo>
                    <a:pt x="11645646" y="0"/>
                    <a:pt x="11735562" y="84328"/>
                    <a:pt x="11735562" y="190754"/>
                  </a:cubicBezTo>
                  <a:lnTo>
                    <a:pt x="11710162" y="190754"/>
                  </a:lnTo>
                  <a:lnTo>
                    <a:pt x="11735562" y="190754"/>
                  </a:lnTo>
                  <a:lnTo>
                    <a:pt x="11735562" y="852043"/>
                  </a:lnTo>
                  <a:lnTo>
                    <a:pt x="11710162" y="852043"/>
                  </a:lnTo>
                  <a:lnTo>
                    <a:pt x="11735562" y="852043"/>
                  </a:lnTo>
                  <a:cubicBezTo>
                    <a:pt x="11735562" y="958469"/>
                    <a:pt x="11645646" y="1042797"/>
                    <a:pt x="11537188" y="1042797"/>
                  </a:cubicBezTo>
                  <a:lnTo>
                    <a:pt x="11537188" y="1017397"/>
                  </a:lnTo>
                  <a:lnTo>
                    <a:pt x="11537188" y="1042797"/>
                  </a:lnTo>
                  <a:lnTo>
                    <a:pt x="198374" y="1042797"/>
                  </a:lnTo>
                  <a:lnTo>
                    <a:pt x="198374" y="1017397"/>
                  </a:lnTo>
                  <a:lnTo>
                    <a:pt x="198374" y="1042797"/>
                  </a:lnTo>
                  <a:cubicBezTo>
                    <a:pt x="89916" y="1042670"/>
                    <a:pt x="0" y="958469"/>
                    <a:pt x="0" y="852043"/>
                  </a:cubicBezTo>
                  <a:lnTo>
                    <a:pt x="0" y="190754"/>
                  </a:lnTo>
                  <a:lnTo>
                    <a:pt x="25400" y="190754"/>
                  </a:lnTo>
                  <a:lnTo>
                    <a:pt x="0" y="190754"/>
                  </a:lnTo>
                  <a:moveTo>
                    <a:pt x="50800" y="190754"/>
                  </a:moveTo>
                  <a:lnTo>
                    <a:pt x="50800" y="852043"/>
                  </a:lnTo>
                  <a:lnTo>
                    <a:pt x="25400" y="852043"/>
                  </a:lnTo>
                  <a:lnTo>
                    <a:pt x="50800" y="852043"/>
                  </a:lnTo>
                  <a:cubicBezTo>
                    <a:pt x="50800" y="928243"/>
                    <a:pt x="115824" y="991997"/>
                    <a:pt x="198374" y="991997"/>
                  </a:cubicBezTo>
                  <a:lnTo>
                    <a:pt x="11537188" y="991997"/>
                  </a:lnTo>
                  <a:cubicBezTo>
                    <a:pt x="11619865" y="991997"/>
                    <a:pt x="11684762" y="928243"/>
                    <a:pt x="11684762" y="852043"/>
                  </a:cubicBezTo>
                  <a:lnTo>
                    <a:pt x="11684762" y="190754"/>
                  </a:lnTo>
                  <a:cubicBezTo>
                    <a:pt x="11684762" y="114554"/>
                    <a:pt x="11619738" y="50800"/>
                    <a:pt x="11537188" y="50800"/>
                  </a:cubicBezTo>
                  <a:lnTo>
                    <a:pt x="198374" y="50800"/>
                  </a:lnTo>
                  <a:lnTo>
                    <a:pt x="198374" y="25400"/>
                  </a:lnTo>
                  <a:lnTo>
                    <a:pt x="198374" y="50800"/>
                  </a:lnTo>
                  <a:cubicBezTo>
                    <a:pt x="115824" y="50800"/>
                    <a:pt x="50800" y="114554"/>
                    <a:pt x="50800" y="190754"/>
                  </a:cubicBezTo>
                  <a:close/>
                </a:path>
              </a:pathLst>
            </a:custGeom>
            <a:solidFill>
              <a:srgbClr val="FFFFFF"/>
            </a:solidFill>
          </p:spPr>
          <p:txBody>
            <a:bodyPr/>
            <a:lstStyle/>
            <a:p>
              <a:endParaRPr lang="en-GB"/>
            </a:p>
          </p:txBody>
        </p:sp>
      </p:grpSp>
      <p:sp>
        <p:nvSpPr>
          <p:cNvPr id="12" name="TextBox 12"/>
          <p:cNvSpPr txBox="1"/>
          <p:nvPr/>
        </p:nvSpPr>
        <p:spPr>
          <a:xfrm>
            <a:off x="965299" y="2098324"/>
            <a:ext cx="8622444" cy="336804"/>
          </a:xfrm>
          <a:prstGeom prst="rect">
            <a:avLst/>
          </a:prstGeom>
        </p:spPr>
        <p:txBody>
          <a:bodyPr lIns="0" tIns="0" rIns="0" bIns="0" rtlCol="0" anchor="t">
            <a:spAutoFit/>
          </a:bodyPr>
          <a:lstStyle/>
          <a:p>
            <a:pPr algn="l">
              <a:lnSpc>
                <a:spcPts val="2268"/>
              </a:lnSpc>
            </a:pPr>
            <a:r>
              <a:rPr lang="en-US" sz="2100">
                <a:solidFill>
                  <a:srgbClr val="FFFFFF"/>
                </a:solidFill>
                <a:latin typeface="Arial"/>
                <a:ea typeface="Arial"/>
                <a:cs typeface="Arial"/>
                <a:sym typeface="Arial"/>
              </a:rPr>
              <a:t>Reducing immediate environmental effects of interventions.</a:t>
            </a:r>
          </a:p>
        </p:txBody>
      </p:sp>
      <p:grpSp>
        <p:nvGrpSpPr>
          <p:cNvPr id="13" name="Group 13"/>
          <p:cNvGrpSpPr/>
          <p:nvPr/>
        </p:nvGrpSpPr>
        <p:grpSpPr>
          <a:xfrm>
            <a:off x="875643" y="2649295"/>
            <a:ext cx="8801757" cy="782037"/>
            <a:chOff x="0" y="0"/>
            <a:chExt cx="11735676" cy="1042716"/>
          </a:xfrm>
        </p:grpSpPr>
        <p:sp>
          <p:nvSpPr>
            <p:cNvPr id="14" name="Freeform 14"/>
            <p:cNvSpPr/>
            <p:nvPr/>
          </p:nvSpPr>
          <p:spPr>
            <a:xfrm>
              <a:off x="25400" y="25400"/>
              <a:ext cx="11684762" cy="991997"/>
            </a:xfrm>
            <a:custGeom>
              <a:avLst/>
              <a:gdLst/>
              <a:ahLst/>
              <a:cxnLst/>
              <a:rect l="l" t="t" r="r" b="b"/>
              <a:pathLst>
                <a:path w="11684762" h="991997">
                  <a:moveTo>
                    <a:pt x="0" y="165354"/>
                  </a:moveTo>
                  <a:cubicBezTo>
                    <a:pt x="0" y="74041"/>
                    <a:pt x="77470" y="0"/>
                    <a:pt x="172974" y="0"/>
                  </a:cubicBezTo>
                  <a:lnTo>
                    <a:pt x="11511788" y="0"/>
                  </a:lnTo>
                  <a:cubicBezTo>
                    <a:pt x="11607292" y="0"/>
                    <a:pt x="11684762" y="74041"/>
                    <a:pt x="11684762" y="165354"/>
                  </a:cubicBezTo>
                  <a:lnTo>
                    <a:pt x="11684762" y="826643"/>
                  </a:lnTo>
                  <a:cubicBezTo>
                    <a:pt x="11684762" y="917956"/>
                    <a:pt x="11607292" y="991997"/>
                    <a:pt x="11511788" y="991997"/>
                  </a:cubicBezTo>
                  <a:lnTo>
                    <a:pt x="172974" y="991997"/>
                  </a:lnTo>
                  <a:cubicBezTo>
                    <a:pt x="77470" y="991870"/>
                    <a:pt x="0" y="917956"/>
                    <a:pt x="0" y="826643"/>
                  </a:cubicBezTo>
                  <a:close/>
                </a:path>
              </a:pathLst>
            </a:custGeom>
            <a:solidFill>
              <a:srgbClr val="6E6259"/>
            </a:solidFill>
          </p:spPr>
          <p:txBody>
            <a:bodyPr/>
            <a:lstStyle/>
            <a:p>
              <a:endParaRPr lang="en-GB"/>
            </a:p>
          </p:txBody>
        </p:sp>
        <p:sp>
          <p:nvSpPr>
            <p:cNvPr id="15" name="Freeform 15"/>
            <p:cNvSpPr/>
            <p:nvPr/>
          </p:nvSpPr>
          <p:spPr>
            <a:xfrm>
              <a:off x="0" y="0"/>
              <a:ext cx="11735562" cy="1042797"/>
            </a:xfrm>
            <a:custGeom>
              <a:avLst/>
              <a:gdLst/>
              <a:ahLst/>
              <a:cxnLst/>
              <a:rect l="l" t="t" r="r" b="b"/>
              <a:pathLst>
                <a:path w="11735562" h="1042797">
                  <a:moveTo>
                    <a:pt x="0" y="190754"/>
                  </a:moveTo>
                  <a:cubicBezTo>
                    <a:pt x="0" y="84328"/>
                    <a:pt x="89916" y="0"/>
                    <a:pt x="198374" y="0"/>
                  </a:cubicBezTo>
                  <a:lnTo>
                    <a:pt x="11537188" y="0"/>
                  </a:lnTo>
                  <a:lnTo>
                    <a:pt x="11537188" y="25400"/>
                  </a:lnTo>
                  <a:lnTo>
                    <a:pt x="11537188" y="0"/>
                  </a:lnTo>
                  <a:cubicBezTo>
                    <a:pt x="11645646" y="0"/>
                    <a:pt x="11735562" y="84328"/>
                    <a:pt x="11735562" y="190754"/>
                  </a:cubicBezTo>
                  <a:lnTo>
                    <a:pt x="11710162" y="190754"/>
                  </a:lnTo>
                  <a:lnTo>
                    <a:pt x="11735562" y="190754"/>
                  </a:lnTo>
                  <a:lnTo>
                    <a:pt x="11735562" y="852043"/>
                  </a:lnTo>
                  <a:lnTo>
                    <a:pt x="11710162" y="852043"/>
                  </a:lnTo>
                  <a:lnTo>
                    <a:pt x="11735562" y="852043"/>
                  </a:lnTo>
                  <a:cubicBezTo>
                    <a:pt x="11735562" y="958469"/>
                    <a:pt x="11645646" y="1042797"/>
                    <a:pt x="11537188" y="1042797"/>
                  </a:cubicBezTo>
                  <a:lnTo>
                    <a:pt x="11537188" y="1017397"/>
                  </a:lnTo>
                  <a:lnTo>
                    <a:pt x="11537188" y="1042797"/>
                  </a:lnTo>
                  <a:lnTo>
                    <a:pt x="198374" y="1042797"/>
                  </a:lnTo>
                  <a:lnTo>
                    <a:pt x="198374" y="1017397"/>
                  </a:lnTo>
                  <a:lnTo>
                    <a:pt x="198374" y="1042797"/>
                  </a:lnTo>
                  <a:cubicBezTo>
                    <a:pt x="89916" y="1042670"/>
                    <a:pt x="0" y="958469"/>
                    <a:pt x="0" y="852043"/>
                  </a:cubicBezTo>
                  <a:lnTo>
                    <a:pt x="0" y="190754"/>
                  </a:lnTo>
                  <a:lnTo>
                    <a:pt x="25400" y="190754"/>
                  </a:lnTo>
                  <a:lnTo>
                    <a:pt x="0" y="190754"/>
                  </a:lnTo>
                  <a:moveTo>
                    <a:pt x="50800" y="190754"/>
                  </a:moveTo>
                  <a:lnTo>
                    <a:pt x="50800" y="852043"/>
                  </a:lnTo>
                  <a:lnTo>
                    <a:pt x="25400" y="852043"/>
                  </a:lnTo>
                  <a:lnTo>
                    <a:pt x="50800" y="852043"/>
                  </a:lnTo>
                  <a:cubicBezTo>
                    <a:pt x="50800" y="928243"/>
                    <a:pt x="115824" y="991997"/>
                    <a:pt x="198374" y="991997"/>
                  </a:cubicBezTo>
                  <a:lnTo>
                    <a:pt x="11537188" y="991997"/>
                  </a:lnTo>
                  <a:cubicBezTo>
                    <a:pt x="11619865" y="991997"/>
                    <a:pt x="11684762" y="928243"/>
                    <a:pt x="11684762" y="852043"/>
                  </a:cubicBezTo>
                  <a:lnTo>
                    <a:pt x="11684762" y="190754"/>
                  </a:lnTo>
                  <a:cubicBezTo>
                    <a:pt x="11684762" y="114554"/>
                    <a:pt x="11619738" y="50800"/>
                    <a:pt x="11537188" y="50800"/>
                  </a:cubicBezTo>
                  <a:lnTo>
                    <a:pt x="198374" y="50800"/>
                  </a:lnTo>
                  <a:lnTo>
                    <a:pt x="198374" y="25400"/>
                  </a:lnTo>
                  <a:lnTo>
                    <a:pt x="198374" y="50800"/>
                  </a:lnTo>
                  <a:cubicBezTo>
                    <a:pt x="115824" y="50800"/>
                    <a:pt x="50800" y="114554"/>
                    <a:pt x="50800" y="190754"/>
                  </a:cubicBezTo>
                  <a:close/>
                </a:path>
              </a:pathLst>
            </a:custGeom>
            <a:solidFill>
              <a:srgbClr val="FFFFFF"/>
            </a:solidFill>
          </p:spPr>
          <p:txBody>
            <a:bodyPr/>
            <a:lstStyle/>
            <a:p>
              <a:endParaRPr lang="en-GB"/>
            </a:p>
          </p:txBody>
        </p:sp>
      </p:grpSp>
      <p:sp>
        <p:nvSpPr>
          <p:cNvPr id="16" name="TextBox 16"/>
          <p:cNvSpPr txBox="1"/>
          <p:nvPr/>
        </p:nvSpPr>
        <p:spPr>
          <a:xfrm>
            <a:off x="965299" y="2719512"/>
            <a:ext cx="8622444" cy="622554"/>
          </a:xfrm>
          <a:prstGeom prst="rect">
            <a:avLst/>
          </a:prstGeom>
        </p:spPr>
        <p:txBody>
          <a:bodyPr lIns="0" tIns="0" rIns="0" bIns="0" rtlCol="0" anchor="t">
            <a:spAutoFit/>
          </a:bodyPr>
          <a:lstStyle/>
          <a:p>
            <a:pPr algn="l">
              <a:lnSpc>
                <a:spcPts val="2268"/>
              </a:lnSpc>
            </a:pPr>
            <a:r>
              <a:rPr lang="en-US" sz="2100">
                <a:solidFill>
                  <a:srgbClr val="FFFFFF"/>
                </a:solidFill>
                <a:latin typeface="Arial"/>
                <a:ea typeface="Arial"/>
                <a:cs typeface="Arial"/>
                <a:sym typeface="Arial"/>
              </a:rPr>
              <a:t>Using biodegradable materials for temporary shelters to reduce plastic waste.</a:t>
            </a:r>
          </a:p>
        </p:txBody>
      </p:sp>
      <p:grpSp>
        <p:nvGrpSpPr>
          <p:cNvPr id="17" name="Group 17"/>
          <p:cNvGrpSpPr/>
          <p:nvPr/>
        </p:nvGrpSpPr>
        <p:grpSpPr>
          <a:xfrm>
            <a:off x="875643" y="3413356"/>
            <a:ext cx="8801757" cy="782037"/>
            <a:chOff x="0" y="0"/>
            <a:chExt cx="11735676" cy="1042716"/>
          </a:xfrm>
        </p:grpSpPr>
        <p:sp>
          <p:nvSpPr>
            <p:cNvPr id="18" name="Freeform 18"/>
            <p:cNvSpPr/>
            <p:nvPr/>
          </p:nvSpPr>
          <p:spPr>
            <a:xfrm>
              <a:off x="25400" y="25400"/>
              <a:ext cx="11684762" cy="991997"/>
            </a:xfrm>
            <a:custGeom>
              <a:avLst/>
              <a:gdLst/>
              <a:ahLst/>
              <a:cxnLst/>
              <a:rect l="l" t="t" r="r" b="b"/>
              <a:pathLst>
                <a:path w="11684762" h="991997">
                  <a:moveTo>
                    <a:pt x="0" y="165354"/>
                  </a:moveTo>
                  <a:cubicBezTo>
                    <a:pt x="0" y="74041"/>
                    <a:pt x="77470" y="0"/>
                    <a:pt x="172974" y="0"/>
                  </a:cubicBezTo>
                  <a:lnTo>
                    <a:pt x="11511788" y="0"/>
                  </a:lnTo>
                  <a:cubicBezTo>
                    <a:pt x="11607292" y="0"/>
                    <a:pt x="11684762" y="74041"/>
                    <a:pt x="11684762" y="165354"/>
                  </a:cubicBezTo>
                  <a:lnTo>
                    <a:pt x="11684762" y="826643"/>
                  </a:lnTo>
                  <a:cubicBezTo>
                    <a:pt x="11684762" y="917956"/>
                    <a:pt x="11607292" y="991997"/>
                    <a:pt x="11511788" y="991997"/>
                  </a:cubicBezTo>
                  <a:lnTo>
                    <a:pt x="172974" y="991997"/>
                  </a:lnTo>
                  <a:cubicBezTo>
                    <a:pt x="77470" y="991870"/>
                    <a:pt x="0" y="917956"/>
                    <a:pt x="0" y="826643"/>
                  </a:cubicBezTo>
                  <a:close/>
                </a:path>
              </a:pathLst>
            </a:custGeom>
            <a:solidFill>
              <a:srgbClr val="6E6259"/>
            </a:solidFill>
          </p:spPr>
          <p:txBody>
            <a:bodyPr/>
            <a:lstStyle/>
            <a:p>
              <a:endParaRPr lang="en-GB"/>
            </a:p>
          </p:txBody>
        </p:sp>
        <p:sp>
          <p:nvSpPr>
            <p:cNvPr id="19" name="Freeform 19"/>
            <p:cNvSpPr/>
            <p:nvPr/>
          </p:nvSpPr>
          <p:spPr>
            <a:xfrm>
              <a:off x="0" y="0"/>
              <a:ext cx="11735562" cy="1042797"/>
            </a:xfrm>
            <a:custGeom>
              <a:avLst/>
              <a:gdLst/>
              <a:ahLst/>
              <a:cxnLst/>
              <a:rect l="l" t="t" r="r" b="b"/>
              <a:pathLst>
                <a:path w="11735562" h="1042797">
                  <a:moveTo>
                    <a:pt x="0" y="190754"/>
                  </a:moveTo>
                  <a:cubicBezTo>
                    <a:pt x="0" y="84328"/>
                    <a:pt x="89916" y="0"/>
                    <a:pt x="198374" y="0"/>
                  </a:cubicBezTo>
                  <a:lnTo>
                    <a:pt x="11537188" y="0"/>
                  </a:lnTo>
                  <a:lnTo>
                    <a:pt x="11537188" y="25400"/>
                  </a:lnTo>
                  <a:lnTo>
                    <a:pt x="11537188" y="0"/>
                  </a:lnTo>
                  <a:cubicBezTo>
                    <a:pt x="11645646" y="0"/>
                    <a:pt x="11735562" y="84328"/>
                    <a:pt x="11735562" y="190754"/>
                  </a:cubicBezTo>
                  <a:lnTo>
                    <a:pt x="11710162" y="190754"/>
                  </a:lnTo>
                  <a:lnTo>
                    <a:pt x="11735562" y="190754"/>
                  </a:lnTo>
                  <a:lnTo>
                    <a:pt x="11735562" y="852043"/>
                  </a:lnTo>
                  <a:lnTo>
                    <a:pt x="11710162" y="852043"/>
                  </a:lnTo>
                  <a:lnTo>
                    <a:pt x="11735562" y="852043"/>
                  </a:lnTo>
                  <a:cubicBezTo>
                    <a:pt x="11735562" y="958469"/>
                    <a:pt x="11645646" y="1042797"/>
                    <a:pt x="11537188" y="1042797"/>
                  </a:cubicBezTo>
                  <a:lnTo>
                    <a:pt x="11537188" y="1017397"/>
                  </a:lnTo>
                  <a:lnTo>
                    <a:pt x="11537188" y="1042797"/>
                  </a:lnTo>
                  <a:lnTo>
                    <a:pt x="198374" y="1042797"/>
                  </a:lnTo>
                  <a:lnTo>
                    <a:pt x="198374" y="1017397"/>
                  </a:lnTo>
                  <a:lnTo>
                    <a:pt x="198374" y="1042797"/>
                  </a:lnTo>
                  <a:cubicBezTo>
                    <a:pt x="89916" y="1042670"/>
                    <a:pt x="0" y="958469"/>
                    <a:pt x="0" y="852043"/>
                  </a:cubicBezTo>
                  <a:lnTo>
                    <a:pt x="0" y="190754"/>
                  </a:lnTo>
                  <a:lnTo>
                    <a:pt x="25400" y="190754"/>
                  </a:lnTo>
                  <a:lnTo>
                    <a:pt x="0" y="190754"/>
                  </a:lnTo>
                  <a:moveTo>
                    <a:pt x="50800" y="190754"/>
                  </a:moveTo>
                  <a:lnTo>
                    <a:pt x="50800" y="852043"/>
                  </a:lnTo>
                  <a:lnTo>
                    <a:pt x="25400" y="852043"/>
                  </a:lnTo>
                  <a:lnTo>
                    <a:pt x="50800" y="852043"/>
                  </a:lnTo>
                  <a:cubicBezTo>
                    <a:pt x="50800" y="928243"/>
                    <a:pt x="115824" y="991997"/>
                    <a:pt x="198374" y="991997"/>
                  </a:cubicBezTo>
                  <a:lnTo>
                    <a:pt x="11537188" y="991997"/>
                  </a:lnTo>
                  <a:cubicBezTo>
                    <a:pt x="11619865" y="991997"/>
                    <a:pt x="11684762" y="928243"/>
                    <a:pt x="11684762" y="852043"/>
                  </a:cubicBezTo>
                  <a:lnTo>
                    <a:pt x="11684762" y="190754"/>
                  </a:lnTo>
                  <a:cubicBezTo>
                    <a:pt x="11684762" y="114554"/>
                    <a:pt x="11619738" y="50800"/>
                    <a:pt x="11537188" y="50800"/>
                  </a:cubicBezTo>
                  <a:lnTo>
                    <a:pt x="198374" y="50800"/>
                  </a:lnTo>
                  <a:lnTo>
                    <a:pt x="198374" y="25400"/>
                  </a:lnTo>
                  <a:lnTo>
                    <a:pt x="198374" y="50800"/>
                  </a:lnTo>
                  <a:cubicBezTo>
                    <a:pt x="115824" y="50800"/>
                    <a:pt x="50800" y="114554"/>
                    <a:pt x="50800" y="190754"/>
                  </a:cubicBezTo>
                  <a:close/>
                </a:path>
              </a:pathLst>
            </a:custGeom>
            <a:solidFill>
              <a:srgbClr val="FFFFFF"/>
            </a:solidFill>
          </p:spPr>
          <p:txBody>
            <a:bodyPr/>
            <a:lstStyle/>
            <a:p>
              <a:endParaRPr lang="en-GB"/>
            </a:p>
          </p:txBody>
        </p:sp>
      </p:grpSp>
      <p:sp>
        <p:nvSpPr>
          <p:cNvPr id="20" name="TextBox 20"/>
          <p:cNvSpPr txBox="1"/>
          <p:nvPr/>
        </p:nvSpPr>
        <p:spPr>
          <a:xfrm>
            <a:off x="965299" y="3626448"/>
            <a:ext cx="8622444" cy="336804"/>
          </a:xfrm>
          <a:prstGeom prst="rect">
            <a:avLst/>
          </a:prstGeom>
        </p:spPr>
        <p:txBody>
          <a:bodyPr lIns="0" tIns="0" rIns="0" bIns="0" rtlCol="0" anchor="t">
            <a:spAutoFit/>
          </a:bodyPr>
          <a:lstStyle/>
          <a:p>
            <a:pPr algn="l">
              <a:lnSpc>
                <a:spcPts val="2268"/>
              </a:lnSpc>
            </a:pPr>
            <a:r>
              <a:rPr lang="en-US" sz="2100">
                <a:solidFill>
                  <a:srgbClr val="FFFFFF"/>
                </a:solidFill>
                <a:latin typeface="Arial"/>
                <a:ea typeface="Arial"/>
                <a:cs typeface="Arial"/>
                <a:sym typeface="Arial"/>
              </a:rPr>
              <a:t>Integrating long-term sustainable methods in humanitarian actions.</a:t>
            </a:r>
          </a:p>
        </p:txBody>
      </p:sp>
      <p:grpSp>
        <p:nvGrpSpPr>
          <p:cNvPr id="21" name="Group 21"/>
          <p:cNvGrpSpPr/>
          <p:nvPr/>
        </p:nvGrpSpPr>
        <p:grpSpPr>
          <a:xfrm>
            <a:off x="875643" y="4177419"/>
            <a:ext cx="8801757" cy="782037"/>
            <a:chOff x="0" y="0"/>
            <a:chExt cx="11735676" cy="1042716"/>
          </a:xfrm>
        </p:grpSpPr>
        <p:sp>
          <p:nvSpPr>
            <p:cNvPr id="22" name="Freeform 22"/>
            <p:cNvSpPr/>
            <p:nvPr/>
          </p:nvSpPr>
          <p:spPr>
            <a:xfrm>
              <a:off x="25400" y="25400"/>
              <a:ext cx="11684762" cy="991997"/>
            </a:xfrm>
            <a:custGeom>
              <a:avLst/>
              <a:gdLst/>
              <a:ahLst/>
              <a:cxnLst/>
              <a:rect l="l" t="t" r="r" b="b"/>
              <a:pathLst>
                <a:path w="11684762" h="991997">
                  <a:moveTo>
                    <a:pt x="0" y="165354"/>
                  </a:moveTo>
                  <a:cubicBezTo>
                    <a:pt x="0" y="74041"/>
                    <a:pt x="77470" y="0"/>
                    <a:pt x="172974" y="0"/>
                  </a:cubicBezTo>
                  <a:lnTo>
                    <a:pt x="11511788" y="0"/>
                  </a:lnTo>
                  <a:cubicBezTo>
                    <a:pt x="11607292" y="0"/>
                    <a:pt x="11684762" y="74041"/>
                    <a:pt x="11684762" y="165354"/>
                  </a:cubicBezTo>
                  <a:lnTo>
                    <a:pt x="11684762" y="826643"/>
                  </a:lnTo>
                  <a:cubicBezTo>
                    <a:pt x="11684762" y="917956"/>
                    <a:pt x="11607292" y="991997"/>
                    <a:pt x="11511788" y="991997"/>
                  </a:cubicBezTo>
                  <a:lnTo>
                    <a:pt x="172974" y="991997"/>
                  </a:lnTo>
                  <a:cubicBezTo>
                    <a:pt x="77470" y="991870"/>
                    <a:pt x="0" y="917956"/>
                    <a:pt x="0" y="826643"/>
                  </a:cubicBezTo>
                  <a:close/>
                </a:path>
              </a:pathLst>
            </a:custGeom>
            <a:solidFill>
              <a:srgbClr val="6E6259"/>
            </a:solidFill>
          </p:spPr>
          <p:txBody>
            <a:bodyPr/>
            <a:lstStyle/>
            <a:p>
              <a:endParaRPr lang="en-GB"/>
            </a:p>
          </p:txBody>
        </p:sp>
        <p:sp>
          <p:nvSpPr>
            <p:cNvPr id="23" name="Freeform 23"/>
            <p:cNvSpPr/>
            <p:nvPr/>
          </p:nvSpPr>
          <p:spPr>
            <a:xfrm>
              <a:off x="0" y="0"/>
              <a:ext cx="11735562" cy="1042797"/>
            </a:xfrm>
            <a:custGeom>
              <a:avLst/>
              <a:gdLst/>
              <a:ahLst/>
              <a:cxnLst/>
              <a:rect l="l" t="t" r="r" b="b"/>
              <a:pathLst>
                <a:path w="11735562" h="1042797">
                  <a:moveTo>
                    <a:pt x="0" y="190754"/>
                  </a:moveTo>
                  <a:cubicBezTo>
                    <a:pt x="0" y="84328"/>
                    <a:pt x="89916" y="0"/>
                    <a:pt x="198374" y="0"/>
                  </a:cubicBezTo>
                  <a:lnTo>
                    <a:pt x="11537188" y="0"/>
                  </a:lnTo>
                  <a:lnTo>
                    <a:pt x="11537188" y="25400"/>
                  </a:lnTo>
                  <a:lnTo>
                    <a:pt x="11537188" y="0"/>
                  </a:lnTo>
                  <a:cubicBezTo>
                    <a:pt x="11645646" y="0"/>
                    <a:pt x="11735562" y="84328"/>
                    <a:pt x="11735562" y="190754"/>
                  </a:cubicBezTo>
                  <a:lnTo>
                    <a:pt x="11710162" y="190754"/>
                  </a:lnTo>
                  <a:lnTo>
                    <a:pt x="11735562" y="190754"/>
                  </a:lnTo>
                  <a:lnTo>
                    <a:pt x="11735562" y="852043"/>
                  </a:lnTo>
                  <a:lnTo>
                    <a:pt x="11710162" y="852043"/>
                  </a:lnTo>
                  <a:lnTo>
                    <a:pt x="11735562" y="852043"/>
                  </a:lnTo>
                  <a:cubicBezTo>
                    <a:pt x="11735562" y="958469"/>
                    <a:pt x="11645646" y="1042797"/>
                    <a:pt x="11537188" y="1042797"/>
                  </a:cubicBezTo>
                  <a:lnTo>
                    <a:pt x="11537188" y="1017397"/>
                  </a:lnTo>
                  <a:lnTo>
                    <a:pt x="11537188" y="1042797"/>
                  </a:lnTo>
                  <a:lnTo>
                    <a:pt x="198374" y="1042797"/>
                  </a:lnTo>
                  <a:lnTo>
                    <a:pt x="198374" y="1017397"/>
                  </a:lnTo>
                  <a:lnTo>
                    <a:pt x="198374" y="1042797"/>
                  </a:lnTo>
                  <a:cubicBezTo>
                    <a:pt x="89916" y="1042670"/>
                    <a:pt x="0" y="958469"/>
                    <a:pt x="0" y="852043"/>
                  </a:cubicBezTo>
                  <a:lnTo>
                    <a:pt x="0" y="190754"/>
                  </a:lnTo>
                  <a:lnTo>
                    <a:pt x="25400" y="190754"/>
                  </a:lnTo>
                  <a:lnTo>
                    <a:pt x="0" y="190754"/>
                  </a:lnTo>
                  <a:moveTo>
                    <a:pt x="50800" y="190754"/>
                  </a:moveTo>
                  <a:lnTo>
                    <a:pt x="50800" y="852043"/>
                  </a:lnTo>
                  <a:lnTo>
                    <a:pt x="25400" y="852043"/>
                  </a:lnTo>
                  <a:lnTo>
                    <a:pt x="50800" y="852043"/>
                  </a:lnTo>
                  <a:cubicBezTo>
                    <a:pt x="50800" y="928243"/>
                    <a:pt x="115824" y="991997"/>
                    <a:pt x="198374" y="991997"/>
                  </a:cubicBezTo>
                  <a:lnTo>
                    <a:pt x="11537188" y="991997"/>
                  </a:lnTo>
                  <a:cubicBezTo>
                    <a:pt x="11619865" y="991997"/>
                    <a:pt x="11684762" y="928243"/>
                    <a:pt x="11684762" y="852043"/>
                  </a:cubicBezTo>
                  <a:lnTo>
                    <a:pt x="11684762" y="190754"/>
                  </a:lnTo>
                  <a:cubicBezTo>
                    <a:pt x="11684762" y="114554"/>
                    <a:pt x="11619738" y="50800"/>
                    <a:pt x="11537188" y="50800"/>
                  </a:cubicBezTo>
                  <a:lnTo>
                    <a:pt x="198374" y="50800"/>
                  </a:lnTo>
                  <a:lnTo>
                    <a:pt x="198374" y="25400"/>
                  </a:lnTo>
                  <a:lnTo>
                    <a:pt x="198374" y="50800"/>
                  </a:lnTo>
                  <a:cubicBezTo>
                    <a:pt x="115824" y="50800"/>
                    <a:pt x="50800" y="114554"/>
                    <a:pt x="50800" y="190754"/>
                  </a:cubicBezTo>
                  <a:close/>
                </a:path>
              </a:pathLst>
            </a:custGeom>
            <a:solidFill>
              <a:srgbClr val="FFFFFF"/>
            </a:solidFill>
          </p:spPr>
          <p:txBody>
            <a:bodyPr/>
            <a:lstStyle/>
            <a:p>
              <a:endParaRPr lang="en-GB"/>
            </a:p>
          </p:txBody>
        </p:sp>
      </p:grpSp>
      <p:sp>
        <p:nvSpPr>
          <p:cNvPr id="24" name="TextBox 24"/>
          <p:cNvSpPr txBox="1"/>
          <p:nvPr/>
        </p:nvSpPr>
        <p:spPr>
          <a:xfrm>
            <a:off x="965299" y="4390510"/>
            <a:ext cx="8622444" cy="336804"/>
          </a:xfrm>
          <a:prstGeom prst="rect">
            <a:avLst/>
          </a:prstGeom>
        </p:spPr>
        <p:txBody>
          <a:bodyPr lIns="0" tIns="0" rIns="0" bIns="0" rtlCol="0" anchor="t">
            <a:spAutoFit/>
          </a:bodyPr>
          <a:lstStyle/>
          <a:p>
            <a:pPr algn="l">
              <a:lnSpc>
                <a:spcPts val="2268"/>
              </a:lnSpc>
            </a:pPr>
            <a:r>
              <a:rPr lang="en-US" sz="2100">
                <a:solidFill>
                  <a:srgbClr val="FFFFFF"/>
                </a:solidFill>
                <a:latin typeface="Arial"/>
                <a:ea typeface="Arial"/>
                <a:cs typeface="Arial"/>
                <a:sym typeface="Arial"/>
              </a:rPr>
              <a:t>Implementing water-saving technologies in camps.</a:t>
            </a:r>
          </a:p>
        </p:txBody>
      </p:sp>
      <p:grpSp>
        <p:nvGrpSpPr>
          <p:cNvPr id="25" name="Group 25"/>
          <p:cNvGrpSpPr/>
          <p:nvPr/>
        </p:nvGrpSpPr>
        <p:grpSpPr>
          <a:xfrm>
            <a:off x="875643" y="4941480"/>
            <a:ext cx="8801757" cy="782037"/>
            <a:chOff x="0" y="0"/>
            <a:chExt cx="11735676" cy="1042716"/>
          </a:xfrm>
        </p:grpSpPr>
        <p:sp>
          <p:nvSpPr>
            <p:cNvPr id="26" name="Freeform 26"/>
            <p:cNvSpPr/>
            <p:nvPr/>
          </p:nvSpPr>
          <p:spPr>
            <a:xfrm>
              <a:off x="25400" y="25400"/>
              <a:ext cx="11684762" cy="991997"/>
            </a:xfrm>
            <a:custGeom>
              <a:avLst/>
              <a:gdLst/>
              <a:ahLst/>
              <a:cxnLst/>
              <a:rect l="l" t="t" r="r" b="b"/>
              <a:pathLst>
                <a:path w="11684762" h="991997">
                  <a:moveTo>
                    <a:pt x="0" y="165354"/>
                  </a:moveTo>
                  <a:cubicBezTo>
                    <a:pt x="0" y="74041"/>
                    <a:pt x="77470" y="0"/>
                    <a:pt x="172974" y="0"/>
                  </a:cubicBezTo>
                  <a:lnTo>
                    <a:pt x="11511788" y="0"/>
                  </a:lnTo>
                  <a:cubicBezTo>
                    <a:pt x="11607292" y="0"/>
                    <a:pt x="11684762" y="74041"/>
                    <a:pt x="11684762" y="165354"/>
                  </a:cubicBezTo>
                  <a:lnTo>
                    <a:pt x="11684762" y="826643"/>
                  </a:lnTo>
                  <a:cubicBezTo>
                    <a:pt x="11684762" y="917956"/>
                    <a:pt x="11607292" y="991997"/>
                    <a:pt x="11511788" y="991997"/>
                  </a:cubicBezTo>
                  <a:lnTo>
                    <a:pt x="172974" y="991997"/>
                  </a:lnTo>
                  <a:cubicBezTo>
                    <a:pt x="77470" y="991870"/>
                    <a:pt x="0" y="917956"/>
                    <a:pt x="0" y="826643"/>
                  </a:cubicBezTo>
                  <a:close/>
                </a:path>
              </a:pathLst>
            </a:custGeom>
            <a:solidFill>
              <a:srgbClr val="6E6259"/>
            </a:solidFill>
          </p:spPr>
          <p:txBody>
            <a:bodyPr/>
            <a:lstStyle/>
            <a:p>
              <a:endParaRPr lang="en-GB"/>
            </a:p>
          </p:txBody>
        </p:sp>
        <p:sp>
          <p:nvSpPr>
            <p:cNvPr id="27" name="Freeform 27"/>
            <p:cNvSpPr/>
            <p:nvPr/>
          </p:nvSpPr>
          <p:spPr>
            <a:xfrm>
              <a:off x="0" y="0"/>
              <a:ext cx="11735562" cy="1042797"/>
            </a:xfrm>
            <a:custGeom>
              <a:avLst/>
              <a:gdLst/>
              <a:ahLst/>
              <a:cxnLst/>
              <a:rect l="l" t="t" r="r" b="b"/>
              <a:pathLst>
                <a:path w="11735562" h="1042797">
                  <a:moveTo>
                    <a:pt x="0" y="190754"/>
                  </a:moveTo>
                  <a:cubicBezTo>
                    <a:pt x="0" y="84328"/>
                    <a:pt x="89916" y="0"/>
                    <a:pt x="198374" y="0"/>
                  </a:cubicBezTo>
                  <a:lnTo>
                    <a:pt x="11537188" y="0"/>
                  </a:lnTo>
                  <a:lnTo>
                    <a:pt x="11537188" y="25400"/>
                  </a:lnTo>
                  <a:lnTo>
                    <a:pt x="11537188" y="0"/>
                  </a:lnTo>
                  <a:cubicBezTo>
                    <a:pt x="11645646" y="0"/>
                    <a:pt x="11735562" y="84328"/>
                    <a:pt x="11735562" y="190754"/>
                  </a:cubicBezTo>
                  <a:lnTo>
                    <a:pt x="11710162" y="190754"/>
                  </a:lnTo>
                  <a:lnTo>
                    <a:pt x="11735562" y="190754"/>
                  </a:lnTo>
                  <a:lnTo>
                    <a:pt x="11735562" y="852043"/>
                  </a:lnTo>
                  <a:lnTo>
                    <a:pt x="11710162" y="852043"/>
                  </a:lnTo>
                  <a:lnTo>
                    <a:pt x="11735562" y="852043"/>
                  </a:lnTo>
                  <a:cubicBezTo>
                    <a:pt x="11735562" y="958469"/>
                    <a:pt x="11645646" y="1042797"/>
                    <a:pt x="11537188" y="1042797"/>
                  </a:cubicBezTo>
                  <a:lnTo>
                    <a:pt x="11537188" y="1017397"/>
                  </a:lnTo>
                  <a:lnTo>
                    <a:pt x="11537188" y="1042797"/>
                  </a:lnTo>
                  <a:lnTo>
                    <a:pt x="198374" y="1042797"/>
                  </a:lnTo>
                  <a:lnTo>
                    <a:pt x="198374" y="1017397"/>
                  </a:lnTo>
                  <a:lnTo>
                    <a:pt x="198374" y="1042797"/>
                  </a:lnTo>
                  <a:cubicBezTo>
                    <a:pt x="89916" y="1042670"/>
                    <a:pt x="0" y="958469"/>
                    <a:pt x="0" y="852043"/>
                  </a:cubicBezTo>
                  <a:lnTo>
                    <a:pt x="0" y="190754"/>
                  </a:lnTo>
                  <a:lnTo>
                    <a:pt x="25400" y="190754"/>
                  </a:lnTo>
                  <a:lnTo>
                    <a:pt x="0" y="190754"/>
                  </a:lnTo>
                  <a:moveTo>
                    <a:pt x="50800" y="190754"/>
                  </a:moveTo>
                  <a:lnTo>
                    <a:pt x="50800" y="852043"/>
                  </a:lnTo>
                  <a:lnTo>
                    <a:pt x="25400" y="852043"/>
                  </a:lnTo>
                  <a:lnTo>
                    <a:pt x="50800" y="852043"/>
                  </a:lnTo>
                  <a:cubicBezTo>
                    <a:pt x="50800" y="928243"/>
                    <a:pt x="115824" y="991997"/>
                    <a:pt x="198374" y="991997"/>
                  </a:cubicBezTo>
                  <a:lnTo>
                    <a:pt x="11537188" y="991997"/>
                  </a:lnTo>
                  <a:cubicBezTo>
                    <a:pt x="11619865" y="991997"/>
                    <a:pt x="11684762" y="928243"/>
                    <a:pt x="11684762" y="852043"/>
                  </a:cubicBezTo>
                  <a:lnTo>
                    <a:pt x="11684762" y="190754"/>
                  </a:lnTo>
                  <a:cubicBezTo>
                    <a:pt x="11684762" y="114554"/>
                    <a:pt x="11619738" y="50800"/>
                    <a:pt x="11537188" y="50800"/>
                  </a:cubicBezTo>
                  <a:lnTo>
                    <a:pt x="198374" y="50800"/>
                  </a:lnTo>
                  <a:lnTo>
                    <a:pt x="198374" y="25400"/>
                  </a:lnTo>
                  <a:lnTo>
                    <a:pt x="198374" y="50800"/>
                  </a:lnTo>
                  <a:cubicBezTo>
                    <a:pt x="115824" y="50800"/>
                    <a:pt x="50800" y="114554"/>
                    <a:pt x="50800" y="190754"/>
                  </a:cubicBezTo>
                  <a:close/>
                </a:path>
              </a:pathLst>
            </a:custGeom>
            <a:solidFill>
              <a:srgbClr val="FFFFFF"/>
            </a:solidFill>
          </p:spPr>
          <p:txBody>
            <a:bodyPr/>
            <a:lstStyle/>
            <a:p>
              <a:endParaRPr lang="en-GB"/>
            </a:p>
          </p:txBody>
        </p:sp>
      </p:grpSp>
      <p:sp>
        <p:nvSpPr>
          <p:cNvPr id="28" name="TextBox 28"/>
          <p:cNvSpPr txBox="1"/>
          <p:nvPr/>
        </p:nvSpPr>
        <p:spPr>
          <a:xfrm>
            <a:off x="965299" y="5154571"/>
            <a:ext cx="8622444" cy="336804"/>
          </a:xfrm>
          <a:prstGeom prst="rect">
            <a:avLst/>
          </a:prstGeom>
        </p:spPr>
        <p:txBody>
          <a:bodyPr lIns="0" tIns="0" rIns="0" bIns="0" rtlCol="0" anchor="t">
            <a:spAutoFit/>
          </a:bodyPr>
          <a:lstStyle/>
          <a:p>
            <a:pPr algn="l">
              <a:lnSpc>
                <a:spcPts val="2268"/>
              </a:lnSpc>
            </a:pPr>
            <a:r>
              <a:rPr lang="en-US" sz="2100">
                <a:solidFill>
                  <a:srgbClr val="FFFFFF"/>
                </a:solidFill>
                <a:latin typeface="Arial"/>
                <a:ea typeface="Arial"/>
                <a:cs typeface="Arial"/>
                <a:sym typeface="Arial"/>
              </a:rPr>
              <a:t>Making environmental factors central in project design and execution. </a:t>
            </a:r>
          </a:p>
        </p:txBody>
      </p:sp>
      <p:grpSp>
        <p:nvGrpSpPr>
          <p:cNvPr id="29" name="Group 29"/>
          <p:cNvGrpSpPr/>
          <p:nvPr/>
        </p:nvGrpSpPr>
        <p:grpSpPr>
          <a:xfrm>
            <a:off x="875643" y="5705542"/>
            <a:ext cx="8801757" cy="782037"/>
            <a:chOff x="0" y="0"/>
            <a:chExt cx="11735676" cy="1042716"/>
          </a:xfrm>
        </p:grpSpPr>
        <p:sp>
          <p:nvSpPr>
            <p:cNvPr id="30" name="Freeform 30"/>
            <p:cNvSpPr/>
            <p:nvPr/>
          </p:nvSpPr>
          <p:spPr>
            <a:xfrm>
              <a:off x="25400" y="25400"/>
              <a:ext cx="11684762" cy="991997"/>
            </a:xfrm>
            <a:custGeom>
              <a:avLst/>
              <a:gdLst/>
              <a:ahLst/>
              <a:cxnLst/>
              <a:rect l="l" t="t" r="r" b="b"/>
              <a:pathLst>
                <a:path w="11684762" h="991997">
                  <a:moveTo>
                    <a:pt x="0" y="165354"/>
                  </a:moveTo>
                  <a:cubicBezTo>
                    <a:pt x="0" y="74041"/>
                    <a:pt x="77470" y="0"/>
                    <a:pt x="172974" y="0"/>
                  </a:cubicBezTo>
                  <a:lnTo>
                    <a:pt x="11511788" y="0"/>
                  </a:lnTo>
                  <a:cubicBezTo>
                    <a:pt x="11607292" y="0"/>
                    <a:pt x="11684762" y="74041"/>
                    <a:pt x="11684762" y="165354"/>
                  </a:cubicBezTo>
                  <a:lnTo>
                    <a:pt x="11684762" y="826643"/>
                  </a:lnTo>
                  <a:cubicBezTo>
                    <a:pt x="11684762" y="917956"/>
                    <a:pt x="11607292" y="991997"/>
                    <a:pt x="11511788" y="991997"/>
                  </a:cubicBezTo>
                  <a:lnTo>
                    <a:pt x="172974" y="991997"/>
                  </a:lnTo>
                  <a:cubicBezTo>
                    <a:pt x="77470" y="991870"/>
                    <a:pt x="0" y="917956"/>
                    <a:pt x="0" y="826643"/>
                  </a:cubicBezTo>
                  <a:close/>
                </a:path>
              </a:pathLst>
            </a:custGeom>
            <a:solidFill>
              <a:srgbClr val="6E6259"/>
            </a:solidFill>
          </p:spPr>
          <p:txBody>
            <a:bodyPr/>
            <a:lstStyle/>
            <a:p>
              <a:endParaRPr lang="en-GB"/>
            </a:p>
          </p:txBody>
        </p:sp>
        <p:sp>
          <p:nvSpPr>
            <p:cNvPr id="31" name="Freeform 31"/>
            <p:cNvSpPr/>
            <p:nvPr/>
          </p:nvSpPr>
          <p:spPr>
            <a:xfrm>
              <a:off x="0" y="0"/>
              <a:ext cx="11735562" cy="1042797"/>
            </a:xfrm>
            <a:custGeom>
              <a:avLst/>
              <a:gdLst/>
              <a:ahLst/>
              <a:cxnLst/>
              <a:rect l="l" t="t" r="r" b="b"/>
              <a:pathLst>
                <a:path w="11735562" h="1042797">
                  <a:moveTo>
                    <a:pt x="0" y="190754"/>
                  </a:moveTo>
                  <a:cubicBezTo>
                    <a:pt x="0" y="84328"/>
                    <a:pt x="89916" y="0"/>
                    <a:pt x="198374" y="0"/>
                  </a:cubicBezTo>
                  <a:lnTo>
                    <a:pt x="11537188" y="0"/>
                  </a:lnTo>
                  <a:lnTo>
                    <a:pt x="11537188" y="25400"/>
                  </a:lnTo>
                  <a:lnTo>
                    <a:pt x="11537188" y="0"/>
                  </a:lnTo>
                  <a:cubicBezTo>
                    <a:pt x="11645646" y="0"/>
                    <a:pt x="11735562" y="84328"/>
                    <a:pt x="11735562" y="190754"/>
                  </a:cubicBezTo>
                  <a:lnTo>
                    <a:pt x="11710162" y="190754"/>
                  </a:lnTo>
                  <a:lnTo>
                    <a:pt x="11735562" y="190754"/>
                  </a:lnTo>
                  <a:lnTo>
                    <a:pt x="11735562" y="852043"/>
                  </a:lnTo>
                  <a:lnTo>
                    <a:pt x="11710162" y="852043"/>
                  </a:lnTo>
                  <a:lnTo>
                    <a:pt x="11735562" y="852043"/>
                  </a:lnTo>
                  <a:cubicBezTo>
                    <a:pt x="11735562" y="958469"/>
                    <a:pt x="11645646" y="1042797"/>
                    <a:pt x="11537188" y="1042797"/>
                  </a:cubicBezTo>
                  <a:lnTo>
                    <a:pt x="11537188" y="1017397"/>
                  </a:lnTo>
                  <a:lnTo>
                    <a:pt x="11537188" y="1042797"/>
                  </a:lnTo>
                  <a:lnTo>
                    <a:pt x="198374" y="1042797"/>
                  </a:lnTo>
                  <a:lnTo>
                    <a:pt x="198374" y="1017397"/>
                  </a:lnTo>
                  <a:lnTo>
                    <a:pt x="198374" y="1042797"/>
                  </a:lnTo>
                  <a:cubicBezTo>
                    <a:pt x="89916" y="1042670"/>
                    <a:pt x="0" y="958469"/>
                    <a:pt x="0" y="852043"/>
                  </a:cubicBezTo>
                  <a:lnTo>
                    <a:pt x="0" y="190754"/>
                  </a:lnTo>
                  <a:lnTo>
                    <a:pt x="25400" y="190754"/>
                  </a:lnTo>
                  <a:lnTo>
                    <a:pt x="0" y="190754"/>
                  </a:lnTo>
                  <a:moveTo>
                    <a:pt x="50800" y="190754"/>
                  </a:moveTo>
                  <a:lnTo>
                    <a:pt x="50800" y="852043"/>
                  </a:lnTo>
                  <a:lnTo>
                    <a:pt x="25400" y="852043"/>
                  </a:lnTo>
                  <a:lnTo>
                    <a:pt x="50800" y="852043"/>
                  </a:lnTo>
                  <a:cubicBezTo>
                    <a:pt x="50800" y="928243"/>
                    <a:pt x="115824" y="991997"/>
                    <a:pt x="198374" y="991997"/>
                  </a:cubicBezTo>
                  <a:lnTo>
                    <a:pt x="11537188" y="991997"/>
                  </a:lnTo>
                  <a:cubicBezTo>
                    <a:pt x="11619865" y="991997"/>
                    <a:pt x="11684762" y="928243"/>
                    <a:pt x="11684762" y="852043"/>
                  </a:cubicBezTo>
                  <a:lnTo>
                    <a:pt x="11684762" y="190754"/>
                  </a:lnTo>
                  <a:cubicBezTo>
                    <a:pt x="11684762" y="114554"/>
                    <a:pt x="11619738" y="50800"/>
                    <a:pt x="11537188" y="50800"/>
                  </a:cubicBezTo>
                  <a:lnTo>
                    <a:pt x="198374" y="50800"/>
                  </a:lnTo>
                  <a:lnTo>
                    <a:pt x="198374" y="25400"/>
                  </a:lnTo>
                  <a:lnTo>
                    <a:pt x="198374" y="50800"/>
                  </a:lnTo>
                  <a:cubicBezTo>
                    <a:pt x="115824" y="50800"/>
                    <a:pt x="50800" y="114554"/>
                    <a:pt x="50800" y="190754"/>
                  </a:cubicBezTo>
                  <a:close/>
                </a:path>
              </a:pathLst>
            </a:custGeom>
            <a:solidFill>
              <a:srgbClr val="FFFFFF"/>
            </a:solidFill>
          </p:spPr>
          <p:txBody>
            <a:bodyPr/>
            <a:lstStyle/>
            <a:p>
              <a:endParaRPr lang="en-GB"/>
            </a:p>
          </p:txBody>
        </p:sp>
      </p:grpSp>
      <p:sp>
        <p:nvSpPr>
          <p:cNvPr id="32" name="TextBox 32"/>
          <p:cNvSpPr txBox="1"/>
          <p:nvPr/>
        </p:nvSpPr>
        <p:spPr>
          <a:xfrm>
            <a:off x="965299" y="5775759"/>
            <a:ext cx="8622444" cy="622554"/>
          </a:xfrm>
          <a:prstGeom prst="rect">
            <a:avLst/>
          </a:prstGeom>
        </p:spPr>
        <p:txBody>
          <a:bodyPr lIns="0" tIns="0" rIns="0" bIns="0" rtlCol="0" anchor="t">
            <a:spAutoFit/>
          </a:bodyPr>
          <a:lstStyle/>
          <a:p>
            <a:pPr algn="l">
              <a:lnSpc>
                <a:spcPts val="2268"/>
              </a:lnSpc>
            </a:pPr>
            <a:r>
              <a:rPr lang="en-US" sz="2100">
                <a:solidFill>
                  <a:srgbClr val="FFFFFF"/>
                </a:solidFill>
                <a:latin typeface="Arial"/>
                <a:ea typeface="Arial"/>
                <a:cs typeface="Arial"/>
                <a:sym typeface="Arial"/>
              </a:rPr>
              <a:t>Conducting environmental screenings or full EIAs for construction projects.</a:t>
            </a:r>
          </a:p>
        </p:txBody>
      </p:sp>
      <p:grpSp>
        <p:nvGrpSpPr>
          <p:cNvPr id="33" name="Group 33"/>
          <p:cNvGrpSpPr/>
          <p:nvPr/>
        </p:nvGrpSpPr>
        <p:grpSpPr>
          <a:xfrm>
            <a:off x="875643" y="6469604"/>
            <a:ext cx="8801757" cy="782037"/>
            <a:chOff x="0" y="0"/>
            <a:chExt cx="11735676" cy="1042716"/>
          </a:xfrm>
        </p:grpSpPr>
        <p:sp>
          <p:nvSpPr>
            <p:cNvPr id="34" name="Freeform 34"/>
            <p:cNvSpPr/>
            <p:nvPr/>
          </p:nvSpPr>
          <p:spPr>
            <a:xfrm>
              <a:off x="25400" y="25400"/>
              <a:ext cx="11684762" cy="991997"/>
            </a:xfrm>
            <a:custGeom>
              <a:avLst/>
              <a:gdLst/>
              <a:ahLst/>
              <a:cxnLst/>
              <a:rect l="l" t="t" r="r" b="b"/>
              <a:pathLst>
                <a:path w="11684762" h="991997">
                  <a:moveTo>
                    <a:pt x="0" y="165354"/>
                  </a:moveTo>
                  <a:cubicBezTo>
                    <a:pt x="0" y="74041"/>
                    <a:pt x="77470" y="0"/>
                    <a:pt x="172974" y="0"/>
                  </a:cubicBezTo>
                  <a:lnTo>
                    <a:pt x="11511788" y="0"/>
                  </a:lnTo>
                  <a:cubicBezTo>
                    <a:pt x="11607292" y="0"/>
                    <a:pt x="11684762" y="74041"/>
                    <a:pt x="11684762" y="165354"/>
                  </a:cubicBezTo>
                  <a:lnTo>
                    <a:pt x="11684762" y="826643"/>
                  </a:lnTo>
                  <a:cubicBezTo>
                    <a:pt x="11684762" y="917956"/>
                    <a:pt x="11607292" y="991997"/>
                    <a:pt x="11511788" y="991997"/>
                  </a:cubicBezTo>
                  <a:lnTo>
                    <a:pt x="172974" y="991997"/>
                  </a:lnTo>
                  <a:cubicBezTo>
                    <a:pt x="77470" y="991870"/>
                    <a:pt x="0" y="917956"/>
                    <a:pt x="0" y="826643"/>
                  </a:cubicBezTo>
                  <a:close/>
                </a:path>
              </a:pathLst>
            </a:custGeom>
            <a:solidFill>
              <a:srgbClr val="6E6259"/>
            </a:solidFill>
          </p:spPr>
          <p:txBody>
            <a:bodyPr/>
            <a:lstStyle/>
            <a:p>
              <a:endParaRPr lang="en-GB"/>
            </a:p>
          </p:txBody>
        </p:sp>
        <p:sp>
          <p:nvSpPr>
            <p:cNvPr id="35" name="Freeform 35"/>
            <p:cNvSpPr/>
            <p:nvPr/>
          </p:nvSpPr>
          <p:spPr>
            <a:xfrm>
              <a:off x="0" y="0"/>
              <a:ext cx="11735562" cy="1042797"/>
            </a:xfrm>
            <a:custGeom>
              <a:avLst/>
              <a:gdLst/>
              <a:ahLst/>
              <a:cxnLst/>
              <a:rect l="l" t="t" r="r" b="b"/>
              <a:pathLst>
                <a:path w="11735562" h="1042797">
                  <a:moveTo>
                    <a:pt x="0" y="190754"/>
                  </a:moveTo>
                  <a:cubicBezTo>
                    <a:pt x="0" y="84328"/>
                    <a:pt x="89916" y="0"/>
                    <a:pt x="198374" y="0"/>
                  </a:cubicBezTo>
                  <a:lnTo>
                    <a:pt x="11537188" y="0"/>
                  </a:lnTo>
                  <a:lnTo>
                    <a:pt x="11537188" y="25400"/>
                  </a:lnTo>
                  <a:lnTo>
                    <a:pt x="11537188" y="0"/>
                  </a:lnTo>
                  <a:cubicBezTo>
                    <a:pt x="11645646" y="0"/>
                    <a:pt x="11735562" y="84328"/>
                    <a:pt x="11735562" y="190754"/>
                  </a:cubicBezTo>
                  <a:lnTo>
                    <a:pt x="11710162" y="190754"/>
                  </a:lnTo>
                  <a:lnTo>
                    <a:pt x="11735562" y="190754"/>
                  </a:lnTo>
                  <a:lnTo>
                    <a:pt x="11735562" y="852043"/>
                  </a:lnTo>
                  <a:lnTo>
                    <a:pt x="11710162" y="852043"/>
                  </a:lnTo>
                  <a:lnTo>
                    <a:pt x="11735562" y="852043"/>
                  </a:lnTo>
                  <a:cubicBezTo>
                    <a:pt x="11735562" y="958469"/>
                    <a:pt x="11645646" y="1042797"/>
                    <a:pt x="11537188" y="1042797"/>
                  </a:cubicBezTo>
                  <a:lnTo>
                    <a:pt x="11537188" y="1017397"/>
                  </a:lnTo>
                  <a:lnTo>
                    <a:pt x="11537188" y="1042797"/>
                  </a:lnTo>
                  <a:lnTo>
                    <a:pt x="198374" y="1042797"/>
                  </a:lnTo>
                  <a:lnTo>
                    <a:pt x="198374" y="1017397"/>
                  </a:lnTo>
                  <a:lnTo>
                    <a:pt x="198374" y="1042797"/>
                  </a:lnTo>
                  <a:cubicBezTo>
                    <a:pt x="89916" y="1042670"/>
                    <a:pt x="0" y="958469"/>
                    <a:pt x="0" y="852043"/>
                  </a:cubicBezTo>
                  <a:lnTo>
                    <a:pt x="0" y="190754"/>
                  </a:lnTo>
                  <a:lnTo>
                    <a:pt x="25400" y="190754"/>
                  </a:lnTo>
                  <a:lnTo>
                    <a:pt x="0" y="190754"/>
                  </a:lnTo>
                  <a:moveTo>
                    <a:pt x="50800" y="190754"/>
                  </a:moveTo>
                  <a:lnTo>
                    <a:pt x="50800" y="852043"/>
                  </a:lnTo>
                  <a:lnTo>
                    <a:pt x="25400" y="852043"/>
                  </a:lnTo>
                  <a:lnTo>
                    <a:pt x="50800" y="852043"/>
                  </a:lnTo>
                  <a:cubicBezTo>
                    <a:pt x="50800" y="928243"/>
                    <a:pt x="115824" y="991997"/>
                    <a:pt x="198374" y="991997"/>
                  </a:cubicBezTo>
                  <a:lnTo>
                    <a:pt x="11537188" y="991997"/>
                  </a:lnTo>
                  <a:cubicBezTo>
                    <a:pt x="11619865" y="991997"/>
                    <a:pt x="11684762" y="928243"/>
                    <a:pt x="11684762" y="852043"/>
                  </a:cubicBezTo>
                  <a:lnTo>
                    <a:pt x="11684762" y="190754"/>
                  </a:lnTo>
                  <a:cubicBezTo>
                    <a:pt x="11684762" y="114554"/>
                    <a:pt x="11619738" y="50800"/>
                    <a:pt x="11537188" y="50800"/>
                  </a:cubicBezTo>
                  <a:lnTo>
                    <a:pt x="198374" y="50800"/>
                  </a:lnTo>
                  <a:lnTo>
                    <a:pt x="198374" y="25400"/>
                  </a:lnTo>
                  <a:lnTo>
                    <a:pt x="198374" y="50800"/>
                  </a:lnTo>
                  <a:cubicBezTo>
                    <a:pt x="115824" y="50800"/>
                    <a:pt x="50800" y="114554"/>
                    <a:pt x="50800" y="190754"/>
                  </a:cubicBezTo>
                  <a:close/>
                </a:path>
              </a:pathLst>
            </a:custGeom>
            <a:solidFill>
              <a:srgbClr val="FFFFFF"/>
            </a:solidFill>
          </p:spPr>
          <p:txBody>
            <a:bodyPr/>
            <a:lstStyle/>
            <a:p>
              <a:endParaRPr lang="en-GB"/>
            </a:p>
          </p:txBody>
        </p:sp>
      </p:grpSp>
      <p:sp>
        <p:nvSpPr>
          <p:cNvPr id="36" name="TextBox 36"/>
          <p:cNvSpPr txBox="1"/>
          <p:nvPr/>
        </p:nvSpPr>
        <p:spPr>
          <a:xfrm>
            <a:off x="965299" y="6682695"/>
            <a:ext cx="8622444" cy="336804"/>
          </a:xfrm>
          <a:prstGeom prst="rect">
            <a:avLst/>
          </a:prstGeom>
        </p:spPr>
        <p:txBody>
          <a:bodyPr lIns="0" tIns="0" rIns="0" bIns="0" rtlCol="0" anchor="t">
            <a:spAutoFit/>
          </a:bodyPr>
          <a:lstStyle/>
          <a:p>
            <a:pPr algn="l">
              <a:lnSpc>
                <a:spcPts val="2268"/>
              </a:lnSpc>
            </a:pPr>
            <a:r>
              <a:rPr lang="en-US" sz="2100">
                <a:solidFill>
                  <a:srgbClr val="FFFFFF"/>
                </a:solidFill>
                <a:latin typeface="Arial"/>
                <a:ea typeface="Arial"/>
                <a:cs typeface="Arial"/>
                <a:sym typeface="Arial"/>
              </a:rPr>
              <a:t>Strengthening community ability to cope with environmental shocks. </a:t>
            </a:r>
          </a:p>
        </p:txBody>
      </p:sp>
      <p:grpSp>
        <p:nvGrpSpPr>
          <p:cNvPr id="37" name="Group 37"/>
          <p:cNvGrpSpPr/>
          <p:nvPr/>
        </p:nvGrpSpPr>
        <p:grpSpPr>
          <a:xfrm>
            <a:off x="875643" y="7233666"/>
            <a:ext cx="8801757" cy="782037"/>
            <a:chOff x="0" y="0"/>
            <a:chExt cx="11735676" cy="1042716"/>
          </a:xfrm>
        </p:grpSpPr>
        <p:sp>
          <p:nvSpPr>
            <p:cNvPr id="38" name="Freeform 38"/>
            <p:cNvSpPr/>
            <p:nvPr/>
          </p:nvSpPr>
          <p:spPr>
            <a:xfrm>
              <a:off x="25400" y="25400"/>
              <a:ext cx="11684762" cy="991997"/>
            </a:xfrm>
            <a:custGeom>
              <a:avLst/>
              <a:gdLst/>
              <a:ahLst/>
              <a:cxnLst/>
              <a:rect l="l" t="t" r="r" b="b"/>
              <a:pathLst>
                <a:path w="11684762" h="991997">
                  <a:moveTo>
                    <a:pt x="0" y="165354"/>
                  </a:moveTo>
                  <a:cubicBezTo>
                    <a:pt x="0" y="74041"/>
                    <a:pt x="77470" y="0"/>
                    <a:pt x="172974" y="0"/>
                  </a:cubicBezTo>
                  <a:lnTo>
                    <a:pt x="11511788" y="0"/>
                  </a:lnTo>
                  <a:cubicBezTo>
                    <a:pt x="11607292" y="0"/>
                    <a:pt x="11684762" y="74041"/>
                    <a:pt x="11684762" y="165354"/>
                  </a:cubicBezTo>
                  <a:lnTo>
                    <a:pt x="11684762" y="826643"/>
                  </a:lnTo>
                  <a:cubicBezTo>
                    <a:pt x="11684762" y="917956"/>
                    <a:pt x="11607292" y="991997"/>
                    <a:pt x="11511788" y="991997"/>
                  </a:cubicBezTo>
                  <a:lnTo>
                    <a:pt x="172974" y="991997"/>
                  </a:lnTo>
                  <a:cubicBezTo>
                    <a:pt x="77470" y="991870"/>
                    <a:pt x="0" y="917956"/>
                    <a:pt x="0" y="826643"/>
                  </a:cubicBezTo>
                  <a:close/>
                </a:path>
              </a:pathLst>
            </a:custGeom>
            <a:solidFill>
              <a:srgbClr val="6E6259"/>
            </a:solidFill>
          </p:spPr>
          <p:txBody>
            <a:bodyPr/>
            <a:lstStyle/>
            <a:p>
              <a:endParaRPr lang="en-GB"/>
            </a:p>
          </p:txBody>
        </p:sp>
        <p:sp>
          <p:nvSpPr>
            <p:cNvPr id="39" name="Freeform 39"/>
            <p:cNvSpPr/>
            <p:nvPr/>
          </p:nvSpPr>
          <p:spPr>
            <a:xfrm>
              <a:off x="0" y="0"/>
              <a:ext cx="11735562" cy="1042797"/>
            </a:xfrm>
            <a:custGeom>
              <a:avLst/>
              <a:gdLst/>
              <a:ahLst/>
              <a:cxnLst/>
              <a:rect l="l" t="t" r="r" b="b"/>
              <a:pathLst>
                <a:path w="11735562" h="1042797">
                  <a:moveTo>
                    <a:pt x="0" y="190754"/>
                  </a:moveTo>
                  <a:cubicBezTo>
                    <a:pt x="0" y="84328"/>
                    <a:pt x="89916" y="0"/>
                    <a:pt x="198374" y="0"/>
                  </a:cubicBezTo>
                  <a:lnTo>
                    <a:pt x="11537188" y="0"/>
                  </a:lnTo>
                  <a:lnTo>
                    <a:pt x="11537188" y="25400"/>
                  </a:lnTo>
                  <a:lnTo>
                    <a:pt x="11537188" y="0"/>
                  </a:lnTo>
                  <a:cubicBezTo>
                    <a:pt x="11645646" y="0"/>
                    <a:pt x="11735562" y="84328"/>
                    <a:pt x="11735562" y="190754"/>
                  </a:cubicBezTo>
                  <a:lnTo>
                    <a:pt x="11710162" y="190754"/>
                  </a:lnTo>
                  <a:lnTo>
                    <a:pt x="11735562" y="190754"/>
                  </a:lnTo>
                  <a:lnTo>
                    <a:pt x="11735562" y="852043"/>
                  </a:lnTo>
                  <a:lnTo>
                    <a:pt x="11710162" y="852043"/>
                  </a:lnTo>
                  <a:lnTo>
                    <a:pt x="11735562" y="852043"/>
                  </a:lnTo>
                  <a:cubicBezTo>
                    <a:pt x="11735562" y="958469"/>
                    <a:pt x="11645646" y="1042797"/>
                    <a:pt x="11537188" y="1042797"/>
                  </a:cubicBezTo>
                  <a:lnTo>
                    <a:pt x="11537188" y="1017397"/>
                  </a:lnTo>
                  <a:lnTo>
                    <a:pt x="11537188" y="1042797"/>
                  </a:lnTo>
                  <a:lnTo>
                    <a:pt x="198374" y="1042797"/>
                  </a:lnTo>
                  <a:lnTo>
                    <a:pt x="198374" y="1017397"/>
                  </a:lnTo>
                  <a:lnTo>
                    <a:pt x="198374" y="1042797"/>
                  </a:lnTo>
                  <a:cubicBezTo>
                    <a:pt x="89916" y="1042670"/>
                    <a:pt x="0" y="958469"/>
                    <a:pt x="0" y="852043"/>
                  </a:cubicBezTo>
                  <a:lnTo>
                    <a:pt x="0" y="190754"/>
                  </a:lnTo>
                  <a:lnTo>
                    <a:pt x="25400" y="190754"/>
                  </a:lnTo>
                  <a:lnTo>
                    <a:pt x="0" y="190754"/>
                  </a:lnTo>
                  <a:moveTo>
                    <a:pt x="50800" y="190754"/>
                  </a:moveTo>
                  <a:lnTo>
                    <a:pt x="50800" y="852043"/>
                  </a:lnTo>
                  <a:lnTo>
                    <a:pt x="25400" y="852043"/>
                  </a:lnTo>
                  <a:lnTo>
                    <a:pt x="50800" y="852043"/>
                  </a:lnTo>
                  <a:cubicBezTo>
                    <a:pt x="50800" y="928243"/>
                    <a:pt x="115824" y="991997"/>
                    <a:pt x="198374" y="991997"/>
                  </a:cubicBezTo>
                  <a:lnTo>
                    <a:pt x="11537188" y="991997"/>
                  </a:lnTo>
                  <a:cubicBezTo>
                    <a:pt x="11619865" y="991997"/>
                    <a:pt x="11684762" y="928243"/>
                    <a:pt x="11684762" y="852043"/>
                  </a:cubicBezTo>
                  <a:lnTo>
                    <a:pt x="11684762" y="190754"/>
                  </a:lnTo>
                  <a:cubicBezTo>
                    <a:pt x="11684762" y="114554"/>
                    <a:pt x="11619738" y="50800"/>
                    <a:pt x="11537188" y="50800"/>
                  </a:cubicBezTo>
                  <a:lnTo>
                    <a:pt x="198374" y="50800"/>
                  </a:lnTo>
                  <a:lnTo>
                    <a:pt x="198374" y="25400"/>
                  </a:lnTo>
                  <a:lnTo>
                    <a:pt x="198374" y="50800"/>
                  </a:lnTo>
                  <a:cubicBezTo>
                    <a:pt x="115824" y="50800"/>
                    <a:pt x="50800" y="114554"/>
                    <a:pt x="50800" y="190754"/>
                  </a:cubicBezTo>
                  <a:close/>
                </a:path>
              </a:pathLst>
            </a:custGeom>
            <a:solidFill>
              <a:srgbClr val="FFFFFF"/>
            </a:solidFill>
          </p:spPr>
          <p:txBody>
            <a:bodyPr/>
            <a:lstStyle/>
            <a:p>
              <a:endParaRPr lang="en-GB"/>
            </a:p>
          </p:txBody>
        </p:sp>
      </p:grpSp>
      <p:sp>
        <p:nvSpPr>
          <p:cNvPr id="40" name="TextBox 40"/>
          <p:cNvSpPr txBox="1"/>
          <p:nvPr/>
        </p:nvSpPr>
        <p:spPr>
          <a:xfrm>
            <a:off x="965299" y="7446757"/>
            <a:ext cx="8622444" cy="336804"/>
          </a:xfrm>
          <a:prstGeom prst="rect">
            <a:avLst/>
          </a:prstGeom>
        </p:spPr>
        <p:txBody>
          <a:bodyPr lIns="0" tIns="0" rIns="0" bIns="0" rtlCol="0" anchor="t">
            <a:spAutoFit/>
          </a:bodyPr>
          <a:lstStyle/>
          <a:p>
            <a:pPr algn="l">
              <a:lnSpc>
                <a:spcPts val="2268"/>
              </a:lnSpc>
            </a:pPr>
            <a:r>
              <a:rPr lang="en-US" sz="2100">
                <a:solidFill>
                  <a:srgbClr val="FFFFFF"/>
                </a:solidFill>
                <a:latin typeface="Arial"/>
                <a:ea typeface="Arial"/>
                <a:cs typeface="Arial"/>
                <a:sym typeface="Arial"/>
              </a:rPr>
              <a:t>Training local communities in sustainable farming practices.</a:t>
            </a:r>
          </a:p>
        </p:txBody>
      </p:sp>
      <p:grpSp>
        <p:nvGrpSpPr>
          <p:cNvPr id="41" name="Group 41"/>
          <p:cNvGrpSpPr/>
          <p:nvPr/>
        </p:nvGrpSpPr>
        <p:grpSpPr>
          <a:xfrm>
            <a:off x="875643" y="7997727"/>
            <a:ext cx="8801757" cy="782037"/>
            <a:chOff x="0" y="0"/>
            <a:chExt cx="11735676" cy="1042716"/>
          </a:xfrm>
        </p:grpSpPr>
        <p:sp>
          <p:nvSpPr>
            <p:cNvPr id="42" name="Freeform 42"/>
            <p:cNvSpPr/>
            <p:nvPr/>
          </p:nvSpPr>
          <p:spPr>
            <a:xfrm>
              <a:off x="25400" y="25400"/>
              <a:ext cx="11684762" cy="991997"/>
            </a:xfrm>
            <a:custGeom>
              <a:avLst/>
              <a:gdLst/>
              <a:ahLst/>
              <a:cxnLst/>
              <a:rect l="l" t="t" r="r" b="b"/>
              <a:pathLst>
                <a:path w="11684762" h="991997">
                  <a:moveTo>
                    <a:pt x="0" y="165354"/>
                  </a:moveTo>
                  <a:cubicBezTo>
                    <a:pt x="0" y="74041"/>
                    <a:pt x="77470" y="0"/>
                    <a:pt x="172974" y="0"/>
                  </a:cubicBezTo>
                  <a:lnTo>
                    <a:pt x="11511788" y="0"/>
                  </a:lnTo>
                  <a:cubicBezTo>
                    <a:pt x="11607292" y="0"/>
                    <a:pt x="11684762" y="74041"/>
                    <a:pt x="11684762" y="165354"/>
                  </a:cubicBezTo>
                  <a:lnTo>
                    <a:pt x="11684762" y="826643"/>
                  </a:lnTo>
                  <a:cubicBezTo>
                    <a:pt x="11684762" y="917956"/>
                    <a:pt x="11607292" y="991997"/>
                    <a:pt x="11511788" y="991997"/>
                  </a:cubicBezTo>
                  <a:lnTo>
                    <a:pt x="172974" y="991997"/>
                  </a:lnTo>
                  <a:cubicBezTo>
                    <a:pt x="77470" y="991870"/>
                    <a:pt x="0" y="917956"/>
                    <a:pt x="0" y="826643"/>
                  </a:cubicBezTo>
                  <a:close/>
                </a:path>
              </a:pathLst>
            </a:custGeom>
            <a:solidFill>
              <a:srgbClr val="6E6259"/>
            </a:solidFill>
          </p:spPr>
          <p:txBody>
            <a:bodyPr/>
            <a:lstStyle/>
            <a:p>
              <a:endParaRPr lang="en-GB"/>
            </a:p>
          </p:txBody>
        </p:sp>
        <p:sp>
          <p:nvSpPr>
            <p:cNvPr id="43" name="Freeform 43"/>
            <p:cNvSpPr/>
            <p:nvPr/>
          </p:nvSpPr>
          <p:spPr>
            <a:xfrm>
              <a:off x="0" y="0"/>
              <a:ext cx="11735562" cy="1042797"/>
            </a:xfrm>
            <a:custGeom>
              <a:avLst/>
              <a:gdLst/>
              <a:ahLst/>
              <a:cxnLst/>
              <a:rect l="l" t="t" r="r" b="b"/>
              <a:pathLst>
                <a:path w="11735562" h="1042797">
                  <a:moveTo>
                    <a:pt x="0" y="190754"/>
                  </a:moveTo>
                  <a:cubicBezTo>
                    <a:pt x="0" y="84328"/>
                    <a:pt x="89916" y="0"/>
                    <a:pt x="198374" y="0"/>
                  </a:cubicBezTo>
                  <a:lnTo>
                    <a:pt x="11537188" y="0"/>
                  </a:lnTo>
                  <a:lnTo>
                    <a:pt x="11537188" y="25400"/>
                  </a:lnTo>
                  <a:lnTo>
                    <a:pt x="11537188" y="0"/>
                  </a:lnTo>
                  <a:cubicBezTo>
                    <a:pt x="11645646" y="0"/>
                    <a:pt x="11735562" y="84328"/>
                    <a:pt x="11735562" y="190754"/>
                  </a:cubicBezTo>
                  <a:lnTo>
                    <a:pt x="11710162" y="190754"/>
                  </a:lnTo>
                  <a:lnTo>
                    <a:pt x="11735562" y="190754"/>
                  </a:lnTo>
                  <a:lnTo>
                    <a:pt x="11735562" y="852043"/>
                  </a:lnTo>
                  <a:lnTo>
                    <a:pt x="11710162" y="852043"/>
                  </a:lnTo>
                  <a:lnTo>
                    <a:pt x="11735562" y="852043"/>
                  </a:lnTo>
                  <a:cubicBezTo>
                    <a:pt x="11735562" y="958469"/>
                    <a:pt x="11645646" y="1042797"/>
                    <a:pt x="11537188" y="1042797"/>
                  </a:cubicBezTo>
                  <a:lnTo>
                    <a:pt x="11537188" y="1017397"/>
                  </a:lnTo>
                  <a:lnTo>
                    <a:pt x="11537188" y="1042797"/>
                  </a:lnTo>
                  <a:lnTo>
                    <a:pt x="198374" y="1042797"/>
                  </a:lnTo>
                  <a:lnTo>
                    <a:pt x="198374" y="1017397"/>
                  </a:lnTo>
                  <a:lnTo>
                    <a:pt x="198374" y="1042797"/>
                  </a:lnTo>
                  <a:cubicBezTo>
                    <a:pt x="89916" y="1042670"/>
                    <a:pt x="0" y="958469"/>
                    <a:pt x="0" y="852043"/>
                  </a:cubicBezTo>
                  <a:lnTo>
                    <a:pt x="0" y="190754"/>
                  </a:lnTo>
                  <a:lnTo>
                    <a:pt x="25400" y="190754"/>
                  </a:lnTo>
                  <a:lnTo>
                    <a:pt x="0" y="190754"/>
                  </a:lnTo>
                  <a:moveTo>
                    <a:pt x="50800" y="190754"/>
                  </a:moveTo>
                  <a:lnTo>
                    <a:pt x="50800" y="852043"/>
                  </a:lnTo>
                  <a:lnTo>
                    <a:pt x="25400" y="852043"/>
                  </a:lnTo>
                  <a:lnTo>
                    <a:pt x="50800" y="852043"/>
                  </a:lnTo>
                  <a:cubicBezTo>
                    <a:pt x="50800" y="928243"/>
                    <a:pt x="115824" y="991997"/>
                    <a:pt x="198374" y="991997"/>
                  </a:cubicBezTo>
                  <a:lnTo>
                    <a:pt x="11537188" y="991997"/>
                  </a:lnTo>
                  <a:cubicBezTo>
                    <a:pt x="11619865" y="991997"/>
                    <a:pt x="11684762" y="928243"/>
                    <a:pt x="11684762" y="852043"/>
                  </a:cubicBezTo>
                  <a:lnTo>
                    <a:pt x="11684762" y="190754"/>
                  </a:lnTo>
                  <a:cubicBezTo>
                    <a:pt x="11684762" y="114554"/>
                    <a:pt x="11619738" y="50800"/>
                    <a:pt x="11537188" y="50800"/>
                  </a:cubicBezTo>
                  <a:lnTo>
                    <a:pt x="198374" y="50800"/>
                  </a:lnTo>
                  <a:lnTo>
                    <a:pt x="198374" y="25400"/>
                  </a:lnTo>
                  <a:lnTo>
                    <a:pt x="198374" y="50800"/>
                  </a:lnTo>
                  <a:cubicBezTo>
                    <a:pt x="115824" y="50800"/>
                    <a:pt x="50800" y="114554"/>
                    <a:pt x="50800" y="190754"/>
                  </a:cubicBezTo>
                  <a:close/>
                </a:path>
              </a:pathLst>
            </a:custGeom>
            <a:solidFill>
              <a:srgbClr val="FFFFFF"/>
            </a:solidFill>
          </p:spPr>
          <p:txBody>
            <a:bodyPr/>
            <a:lstStyle/>
            <a:p>
              <a:endParaRPr lang="en-GB"/>
            </a:p>
          </p:txBody>
        </p:sp>
      </p:grpSp>
      <p:sp>
        <p:nvSpPr>
          <p:cNvPr id="44" name="TextBox 44"/>
          <p:cNvSpPr txBox="1"/>
          <p:nvPr/>
        </p:nvSpPr>
        <p:spPr>
          <a:xfrm>
            <a:off x="965299" y="8210818"/>
            <a:ext cx="8622444" cy="336804"/>
          </a:xfrm>
          <a:prstGeom prst="rect">
            <a:avLst/>
          </a:prstGeom>
        </p:spPr>
        <p:txBody>
          <a:bodyPr lIns="0" tIns="0" rIns="0" bIns="0" rtlCol="0" anchor="t">
            <a:spAutoFit/>
          </a:bodyPr>
          <a:lstStyle/>
          <a:p>
            <a:pPr algn="l">
              <a:lnSpc>
                <a:spcPts val="2268"/>
              </a:lnSpc>
            </a:pPr>
            <a:r>
              <a:rPr lang="en-US" sz="2100">
                <a:solidFill>
                  <a:srgbClr val="FFFFFF"/>
                </a:solidFill>
                <a:latin typeface="Arial"/>
                <a:ea typeface="Arial"/>
                <a:cs typeface="Arial"/>
                <a:sym typeface="Arial"/>
              </a:rPr>
              <a:t>Ensure accountability and participation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E6259"/>
        </a:solidFill>
        <a:effectLst/>
      </p:bgPr>
    </p:bg>
    <p:spTree>
      <p:nvGrpSpPr>
        <p:cNvPr id="1" name=""/>
        <p:cNvGrpSpPr/>
        <p:nvPr/>
      </p:nvGrpSpPr>
      <p:grpSpPr>
        <a:xfrm>
          <a:off x="0" y="0"/>
          <a:ext cx="0" cy="0"/>
          <a:chOff x="0" y="0"/>
          <a:chExt cx="0" cy="0"/>
        </a:xfrm>
      </p:grpSpPr>
      <p:grpSp>
        <p:nvGrpSpPr>
          <p:cNvPr id="2" name="Group 2"/>
          <p:cNvGrpSpPr/>
          <p:nvPr/>
        </p:nvGrpSpPr>
        <p:grpSpPr>
          <a:xfrm rot="10294050">
            <a:off x="-3163422" y="-3306538"/>
            <a:ext cx="10827125" cy="8670475"/>
            <a:chOff x="0" y="0"/>
            <a:chExt cx="14436166" cy="11560634"/>
          </a:xfrm>
        </p:grpSpPr>
        <p:sp>
          <p:nvSpPr>
            <p:cNvPr id="3" name="Freeform 3"/>
            <p:cNvSpPr/>
            <p:nvPr/>
          </p:nvSpPr>
          <p:spPr>
            <a:xfrm rot="-6715862" flipH="1">
              <a:off x="3979471" y="-1053796"/>
              <a:ext cx="6477223" cy="12954446"/>
            </a:xfrm>
            <a:custGeom>
              <a:avLst/>
              <a:gdLst/>
              <a:ahLst/>
              <a:cxnLst/>
              <a:rect l="l" t="t" r="r" b="b"/>
              <a:pathLst>
                <a:path w="6477223" h="12954446">
                  <a:moveTo>
                    <a:pt x="6477224" y="0"/>
                  </a:moveTo>
                  <a:lnTo>
                    <a:pt x="0" y="0"/>
                  </a:lnTo>
                  <a:lnTo>
                    <a:pt x="0" y="12954446"/>
                  </a:lnTo>
                  <a:lnTo>
                    <a:pt x="6477224" y="12954446"/>
                  </a:lnTo>
                  <a:lnTo>
                    <a:pt x="6477224" y="0"/>
                  </a:lnTo>
                  <a:close/>
                </a:path>
              </a:pathLst>
            </a:custGeom>
            <a:blipFill>
              <a:blip r:embed="rId3">
                <a:alphaModFix amt="2744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4084137">
              <a:off x="4656361" y="530969"/>
              <a:ext cx="5410006" cy="10820011"/>
            </a:xfrm>
            <a:custGeom>
              <a:avLst/>
              <a:gdLst/>
              <a:ahLst/>
              <a:cxnLst/>
              <a:rect l="l" t="t" r="r" b="b"/>
              <a:pathLst>
                <a:path w="5410006" h="10820011">
                  <a:moveTo>
                    <a:pt x="0" y="0"/>
                  </a:moveTo>
                  <a:lnTo>
                    <a:pt x="5410006" y="0"/>
                  </a:lnTo>
                  <a:lnTo>
                    <a:pt x="5410006" y="10820011"/>
                  </a:lnTo>
                  <a:lnTo>
                    <a:pt x="0" y="10820011"/>
                  </a:lnTo>
                  <a:lnTo>
                    <a:pt x="0" y="0"/>
                  </a:lnTo>
                  <a:close/>
                </a:path>
              </a:pathLst>
            </a:custGeom>
            <a:blipFill>
              <a:blip r:embed="rId5">
                <a:alphaModFix amt="27449"/>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5" name="Group 5"/>
            <p:cNvGrpSpPr/>
            <p:nvPr/>
          </p:nvGrpSpPr>
          <p:grpSpPr>
            <a:xfrm>
              <a:off x="5097912" y="5119218"/>
              <a:ext cx="6562440" cy="6441416"/>
              <a:chOff x="0" y="0"/>
              <a:chExt cx="828071" cy="812800"/>
            </a:xfrm>
          </p:grpSpPr>
          <p:sp>
            <p:nvSpPr>
              <p:cNvPr id="6" name="Freeform 6"/>
              <p:cNvSpPr/>
              <p:nvPr/>
            </p:nvSpPr>
            <p:spPr>
              <a:xfrm>
                <a:off x="0" y="0"/>
                <a:ext cx="828071" cy="812800"/>
              </a:xfrm>
              <a:custGeom>
                <a:avLst/>
                <a:gdLst/>
                <a:ahLst/>
                <a:cxnLst/>
                <a:rect l="l" t="t" r="r" b="b"/>
                <a:pathLst>
                  <a:path w="828071" h="812800">
                    <a:moveTo>
                      <a:pt x="414036" y="0"/>
                    </a:moveTo>
                    <a:cubicBezTo>
                      <a:pt x="185370" y="0"/>
                      <a:pt x="0" y="181951"/>
                      <a:pt x="0" y="406400"/>
                    </a:cubicBezTo>
                    <a:cubicBezTo>
                      <a:pt x="0" y="630849"/>
                      <a:pt x="185370" y="812800"/>
                      <a:pt x="414036" y="812800"/>
                    </a:cubicBezTo>
                    <a:cubicBezTo>
                      <a:pt x="642701" y="812800"/>
                      <a:pt x="828071" y="630849"/>
                      <a:pt x="828071" y="406400"/>
                    </a:cubicBezTo>
                    <a:cubicBezTo>
                      <a:pt x="828071" y="181951"/>
                      <a:pt x="642701" y="0"/>
                      <a:pt x="414036" y="0"/>
                    </a:cubicBezTo>
                    <a:close/>
                  </a:path>
                </a:pathLst>
              </a:custGeom>
              <a:solidFill>
                <a:srgbClr val="6E6259">
                  <a:alpha val="60784"/>
                </a:srgbClr>
              </a:solidFill>
            </p:spPr>
            <p:txBody>
              <a:bodyPr/>
              <a:lstStyle/>
              <a:p>
                <a:endParaRPr lang="en-GB"/>
              </a:p>
            </p:txBody>
          </p:sp>
          <p:sp>
            <p:nvSpPr>
              <p:cNvPr id="7" name="TextBox 7"/>
              <p:cNvSpPr txBox="1"/>
              <p:nvPr/>
            </p:nvSpPr>
            <p:spPr>
              <a:xfrm>
                <a:off x="77632" y="57150"/>
                <a:ext cx="672808" cy="679450"/>
              </a:xfrm>
              <a:prstGeom prst="rect">
                <a:avLst/>
              </a:prstGeom>
            </p:spPr>
            <p:txBody>
              <a:bodyPr lIns="50800" tIns="50800" rIns="50800" bIns="50800" rtlCol="0" anchor="ctr"/>
              <a:lstStyle/>
              <a:p>
                <a:pPr algn="ctr">
                  <a:lnSpc>
                    <a:spcPts val="2268"/>
                  </a:lnSpc>
                </a:pPr>
                <a:endParaRPr/>
              </a:p>
            </p:txBody>
          </p:sp>
        </p:grpSp>
      </p:grpSp>
      <p:grpSp>
        <p:nvGrpSpPr>
          <p:cNvPr id="8" name="Group 8"/>
          <p:cNvGrpSpPr/>
          <p:nvPr/>
        </p:nvGrpSpPr>
        <p:grpSpPr>
          <a:xfrm rot="-3783450">
            <a:off x="11845738" y="-10888"/>
            <a:ext cx="10827125" cy="8670475"/>
            <a:chOff x="0" y="0"/>
            <a:chExt cx="14436166" cy="11560634"/>
          </a:xfrm>
        </p:grpSpPr>
        <p:sp>
          <p:nvSpPr>
            <p:cNvPr id="9" name="Freeform 9"/>
            <p:cNvSpPr/>
            <p:nvPr/>
          </p:nvSpPr>
          <p:spPr>
            <a:xfrm rot="-6715862" flipH="1">
              <a:off x="3979471" y="-1053796"/>
              <a:ext cx="6477223" cy="12954446"/>
            </a:xfrm>
            <a:custGeom>
              <a:avLst/>
              <a:gdLst/>
              <a:ahLst/>
              <a:cxnLst/>
              <a:rect l="l" t="t" r="r" b="b"/>
              <a:pathLst>
                <a:path w="6477223" h="12954446">
                  <a:moveTo>
                    <a:pt x="6477224" y="0"/>
                  </a:moveTo>
                  <a:lnTo>
                    <a:pt x="0" y="0"/>
                  </a:lnTo>
                  <a:lnTo>
                    <a:pt x="0" y="12954446"/>
                  </a:lnTo>
                  <a:lnTo>
                    <a:pt x="6477224" y="12954446"/>
                  </a:lnTo>
                  <a:lnTo>
                    <a:pt x="6477224" y="0"/>
                  </a:lnTo>
                  <a:close/>
                </a:path>
              </a:pathLst>
            </a:custGeom>
            <a:blipFill>
              <a:blip r:embed="rId3">
                <a:alphaModFix amt="2744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rot="4084137">
              <a:off x="4656361" y="530969"/>
              <a:ext cx="5410006" cy="10820011"/>
            </a:xfrm>
            <a:custGeom>
              <a:avLst/>
              <a:gdLst/>
              <a:ahLst/>
              <a:cxnLst/>
              <a:rect l="l" t="t" r="r" b="b"/>
              <a:pathLst>
                <a:path w="5410006" h="10820011">
                  <a:moveTo>
                    <a:pt x="0" y="0"/>
                  </a:moveTo>
                  <a:lnTo>
                    <a:pt x="5410006" y="0"/>
                  </a:lnTo>
                  <a:lnTo>
                    <a:pt x="5410006" y="10820011"/>
                  </a:lnTo>
                  <a:lnTo>
                    <a:pt x="0" y="10820011"/>
                  </a:lnTo>
                  <a:lnTo>
                    <a:pt x="0" y="0"/>
                  </a:lnTo>
                  <a:close/>
                </a:path>
              </a:pathLst>
            </a:custGeom>
            <a:blipFill>
              <a:blip r:embed="rId5">
                <a:alphaModFix amt="27449"/>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1" name="Group 11"/>
            <p:cNvGrpSpPr/>
            <p:nvPr/>
          </p:nvGrpSpPr>
          <p:grpSpPr>
            <a:xfrm>
              <a:off x="5097912" y="5119218"/>
              <a:ext cx="6562440" cy="6441416"/>
              <a:chOff x="0" y="0"/>
              <a:chExt cx="828071" cy="812800"/>
            </a:xfrm>
          </p:grpSpPr>
          <p:sp>
            <p:nvSpPr>
              <p:cNvPr id="12" name="Freeform 12"/>
              <p:cNvSpPr/>
              <p:nvPr/>
            </p:nvSpPr>
            <p:spPr>
              <a:xfrm>
                <a:off x="0" y="0"/>
                <a:ext cx="828071" cy="812800"/>
              </a:xfrm>
              <a:custGeom>
                <a:avLst/>
                <a:gdLst/>
                <a:ahLst/>
                <a:cxnLst/>
                <a:rect l="l" t="t" r="r" b="b"/>
                <a:pathLst>
                  <a:path w="828071" h="812800">
                    <a:moveTo>
                      <a:pt x="414036" y="0"/>
                    </a:moveTo>
                    <a:cubicBezTo>
                      <a:pt x="185370" y="0"/>
                      <a:pt x="0" y="181951"/>
                      <a:pt x="0" y="406400"/>
                    </a:cubicBezTo>
                    <a:cubicBezTo>
                      <a:pt x="0" y="630849"/>
                      <a:pt x="185370" y="812800"/>
                      <a:pt x="414036" y="812800"/>
                    </a:cubicBezTo>
                    <a:cubicBezTo>
                      <a:pt x="642701" y="812800"/>
                      <a:pt x="828071" y="630849"/>
                      <a:pt x="828071" y="406400"/>
                    </a:cubicBezTo>
                    <a:cubicBezTo>
                      <a:pt x="828071" y="181951"/>
                      <a:pt x="642701" y="0"/>
                      <a:pt x="414036" y="0"/>
                    </a:cubicBezTo>
                    <a:close/>
                  </a:path>
                </a:pathLst>
              </a:custGeom>
              <a:solidFill>
                <a:srgbClr val="6E6259">
                  <a:alpha val="60784"/>
                </a:srgbClr>
              </a:solidFill>
            </p:spPr>
            <p:txBody>
              <a:bodyPr/>
              <a:lstStyle/>
              <a:p>
                <a:endParaRPr lang="en-GB"/>
              </a:p>
            </p:txBody>
          </p:sp>
          <p:sp>
            <p:nvSpPr>
              <p:cNvPr id="13" name="TextBox 13"/>
              <p:cNvSpPr txBox="1"/>
              <p:nvPr/>
            </p:nvSpPr>
            <p:spPr>
              <a:xfrm>
                <a:off x="77632" y="57150"/>
                <a:ext cx="672808" cy="679450"/>
              </a:xfrm>
              <a:prstGeom prst="rect">
                <a:avLst/>
              </a:prstGeom>
            </p:spPr>
            <p:txBody>
              <a:bodyPr lIns="50800" tIns="50800" rIns="50800" bIns="50800" rtlCol="0" anchor="ctr"/>
              <a:lstStyle/>
              <a:p>
                <a:pPr algn="ctr">
                  <a:lnSpc>
                    <a:spcPts val="2268"/>
                  </a:lnSpc>
                </a:pPr>
                <a:endParaRPr/>
              </a:p>
            </p:txBody>
          </p:sp>
        </p:grpSp>
      </p:grpSp>
      <p:grpSp>
        <p:nvGrpSpPr>
          <p:cNvPr id="14" name="Group 14"/>
          <p:cNvGrpSpPr/>
          <p:nvPr/>
        </p:nvGrpSpPr>
        <p:grpSpPr>
          <a:xfrm>
            <a:off x="3225546" y="3797046"/>
            <a:ext cx="2692908" cy="2692908"/>
            <a:chOff x="0" y="0"/>
            <a:chExt cx="3590544" cy="3590544"/>
          </a:xfrm>
        </p:grpSpPr>
        <p:sp>
          <p:nvSpPr>
            <p:cNvPr id="15" name="Freeform 15"/>
            <p:cNvSpPr/>
            <p:nvPr/>
          </p:nvSpPr>
          <p:spPr>
            <a:xfrm>
              <a:off x="76200" y="76200"/>
              <a:ext cx="3438144" cy="3438144"/>
            </a:xfrm>
            <a:custGeom>
              <a:avLst/>
              <a:gdLst/>
              <a:ahLst/>
              <a:cxnLst/>
              <a:rect l="l" t="t" r="r" b="b"/>
              <a:pathLst>
                <a:path w="3438144" h="3438144">
                  <a:moveTo>
                    <a:pt x="0" y="1719072"/>
                  </a:moveTo>
                  <a:cubicBezTo>
                    <a:pt x="0" y="769620"/>
                    <a:pt x="769620" y="0"/>
                    <a:pt x="1719072" y="0"/>
                  </a:cubicBezTo>
                  <a:cubicBezTo>
                    <a:pt x="2668524" y="0"/>
                    <a:pt x="3438144" y="769620"/>
                    <a:pt x="3438144" y="1719072"/>
                  </a:cubicBezTo>
                  <a:cubicBezTo>
                    <a:pt x="3438144" y="2668524"/>
                    <a:pt x="2668524" y="3438144"/>
                    <a:pt x="1719072" y="3438144"/>
                  </a:cubicBezTo>
                  <a:cubicBezTo>
                    <a:pt x="769620" y="3438144"/>
                    <a:pt x="0" y="2668524"/>
                    <a:pt x="0" y="1719072"/>
                  </a:cubicBezTo>
                  <a:close/>
                </a:path>
              </a:pathLst>
            </a:custGeom>
            <a:solidFill>
              <a:srgbClr val="6E6259"/>
            </a:solidFill>
          </p:spPr>
          <p:txBody>
            <a:bodyPr/>
            <a:lstStyle/>
            <a:p>
              <a:endParaRPr lang="en-GB"/>
            </a:p>
          </p:txBody>
        </p:sp>
        <p:sp>
          <p:nvSpPr>
            <p:cNvPr id="16" name="Freeform 16"/>
            <p:cNvSpPr/>
            <p:nvPr/>
          </p:nvSpPr>
          <p:spPr>
            <a:xfrm>
              <a:off x="0" y="0"/>
              <a:ext cx="3590544" cy="3590544"/>
            </a:xfrm>
            <a:custGeom>
              <a:avLst/>
              <a:gdLst/>
              <a:ahLst/>
              <a:cxnLst/>
              <a:rect l="l" t="t" r="r" b="b"/>
              <a:pathLst>
                <a:path w="3590544" h="3590544">
                  <a:moveTo>
                    <a:pt x="0" y="1795272"/>
                  </a:moveTo>
                  <a:cubicBezTo>
                    <a:pt x="0" y="803783"/>
                    <a:pt x="803783" y="0"/>
                    <a:pt x="1795272" y="0"/>
                  </a:cubicBezTo>
                  <a:lnTo>
                    <a:pt x="1795272" y="76200"/>
                  </a:lnTo>
                  <a:lnTo>
                    <a:pt x="1795272" y="0"/>
                  </a:lnTo>
                  <a:cubicBezTo>
                    <a:pt x="2786761" y="0"/>
                    <a:pt x="3590544" y="803783"/>
                    <a:pt x="3590544" y="1795272"/>
                  </a:cubicBezTo>
                  <a:lnTo>
                    <a:pt x="3514344" y="1795272"/>
                  </a:lnTo>
                  <a:lnTo>
                    <a:pt x="3590544" y="1795272"/>
                  </a:lnTo>
                  <a:cubicBezTo>
                    <a:pt x="3590544" y="2786761"/>
                    <a:pt x="2786761" y="3590544"/>
                    <a:pt x="1795272" y="3590544"/>
                  </a:cubicBezTo>
                  <a:lnTo>
                    <a:pt x="1795272" y="3514344"/>
                  </a:lnTo>
                  <a:lnTo>
                    <a:pt x="1795272" y="3590544"/>
                  </a:lnTo>
                  <a:cubicBezTo>
                    <a:pt x="803783" y="3590544"/>
                    <a:pt x="0" y="2786761"/>
                    <a:pt x="0" y="1795272"/>
                  </a:cubicBezTo>
                  <a:lnTo>
                    <a:pt x="76200" y="1795272"/>
                  </a:lnTo>
                  <a:lnTo>
                    <a:pt x="140843" y="1835658"/>
                  </a:lnTo>
                  <a:cubicBezTo>
                    <a:pt x="122809" y="1864487"/>
                    <a:pt x="87884" y="1877949"/>
                    <a:pt x="55245" y="1868551"/>
                  </a:cubicBezTo>
                  <a:cubicBezTo>
                    <a:pt x="22606" y="1859153"/>
                    <a:pt x="0" y="1829308"/>
                    <a:pt x="0" y="1795272"/>
                  </a:cubicBezTo>
                  <a:moveTo>
                    <a:pt x="152400" y="1795272"/>
                  </a:moveTo>
                  <a:lnTo>
                    <a:pt x="76200" y="1795272"/>
                  </a:lnTo>
                  <a:lnTo>
                    <a:pt x="11557" y="1754886"/>
                  </a:lnTo>
                  <a:cubicBezTo>
                    <a:pt x="29591" y="1726057"/>
                    <a:pt x="64516" y="1712595"/>
                    <a:pt x="97155" y="1721993"/>
                  </a:cubicBezTo>
                  <a:cubicBezTo>
                    <a:pt x="129794" y="1731391"/>
                    <a:pt x="152400" y="1761236"/>
                    <a:pt x="152400" y="1795272"/>
                  </a:cubicBezTo>
                  <a:cubicBezTo>
                    <a:pt x="152400" y="2702560"/>
                    <a:pt x="887984" y="3438144"/>
                    <a:pt x="1795272" y="3438144"/>
                  </a:cubicBezTo>
                  <a:cubicBezTo>
                    <a:pt x="2702560" y="3438144"/>
                    <a:pt x="3438144" y="2702560"/>
                    <a:pt x="3438144" y="1795272"/>
                  </a:cubicBezTo>
                  <a:cubicBezTo>
                    <a:pt x="3438144" y="887984"/>
                    <a:pt x="2702560" y="152400"/>
                    <a:pt x="1795272" y="152400"/>
                  </a:cubicBezTo>
                  <a:lnTo>
                    <a:pt x="1795272" y="76200"/>
                  </a:lnTo>
                  <a:lnTo>
                    <a:pt x="1795272" y="152400"/>
                  </a:lnTo>
                  <a:cubicBezTo>
                    <a:pt x="887984" y="152400"/>
                    <a:pt x="152400" y="887984"/>
                    <a:pt x="152400" y="1795272"/>
                  </a:cubicBezTo>
                  <a:close/>
                </a:path>
              </a:pathLst>
            </a:custGeom>
            <a:solidFill>
              <a:srgbClr val="FFFFFF"/>
            </a:solidFill>
          </p:spPr>
          <p:txBody>
            <a:bodyPr/>
            <a:lstStyle/>
            <a:p>
              <a:endParaRPr lang="en-GB"/>
            </a:p>
          </p:txBody>
        </p:sp>
      </p:grpSp>
      <p:sp>
        <p:nvSpPr>
          <p:cNvPr id="17" name="AutoShape 17"/>
          <p:cNvSpPr/>
          <p:nvPr/>
        </p:nvSpPr>
        <p:spPr>
          <a:xfrm>
            <a:off x="2586902" y="8331354"/>
            <a:ext cx="3970196" cy="57150"/>
          </a:xfrm>
          <a:prstGeom prst="line">
            <a:avLst/>
          </a:prstGeom>
          <a:ln w="57150" cap="rnd">
            <a:solidFill>
              <a:srgbClr val="FFFFFF"/>
            </a:solidFill>
            <a:prstDash val="solid"/>
            <a:headEnd type="none" w="sm" len="sm"/>
            <a:tailEnd type="none" w="sm" len="sm"/>
          </a:ln>
        </p:spPr>
        <p:txBody>
          <a:bodyPr/>
          <a:lstStyle/>
          <a:p>
            <a:endParaRPr lang="en-GB"/>
          </a:p>
        </p:txBody>
      </p:sp>
      <p:sp>
        <p:nvSpPr>
          <p:cNvPr id="18" name="Freeform 18"/>
          <p:cNvSpPr/>
          <p:nvPr/>
        </p:nvSpPr>
        <p:spPr>
          <a:xfrm>
            <a:off x="13717059" y="9067162"/>
            <a:ext cx="4131647" cy="777600"/>
          </a:xfrm>
          <a:custGeom>
            <a:avLst/>
            <a:gdLst/>
            <a:ahLst/>
            <a:cxnLst/>
            <a:rect l="l" t="t" r="r" b="b"/>
            <a:pathLst>
              <a:path w="4131647" h="777600">
                <a:moveTo>
                  <a:pt x="0" y="0"/>
                </a:moveTo>
                <a:lnTo>
                  <a:pt x="4131647" y="0"/>
                </a:lnTo>
                <a:lnTo>
                  <a:pt x="4131647" y="777600"/>
                </a:lnTo>
                <a:lnTo>
                  <a:pt x="0" y="777600"/>
                </a:lnTo>
                <a:lnTo>
                  <a:pt x="0" y="0"/>
                </a:lnTo>
                <a:close/>
              </a:path>
            </a:pathLst>
          </a:custGeom>
          <a:blipFill>
            <a:blip r:embed="rId7"/>
            <a:stretch>
              <a:fillRect r="-109"/>
            </a:stretch>
          </a:blipFill>
        </p:spPr>
        <p:txBody>
          <a:bodyPr/>
          <a:lstStyle/>
          <a:p>
            <a:endParaRPr lang="en-GB"/>
          </a:p>
        </p:txBody>
      </p:sp>
      <p:sp>
        <p:nvSpPr>
          <p:cNvPr id="19" name="Freeform 19"/>
          <p:cNvSpPr/>
          <p:nvPr/>
        </p:nvSpPr>
        <p:spPr>
          <a:xfrm>
            <a:off x="730350" y="6489954"/>
            <a:ext cx="3439749" cy="3289651"/>
          </a:xfrm>
          <a:custGeom>
            <a:avLst/>
            <a:gdLst/>
            <a:ahLst/>
            <a:cxnLst/>
            <a:rect l="l" t="t" r="r" b="b"/>
            <a:pathLst>
              <a:path w="3439749" h="3289651">
                <a:moveTo>
                  <a:pt x="0" y="0"/>
                </a:moveTo>
                <a:lnTo>
                  <a:pt x="3439750" y="0"/>
                </a:lnTo>
                <a:lnTo>
                  <a:pt x="3439750" y="3289651"/>
                </a:lnTo>
                <a:lnTo>
                  <a:pt x="0" y="32896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0" name="TextBox 20"/>
          <p:cNvSpPr txBox="1"/>
          <p:nvPr/>
        </p:nvSpPr>
        <p:spPr>
          <a:xfrm>
            <a:off x="3785629" y="4288954"/>
            <a:ext cx="768940" cy="1709094"/>
          </a:xfrm>
          <a:prstGeom prst="rect">
            <a:avLst/>
          </a:prstGeom>
        </p:spPr>
        <p:txBody>
          <a:bodyPr lIns="0" tIns="0" rIns="0" bIns="0" rtlCol="0" anchor="t">
            <a:spAutoFit/>
          </a:bodyPr>
          <a:lstStyle/>
          <a:p>
            <a:pPr algn="ctr">
              <a:lnSpc>
                <a:spcPts val="12960"/>
              </a:lnSpc>
            </a:pPr>
            <a:r>
              <a:rPr lang="en-US" sz="10800" b="1">
                <a:solidFill>
                  <a:srgbClr val="EBEAE6"/>
                </a:solidFill>
                <a:latin typeface="Roboto Bold"/>
                <a:ea typeface="Roboto Bold"/>
                <a:cs typeface="Roboto Bold"/>
                <a:sym typeface="Roboto Bold"/>
              </a:rPr>
              <a:t>0</a:t>
            </a:r>
          </a:p>
        </p:txBody>
      </p:sp>
      <p:sp>
        <p:nvSpPr>
          <p:cNvPr id="21" name="TextBox 21"/>
          <p:cNvSpPr txBox="1"/>
          <p:nvPr/>
        </p:nvSpPr>
        <p:spPr>
          <a:xfrm>
            <a:off x="4531695" y="4324350"/>
            <a:ext cx="676275" cy="1638300"/>
          </a:xfrm>
          <a:prstGeom prst="rect">
            <a:avLst/>
          </a:prstGeom>
        </p:spPr>
        <p:txBody>
          <a:bodyPr lIns="0" tIns="0" rIns="0" bIns="0" rtlCol="0" anchor="t">
            <a:spAutoFit/>
          </a:bodyPr>
          <a:lstStyle/>
          <a:p>
            <a:pPr algn="l">
              <a:lnSpc>
                <a:spcPts val="12960"/>
              </a:lnSpc>
            </a:pPr>
            <a:r>
              <a:rPr lang="en-US" sz="10800" b="1">
                <a:solidFill>
                  <a:srgbClr val="FFFFFF"/>
                </a:solidFill>
                <a:latin typeface="Roboto Bold"/>
                <a:ea typeface="Roboto Bold"/>
                <a:cs typeface="Roboto Bold"/>
                <a:sym typeface="Roboto Bold"/>
              </a:rPr>
              <a:t>4</a:t>
            </a:r>
          </a:p>
        </p:txBody>
      </p:sp>
      <p:sp>
        <p:nvSpPr>
          <p:cNvPr id="22" name="TextBox 22"/>
          <p:cNvSpPr txBox="1"/>
          <p:nvPr/>
        </p:nvSpPr>
        <p:spPr>
          <a:xfrm>
            <a:off x="6629400" y="4220765"/>
            <a:ext cx="9788236" cy="1893094"/>
          </a:xfrm>
          <a:prstGeom prst="rect">
            <a:avLst/>
          </a:prstGeom>
        </p:spPr>
        <p:txBody>
          <a:bodyPr lIns="0" tIns="0" rIns="0" bIns="0" rtlCol="0" anchor="t">
            <a:spAutoFit/>
          </a:bodyPr>
          <a:lstStyle/>
          <a:p>
            <a:pPr algn="l">
              <a:lnSpc>
                <a:spcPts val="5184"/>
              </a:lnSpc>
            </a:pPr>
            <a:r>
              <a:rPr lang="en-US" sz="4800" b="1">
                <a:solidFill>
                  <a:srgbClr val="FFFFFF"/>
                </a:solidFill>
                <a:latin typeface="Roboto Bold"/>
                <a:ea typeface="Roboto Bold"/>
                <a:cs typeface="Roboto Bold"/>
                <a:sym typeface="Roboto Bold"/>
              </a:rPr>
              <a:t>Session 3: Humanitarian standards, guidance and principles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9272" y="91935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3"/>
            <a:stretch>
              <a:fillRect r="-109"/>
            </a:stretch>
          </a:blipFill>
        </p:spPr>
        <p:txBody>
          <a:bodyPr/>
          <a:lstStyle/>
          <a:p>
            <a:endParaRPr lang="en-GB"/>
          </a:p>
        </p:txBody>
      </p:sp>
      <p:sp>
        <p:nvSpPr>
          <p:cNvPr id="3" name="Freeform 3" descr="Colourful carved figures of humans"/>
          <p:cNvSpPr/>
          <p:nvPr/>
        </p:nvSpPr>
        <p:spPr>
          <a:xfrm>
            <a:off x="9144000" y="15"/>
            <a:ext cx="9144000" cy="10286985"/>
          </a:xfrm>
          <a:custGeom>
            <a:avLst/>
            <a:gdLst/>
            <a:ahLst/>
            <a:cxnLst/>
            <a:rect l="l" t="t" r="r" b="b"/>
            <a:pathLst>
              <a:path w="9144000" h="10286985">
                <a:moveTo>
                  <a:pt x="0" y="0"/>
                </a:moveTo>
                <a:lnTo>
                  <a:pt x="9144000" y="0"/>
                </a:lnTo>
                <a:lnTo>
                  <a:pt x="9144000" y="10286985"/>
                </a:lnTo>
                <a:lnTo>
                  <a:pt x="0" y="10286985"/>
                </a:lnTo>
                <a:lnTo>
                  <a:pt x="0" y="0"/>
                </a:lnTo>
                <a:close/>
              </a:path>
            </a:pathLst>
          </a:custGeom>
          <a:blipFill>
            <a:blip r:embed="rId4"/>
            <a:stretch>
              <a:fillRect l="-29133" r="-28780"/>
            </a:stretch>
          </a:blipFill>
        </p:spPr>
        <p:txBody>
          <a:bodyPr/>
          <a:lstStyle/>
          <a:p>
            <a:endParaRPr lang="en-GB"/>
          </a:p>
        </p:txBody>
      </p:sp>
      <p:sp>
        <p:nvSpPr>
          <p:cNvPr id="4" name="TextBox 4"/>
          <p:cNvSpPr txBox="1"/>
          <p:nvPr/>
        </p:nvSpPr>
        <p:spPr>
          <a:xfrm>
            <a:off x="914399" y="2428875"/>
            <a:ext cx="7200902" cy="5917407"/>
          </a:xfrm>
          <a:prstGeom prst="rect">
            <a:avLst/>
          </a:prstGeom>
        </p:spPr>
        <p:txBody>
          <a:bodyPr lIns="0" tIns="0" rIns="0" bIns="0" rtlCol="0" anchor="t">
            <a:spAutoFit/>
          </a:bodyPr>
          <a:lstStyle/>
          <a:p>
            <a:pPr marL="597217" lvl="1" indent="-298609" algn="l">
              <a:lnSpc>
                <a:spcPts val="3564"/>
              </a:lnSpc>
              <a:buFont typeface="Arial"/>
              <a:buChar char="•"/>
            </a:pPr>
            <a:r>
              <a:rPr lang="en-US" sz="3300">
                <a:solidFill>
                  <a:srgbClr val="2D2D2D"/>
                </a:solidFill>
                <a:latin typeface="Roboto"/>
                <a:ea typeface="Roboto"/>
                <a:cs typeface="Roboto"/>
                <a:sym typeface="Roboto"/>
              </a:rPr>
              <a:t>Humanitarian standards ensure ethical, effective, and respectful actions.</a:t>
            </a:r>
          </a:p>
          <a:p>
            <a:pPr marL="597217" lvl="1" indent="-298609" algn="l">
              <a:lnSpc>
                <a:spcPts val="3564"/>
              </a:lnSpc>
            </a:pPr>
            <a:endParaRPr lang="en-US" sz="3300">
              <a:solidFill>
                <a:srgbClr val="2D2D2D"/>
              </a:solidFill>
              <a:latin typeface="Roboto"/>
              <a:ea typeface="Roboto"/>
              <a:cs typeface="Roboto"/>
              <a:sym typeface="Roboto"/>
            </a:endParaRPr>
          </a:p>
          <a:p>
            <a:pPr marL="597217" lvl="1" indent="-298609" algn="l">
              <a:lnSpc>
                <a:spcPts val="3564"/>
              </a:lnSpc>
              <a:buFont typeface="Arial"/>
              <a:buChar char="•"/>
            </a:pPr>
            <a:r>
              <a:rPr lang="en-US" sz="3300">
                <a:solidFill>
                  <a:srgbClr val="2D2D2D"/>
                </a:solidFill>
                <a:latin typeface="Roboto"/>
                <a:ea typeface="Roboto"/>
                <a:cs typeface="Roboto"/>
                <a:sym typeface="Roboto"/>
              </a:rPr>
              <a:t>Integrating these standards ensures interventions are sustainable and environmentally responsible.</a:t>
            </a:r>
          </a:p>
          <a:p>
            <a:pPr marL="597217" lvl="1" indent="-298609" algn="l">
              <a:lnSpc>
                <a:spcPts val="3564"/>
              </a:lnSpc>
            </a:pPr>
            <a:endParaRPr lang="en-US" sz="3300">
              <a:solidFill>
                <a:srgbClr val="2D2D2D"/>
              </a:solidFill>
              <a:latin typeface="Roboto"/>
              <a:ea typeface="Roboto"/>
              <a:cs typeface="Roboto"/>
              <a:sym typeface="Roboto"/>
            </a:endParaRPr>
          </a:p>
          <a:p>
            <a:pPr marL="597217" lvl="1" indent="-298609" algn="l">
              <a:lnSpc>
                <a:spcPts val="3564"/>
              </a:lnSpc>
              <a:buFont typeface="Arial"/>
              <a:buChar char="•"/>
            </a:pPr>
            <a:r>
              <a:rPr lang="en-US" sz="3300">
                <a:solidFill>
                  <a:srgbClr val="2D2D2D"/>
                </a:solidFill>
                <a:latin typeface="Roboto"/>
                <a:ea typeface="Roboto"/>
                <a:cs typeface="Roboto"/>
                <a:sym typeface="Roboto"/>
              </a:rPr>
              <a:t>Protects the dignity and rights of affected populations while minimizing environmental harm.</a:t>
            </a:r>
          </a:p>
        </p:txBody>
      </p:sp>
      <p:sp>
        <p:nvSpPr>
          <p:cNvPr id="5" name="TextBox 5"/>
          <p:cNvSpPr txBox="1"/>
          <p:nvPr/>
        </p:nvSpPr>
        <p:spPr>
          <a:xfrm>
            <a:off x="914400" y="952500"/>
            <a:ext cx="7200900" cy="626697"/>
          </a:xfrm>
          <a:prstGeom prst="rect">
            <a:avLst/>
          </a:prstGeom>
        </p:spPr>
        <p:txBody>
          <a:bodyPr lIns="0" tIns="0" rIns="0" bIns="0" rtlCol="0" anchor="t">
            <a:spAutoFit/>
          </a:bodyPr>
          <a:lstStyle/>
          <a:p>
            <a:pPr algn="l">
              <a:lnSpc>
                <a:spcPts val="4374"/>
              </a:lnSpc>
            </a:pPr>
            <a:r>
              <a:rPr lang="en-US" sz="4050" b="1">
                <a:solidFill>
                  <a:srgbClr val="6E6259"/>
                </a:solidFill>
                <a:latin typeface="Roboto Bold"/>
                <a:ea typeface="Roboto Bold"/>
                <a:cs typeface="Roboto Bold"/>
                <a:sym typeface="Roboto Bold"/>
              </a:rPr>
              <a:t>Why Humanitarian Standards?</a:t>
            </a:r>
          </a:p>
        </p:txBody>
      </p:sp>
      <p:sp>
        <p:nvSpPr>
          <p:cNvPr id="6" name="Freeform 6"/>
          <p:cNvSpPr/>
          <p:nvPr/>
        </p:nvSpPr>
        <p:spPr>
          <a:xfrm rot="7610328" flipH="1">
            <a:off x="14094474" y="-2886452"/>
            <a:ext cx="4857917" cy="9715835"/>
          </a:xfrm>
          <a:custGeom>
            <a:avLst/>
            <a:gdLst/>
            <a:ahLst/>
            <a:cxnLst/>
            <a:rect l="l" t="t" r="r" b="b"/>
            <a:pathLst>
              <a:path w="4857917" h="9715835">
                <a:moveTo>
                  <a:pt x="4857917" y="0"/>
                </a:moveTo>
                <a:lnTo>
                  <a:pt x="0" y="0"/>
                </a:lnTo>
                <a:lnTo>
                  <a:pt x="0" y="9715835"/>
                </a:lnTo>
                <a:lnTo>
                  <a:pt x="4857917" y="9715835"/>
                </a:lnTo>
                <a:lnTo>
                  <a:pt x="4857917" y="0"/>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rot="-3189671">
            <a:off x="14770877" y="-2379180"/>
            <a:ext cx="4057504" cy="8115008"/>
          </a:xfrm>
          <a:custGeom>
            <a:avLst/>
            <a:gdLst/>
            <a:ahLst/>
            <a:cxnLst/>
            <a:rect l="l" t="t" r="r" b="b"/>
            <a:pathLst>
              <a:path w="4057504" h="8115008">
                <a:moveTo>
                  <a:pt x="0" y="0"/>
                </a:moveTo>
                <a:lnTo>
                  <a:pt x="4057504" y="0"/>
                </a:lnTo>
                <a:lnTo>
                  <a:pt x="4057504" y="8115009"/>
                </a:lnTo>
                <a:lnTo>
                  <a:pt x="0" y="8115009"/>
                </a:lnTo>
                <a:lnTo>
                  <a:pt x="0" y="0"/>
                </a:lnTo>
                <a:close/>
              </a:path>
            </a:pathLst>
          </a:custGeom>
          <a:blipFill>
            <a:blip r:embed="rId7">
              <a:alphaModFix amt="27000"/>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rot="-4102401" flipH="1" flipV="1">
            <a:off x="42242" y="5486862"/>
            <a:ext cx="4857917" cy="9715835"/>
          </a:xfrm>
          <a:custGeom>
            <a:avLst/>
            <a:gdLst/>
            <a:ahLst/>
            <a:cxnLst/>
            <a:rect l="l" t="t" r="r" b="b"/>
            <a:pathLst>
              <a:path w="4857917" h="9715835">
                <a:moveTo>
                  <a:pt x="4857917" y="9715835"/>
                </a:moveTo>
                <a:lnTo>
                  <a:pt x="0" y="9715835"/>
                </a:lnTo>
                <a:lnTo>
                  <a:pt x="0" y="0"/>
                </a:lnTo>
                <a:lnTo>
                  <a:pt x="4857917" y="0"/>
                </a:lnTo>
                <a:lnTo>
                  <a:pt x="4857917" y="9715835"/>
                </a:lnTo>
                <a:close/>
              </a:path>
            </a:pathLst>
          </a:custGeom>
          <a:blipFill>
            <a:blip r:embed="rId9">
              <a:alphaModFix amt="27000"/>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9" name="Freeform 9"/>
          <p:cNvSpPr/>
          <p:nvPr/>
        </p:nvSpPr>
        <p:spPr>
          <a:xfrm rot="6697598" flipV="1">
            <a:off x="252848" y="6642618"/>
            <a:ext cx="4057504" cy="8115008"/>
          </a:xfrm>
          <a:custGeom>
            <a:avLst/>
            <a:gdLst/>
            <a:ahLst/>
            <a:cxnLst/>
            <a:rect l="l" t="t" r="r" b="b"/>
            <a:pathLst>
              <a:path w="4057504" h="8115008">
                <a:moveTo>
                  <a:pt x="0" y="8115008"/>
                </a:moveTo>
                <a:lnTo>
                  <a:pt x="4057504" y="8115008"/>
                </a:lnTo>
                <a:lnTo>
                  <a:pt x="4057504" y="0"/>
                </a:lnTo>
                <a:lnTo>
                  <a:pt x="0" y="0"/>
                </a:lnTo>
                <a:lnTo>
                  <a:pt x="0" y="8115008"/>
                </a:lnTo>
                <a:close/>
              </a:path>
            </a:pathLst>
          </a:custGeom>
          <a:blipFill>
            <a:blip r:embed="rId7">
              <a:alphaModFix amt="27000"/>
              <a:extLst>
                <a:ext uri="{96DAC541-7B7A-43D3-8B79-37D633B846F1}">
                  <asvg:svgBlip xmlns:asvg="http://schemas.microsoft.com/office/drawing/2016/SVG/main" r:embed="rId8"/>
                </a:ext>
              </a:extLst>
            </a:blip>
            <a:stretch>
              <a:fillRect/>
            </a:stretch>
          </a:blipFill>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E6259"/>
        </a:solidFill>
        <a:effectLst/>
      </p:bgPr>
    </p:bg>
    <p:spTree>
      <p:nvGrpSpPr>
        <p:cNvPr id="1" name=""/>
        <p:cNvGrpSpPr/>
        <p:nvPr/>
      </p:nvGrpSpPr>
      <p:grpSpPr>
        <a:xfrm>
          <a:off x="0" y="0"/>
          <a:ext cx="0" cy="0"/>
          <a:chOff x="0" y="0"/>
          <a:chExt cx="0" cy="0"/>
        </a:xfrm>
      </p:grpSpPr>
      <p:grpSp>
        <p:nvGrpSpPr>
          <p:cNvPr id="2" name="Group 2"/>
          <p:cNvGrpSpPr/>
          <p:nvPr/>
        </p:nvGrpSpPr>
        <p:grpSpPr>
          <a:xfrm rot="7570197">
            <a:off x="-6221614" y="-1142760"/>
            <a:ext cx="10827125" cy="8670475"/>
            <a:chOff x="0" y="0"/>
            <a:chExt cx="14436166" cy="11560634"/>
          </a:xfrm>
        </p:grpSpPr>
        <p:sp>
          <p:nvSpPr>
            <p:cNvPr id="3" name="Freeform 3"/>
            <p:cNvSpPr/>
            <p:nvPr/>
          </p:nvSpPr>
          <p:spPr>
            <a:xfrm rot="-6715862" flipH="1">
              <a:off x="3979471" y="-1053796"/>
              <a:ext cx="6477223" cy="12954446"/>
            </a:xfrm>
            <a:custGeom>
              <a:avLst/>
              <a:gdLst/>
              <a:ahLst/>
              <a:cxnLst/>
              <a:rect l="l" t="t" r="r" b="b"/>
              <a:pathLst>
                <a:path w="6477223" h="12954446">
                  <a:moveTo>
                    <a:pt x="6477224" y="0"/>
                  </a:moveTo>
                  <a:lnTo>
                    <a:pt x="0" y="0"/>
                  </a:lnTo>
                  <a:lnTo>
                    <a:pt x="0" y="12954446"/>
                  </a:lnTo>
                  <a:lnTo>
                    <a:pt x="6477224" y="12954446"/>
                  </a:lnTo>
                  <a:lnTo>
                    <a:pt x="6477224" y="0"/>
                  </a:lnTo>
                  <a:close/>
                </a:path>
              </a:pathLst>
            </a:custGeom>
            <a:blipFill>
              <a:blip r:embed="rId3">
                <a:alphaModFix amt="2159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4084137">
              <a:off x="4656361" y="530969"/>
              <a:ext cx="5410006" cy="10820011"/>
            </a:xfrm>
            <a:custGeom>
              <a:avLst/>
              <a:gdLst/>
              <a:ahLst/>
              <a:cxnLst/>
              <a:rect l="l" t="t" r="r" b="b"/>
              <a:pathLst>
                <a:path w="5410006" h="10820011">
                  <a:moveTo>
                    <a:pt x="0" y="0"/>
                  </a:moveTo>
                  <a:lnTo>
                    <a:pt x="5410006" y="0"/>
                  </a:lnTo>
                  <a:lnTo>
                    <a:pt x="5410006" y="10820011"/>
                  </a:lnTo>
                  <a:lnTo>
                    <a:pt x="0" y="10820011"/>
                  </a:lnTo>
                  <a:lnTo>
                    <a:pt x="0" y="0"/>
                  </a:lnTo>
                  <a:close/>
                </a:path>
              </a:pathLst>
            </a:custGeom>
            <a:blipFill>
              <a:blip r:embed="rId5">
                <a:alphaModFix amt="21599"/>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5" name="Group 5"/>
            <p:cNvGrpSpPr/>
            <p:nvPr/>
          </p:nvGrpSpPr>
          <p:grpSpPr>
            <a:xfrm>
              <a:off x="5097912" y="5119218"/>
              <a:ext cx="6562440" cy="6441416"/>
              <a:chOff x="0" y="0"/>
              <a:chExt cx="828071" cy="812800"/>
            </a:xfrm>
          </p:grpSpPr>
          <p:sp>
            <p:nvSpPr>
              <p:cNvPr id="6" name="Freeform 6"/>
              <p:cNvSpPr/>
              <p:nvPr/>
            </p:nvSpPr>
            <p:spPr>
              <a:xfrm>
                <a:off x="0" y="0"/>
                <a:ext cx="828071" cy="812800"/>
              </a:xfrm>
              <a:custGeom>
                <a:avLst/>
                <a:gdLst/>
                <a:ahLst/>
                <a:cxnLst/>
                <a:rect l="l" t="t" r="r" b="b"/>
                <a:pathLst>
                  <a:path w="828071" h="812800">
                    <a:moveTo>
                      <a:pt x="414036" y="0"/>
                    </a:moveTo>
                    <a:cubicBezTo>
                      <a:pt x="185370" y="0"/>
                      <a:pt x="0" y="181951"/>
                      <a:pt x="0" y="406400"/>
                    </a:cubicBezTo>
                    <a:cubicBezTo>
                      <a:pt x="0" y="630849"/>
                      <a:pt x="185370" y="812800"/>
                      <a:pt x="414036" y="812800"/>
                    </a:cubicBezTo>
                    <a:cubicBezTo>
                      <a:pt x="642701" y="812800"/>
                      <a:pt x="828071" y="630849"/>
                      <a:pt x="828071" y="406400"/>
                    </a:cubicBezTo>
                    <a:cubicBezTo>
                      <a:pt x="828071" y="181951"/>
                      <a:pt x="642701" y="0"/>
                      <a:pt x="414036" y="0"/>
                    </a:cubicBezTo>
                    <a:close/>
                  </a:path>
                </a:pathLst>
              </a:custGeom>
              <a:solidFill>
                <a:srgbClr val="6E6259">
                  <a:alpha val="47843"/>
                </a:srgbClr>
              </a:solidFill>
            </p:spPr>
            <p:txBody>
              <a:bodyPr/>
              <a:lstStyle/>
              <a:p>
                <a:endParaRPr lang="en-GB"/>
              </a:p>
            </p:txBody>
          </p:sp>
          <p:sp>
            <p:nvSpPr>
              <p:cNvPr id="7" name="TextBox 7"/>
              <p:cNvSpPr txBox="1"/>
              <p:nvPr/>
            </p:nvSpPr>
            <p:spPr>
              <a:xfrm>
                <a:off x="77632" y="57150"/>
                <a:ext cx="672808" cy="679450"/>
              </a:xfrm>
              <a:prstGeom prst="rect">
                <a:avLst/>
              </a:prstGeom>
            </p:spPr>
            <p:txBody>
              <a:bodyPr lIns="50800" tIns="50800" rIns="50800" bIns="50800" rtlCol="0" anchor="ctr"/>
              <a:lstStyle/>
              <a:p>
                <a:pPr algn="ctr">
                  <a:lnSpc>
                    <a:spcPts val="2268"/>
                  </a:lnSpc>
                </a:pPr>
                <a:endParaRPr/>
              </a:p>
            </p:txBody>
          </p:sp>
        </p:grpSp>
      </p:grpSp>
      <p:grpSp>
        <p:nvGrpSpPr>
          <p:cNvPr id="8" name="Group 8"/>
          <p:cNvGrpSpPr/>
          <p:nvPr/>
        </p:nvGrpSpPr>
        <p:grpSpPr>
          <a:xfrm rot="61619">
            <a:off x="10177928" y="5634637"/>
            <a:ext cx="10827125" cy="8670475"/>
            <a:chOff x="0" y="0"/>
            <a:chExt cx="14436166" cy="11560634"/>
          </a:xfrm>
        </p:grpSpPr>
        <p:sp>
          <p:nvSpPr>
            <p:cNvPr id="9" name="Freeform 9"/>
            <p:cNvSpPr/>
            <p:nvPr/>
          </p:nvSpPr>
          <p:spPr>
            <a:xfrm rot="-6715862" flipH="1">
              <a:off x="3979471" y="-1053796"/>
              <a:ext cx="6477223" cy="12954446"/>
            </a:xfrm>
            <a:custGeom>
              <a:avLst/>
              <a:gdLst/>
              <a:ahLst/>
              <a:cxnLst/>
              <a:rect l="l" t="t" r="r" b="b"/>
              <a:pathLst>
                <a:path w="6477223" h="12954446">
                  <a:moveTo>
                    <a:pt x="6477224" y="0"/>
                  </a:moveTo>
                  <a:lnTo>
                    <a:pt x="0" y="0"/>
                  </a:lnTo>
                  <a:lnTo>
                    <a:pt x="0" y="12954446"/>
                  </a:lnTo>
                  <a:lnTo>
                    <a:pt x="6477224" y="12954446"/>
                  </a:lnTo>
                  <a:lnTo>
                    <a:pt x="6477224" y="0"/>
                  </a:lnTo>
                  <a:close/>
                </a:path>
              </a:pathLst>
            </a:custGeom>
            <a:blipFill>
              <a:blip r:embed="rId3">
                <a:alphaModFix amt="2159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rot="4084137">
              <a:off x="4656361" y="530969"/>
              <a:ext cx="5410006" cy="10820011"/>
            </a:xfrm>
            <a:custGeom>
              <a:avLst/>
              <a:gdLst/>
              <a:ahLst/>
              <a:cxnLst/>
              <a:rect l="l" t="t" r="r" b="b"/>
              <a:pathLst>
                <a:path w="5410006" h="10820011">
                  <a:moveTo>
                    <a:pt x="0" y="0"/>
                  </a:moveTo>
                  <a:lnTo>
                    <a:pt x="5410006" y="0"/>
                  </a:lnTo>
                  <a:lnTo>
                    <a:pt x="5410006" y="10820011"/>
                  </a:lnTo>
                  <a:lnTo>
                    <a:pt x="0" y="10820011"/>
                  </a:lnTo>
                  <a:lnTo>
                    <a:pt x="0" y="0"/>
                  </a:lnTo>
                  <a:close/>
                </a:path>
              </a:pathLst>
            </a:custGeom>
            <a:blipFill>
              <a:blip r:embed="rId5">
                <a:alphaModFix amt="21599"/>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1" name="Group 11"/>
            <p:cNvGrpSpPr/>
            <p:nvPr/>
          </p:nvGrpSpPr>
          <p:grpSpPr>
            <a:xfrm>
              <a:off x="5097912" y="5119218"/>
              <a:ext cx="6562440" cy="6441416"/>
              <a:chOff x="0" y="0"/>
              <a:chExt cx="828071" cy="812800"/>
            </a:xfrm>
          </p:grpSpPr>
          <p:sp>
            <p:nvSpPr>
              <p:cNvPr id="12" name="Freeform 12"/>
              <p:cNvSpPr/>
              <p:nvPr/>
            </p:nvSpPr>
            <p:spPr>
              <a:xfrm>
                <a:off x="0" y="0"/>
                <a:ext cx="828071" cy="812800"/>
              </a:xfrm>
              <a:custGeom>
                <a:avLst/>
                <a:gdLst/>
                <a:ahLst/>
                <a:cxnLst/>
                <a:rect l="l" t="t" r="r" b="b"/>
                <a:pathLst>
                  <a:path w="828071" h="812800">
                    <a:moveTo>
                      <a:pt x="414036" y="0"/>
                    </a:moveTo>
                    <a:cubicBezTo>
                      <a:pt x="185370" y="0"/>
                      <a:pt x="0" y="181951"/>
                      <a:pt x="0" y="406400"/>
                    </a:cubicBezTo>
                    <a:cubicBezTo>
                      <a:pt x="0" y="630849"/>
                      <a:pt x="185370" y="812800"/>
                      <a:pt x="414036" y="812800"/>
                    </a:cubicBezTo>
                    <a:cubicBezTo>
                      <a:pt x="642701" y="812800"/>
                      <a:pt x="828071" y="630849"/>
                      <a:pt x="828071" y="406400"/>
                    </a:cubicBezTo>
                    <a:cubicBezTo>
                      <a:pt x="828071" y="181951"/>
                      <a:pt x="642701" y="0"/>
                      <a:pt x="414036" y="0"/>
                    </a:cubicBezTo>
                    <a:close/>
                  </a:path>
                </a:pathLst>
              </a:custGeom>
              <a:solidFill>
                <a:srgbClr val="6E6259">
                  <a:alpha val="47843"/>
                </a:srgbClr>
              </a:solidFill>
            </p:spPr>
            <p:txBody>
              <a:bodyPr/>
              <a:lstStyle/>
              <a:p>
                <a:endParaRPr lang="en-GB"/>
              </a:p>
            </p:txBody>
          </p:sp>
          <p:sp>
            <p:nvSpPr>
              <p:cNvPr id="13" name="TextBox 13"/>
              <p:cNvSpPr txBox="1"/>
              <p:nvPr/>
            </p:nvSpPr>
            <p:spPr>
              <a:xfrm>
                <a:off x="77632" y="57150"/>
                <a:ext cx="672808" cy="679450"/>
              </a:xfrm>
              <a:prstGeom prst="rect">
                <a:avLst/>
              </a:prstGeom>
            </p:spPr>
            <p:txBody>
              <a:bodyPr lIns="50800" tIns="50800" rIns="50800" bIns="50800" rtlCol="0" anchor="ctr"/>
              <a:lstStyle/>
              <a:p>
                <a:pPr algn="ctr">
                  <a:lnSpc>
                    <a:spcPts val="2268"/>
                  </a:lnSpc>
                </a:pPr>
                <a:endParaRPr/>
              </a:p>
            </p:txBody>
          </p:sp>
        </p:grpSp>
      </p:grpSp>
      <p:sp>
        <p:nvSpPr>
          <p:cNvPr id="14" name="Freeform 14"/>
          <p:cNvSpPr/>
          <p:nvPr/>
        </p:nvSpPr>
        <p:spPr>
          <a:xfrm>
            <a:off x="319272" y="9193500"/>
            <a:ext cx="4125144" cy="776374"/>
          </a:xfrm>
          <a:custGeom>
            <a:avLst/>
            <a:gdLst/>
            <a:ahLst/>
            <a:cxnLst/>
            <a:rect l="l" t="t" r="r" b="b"/>
            <a:pathLst>
              <a:path w="4125144" h="776374">
                <a:moveTo>
                  <a:pt x="0" y="0"/>
                </a:moveTo>
                <a:lnTo>
                  <a:pt x="4125144" y="0"/>
                </a:lnTo>
                <a:lnTo>
                  <a:pt x="4125144" y="776374"/>
                </a:lnTo>
                <a:lnTo>
                  <a:pt x="0" y="776374"/>
                </a:lnTo>
                <a:lnTo>
                  <a:pt x="0" y="0"/>
                </a:lnTo>
                <a:close/>
              </a:path>
            </a:pathLst>
          </a:custGeom>
          <a:blipFill>
            <a:blip r:embed="rId7"/>
            <a:stretch>
              <a:fillRect r="-109"/>
            </a:stretch>
          </a:blipFill>
        </p:spPr>
        <p:txBody>
          <a:bodyPr/>
          <a:lstStyle/>
          <a:p>
            <a:endParaRPr lang="en-GB"/>
          </a:p>
        </p:txBody>
      </p:sp>
      <p:sp>
        <p:nvSpPr>
          <p:cNvPr id="15" name="TextBox 15"/>
          <p:cNvSpPr txBox="1"/>
          <p:nvPr/>
        </p:nvSpPr>
        <p:spPr>
          <a:xfrm>
            <a:off x="1028700" y="1408606"/>
            <a:ext cx="15412365" cy="617172"/>
          </a:xfrm>
          <a:prstGeom prst="rect">
            <a:avLst/>
          </a:prstGeom>
        </p:spPr>
        <p:txBody>
          <a:bodyPr lIns="0" tIns="0" rIns="0" bIns="0" rtlCol="0" anchor="t">
            <a:spAutoFit/>
          </a:bodyPr>
          <a:lstStyle/>
          <a:p>
            <a:pPr algn="l">
              <a:lnSpc>
                <a:spcPts val="5184"/>
              </a:lnSpc>
            </a:pPr>
            <a:r>
              <a:rPr lang="en-US" sz="4800" b="1">
                <a:solidFill>
                  <a:srgbClr val="FFFFFF"/>
                </a:solidFill>
                <a:latin typeface="Roboto Bold"/>
                <a:ea typeface="Roboto Bold"/>
                <a:cs typeface="Roboto Bold"/>
                <a:sym typeface="Roboto Bold"/>
              </a:rPr>
              <a:t>Key Humanitarian Standards</a:t>
            </a:r>
          </a:p>
        </p:txBody>
      </p:sp>
      <p:sp>
        <p:nvSpPr>
          <p:cNvPr id="16" name="TextBox 16"/>
          <p:cNvSpPr txBox="1"/>
          <p:nvPr/>
        </p:nvSpPr>
        <p:spPr>
          <a:xfrm>
            <a:off x="1028700" y="2708910"/>
            <a:ext cx="7417750" cy="4122420"/>
          </a:xfrm>
          <a:prstGeom prst="rect">
            <a:avLst/>
          </a:prstGeom>
        </p:spPr>
        <p:txBody>
          <a:bodyPr lIns="0" tIns="0" rIns="0" bIns="0" rtlCol="0" anchor="t">
            <a:spAutoFit/>
          </a:bodyPr>
          <a:lstStyle/>
          <a:p>
            <a:pPr marL="542925" lvl="1" indent="-271462" algn="l">
              <a:lnSpc>
                <a:spcPts val="3240"/>
              </a:lnSpc>
              <a:buFont typeface="Arial"/>
              <a:buChar char="•"/>
            </a:pPr>
            <a:r>
              <a:rPr lang="en-US" sz="3000">
                <a:solidFill>
                  <a:srgbClr val="FFFFFF"/>
                </a:solidFill>
                <a:latin typeface="Roboto"/>
                <a:ea typeface="Roboto"/>
                <a:cs typeface="Roboto"/>
                <a:sym typeface="Roboto"/>
              </a:rPr>
              <a:t>Ensures interventions do not cause additional harm to the environment or communities.</a:t>
            </a:r>
          </a:p>
          <a:p>
            <a:pPr marL="542925" lvl="1" indent="-271462" algn="l">
              <a:lnSpc>
                <a:spcPts val="3240"/>
              </a:lnSpc>
              <a:buFont typeface="Arial"/>
              <a:buChar char="•"/>
            </a:pPr>
            <a:r>
              <a:rPr lang="en-US" sz="3000">
                <a:solidFill>
                  <a:srgbClr val="FFFFFF"/>
                </a:solidFill>
                <a:latin typeface="Roboto"/>
                <a:ea typeface="Roboto"/>
                <a:cs typeface="Roboto"/>
                <a:sym typeface="Roboto"/>
              </a:rPr>
              <a:t>Prevents unintended negative consequences that could worsen suffering or damage the environment.</a:t>
            </a:r>
          </a:p>
          <a:p>
            <a:pPr marL="542925" lvl="1" indent="-271462" algn="l">
              <a:lnSpc>
                <a:spcPts val="3240"/>
              </a:lnSpc>
              <a:buFont typeface="Arial"/>
              <a:buChar char="•"/>
            </a:pPr>
            <a:r>
              <a:rPr lang="en-US" sz="3000">
                <a:solidFill>
                  <a:srgbClr val="FFFFFF"/>
                </a:solidFill>
                <a:latin typeface="Roboto"/>
                <a:ea typeface="Roboto"/>
                <a:cs typeface="Roboto"/>
                <a:sym typeface="Roboto"/>
              </a:rPr>
              <a:t>Real-world application: Avoiding harmful chemicals in agricultural support programs to prevent soil and water contamination.</a:t>
            </a:r>
          </a:p>
        </p:txBody>
      </p:sp>
      <p:sp>
        <p:nvSpPr>
          <p:cNvPr id="17" name="TextBox 17"/>
          <p:cNvSpPr txBox="1"/>
          <p:nvPr/>
        </p:nvSpPr>
        <p:spPr>
          <a:xfrm>
            <a:off x="8893534" y="2642235"/>
            <a:ext cx="7373446" cy="4954905"/>
          </a:xfrm>
          <a:prstGeom prst="rect">
            <a:avLst/>
          </a:prstGeom>
        </p:spPr>
        <p:txBody>
          <a:bodyPr lIns="0" tIns="0" rIns="0" bIns="0" rtlCol="0" anchor="t">
            <a:spAutoFit/>
          </a:bodyPr>
          <a:lstStyle/>
          <a:p>
            <a:pPr marL="542925" lvl="1" indent="-271462" algn="l">
              <a:lnSpc>
                <a:spcPts val="3960"/>
              </a:lnSpc>
              <a:buFont typeface="Arial"/>
              <a:buChar char="•"/>
            </a:pPr>
            <a:r>
              <a:rPr lang="en-US" sz="3000">
                <a:solidFill>
                  <a:srgbClr val="FFFFFF"/>
                </a:solidFill>
                <a:latin typeface="Roboto"/>
                <a:ea typeface="Roboto"/>
                <a:cs typeface="Roboto"/>
                <a:sym typeface="Roboto"/>
              </a:rPr>
              <a:t>Nine commitments ensuring humanitarian support respect rights and dignity.</a:t>
            </a:r>
          </a:p>
          <a:p>
            <a:pPr marL="542925" lvl="1" indent="-271462" algn="l">
              <a:lnSpc>
                <a:spcPts val="3960"/>
              </a:lnSpc>
              <a:buFont typeface="Arial"/>
              <a:buChar char="•"/>
            </a:pPr>
            <a:r>
              <a:rPr lang="en-US" sz="3000">
                <a:solidFill>
                  <a:srgbClr val="FFFFFF"/>
                </a:solidFill>
                <a:latin typeface="Roboto"/>
                <a:ea typeface="Roboto"/>
                <a:cs typeface="Roboto"/>
                <a:sym typeface="Roboto"/>
              </a:rPr>
              <a:t>Includes Commitment 4 (prevent environmental harm) and Commitment 9 (responsible resource management).</a:t>
            </a:r>
          </a:p>
          <a:p>
            <a:pPr marL="542925" lvl="1" indent="-271462" algn="l">
              <a:lnSpc>
                <a:spcPts val="3960"/>
              </a:lnSpc>
              <a:buFont typeface="Arial"/>
              <a:buChar char="•"/>
            </a:pPr>
            <a:r>
              <a:rPr lang="en-US" sz="3000">
                <a:solidFill>
                  <a:srgbClr val="FFFFFF"/>
                </a:solidFill>
                <a:latin typeface="Roboto"/>
                <a:ea typeface="Roboto"/>
                <a:cs typeface="Roboto"/>
                <a:sym typeface="Roboto"/>
              </a:rPr>
              <a:t>Real-world application: Conducting environmental impact assessments and integrating sustainable practices during humanitarian operations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610328" flipH="1">
            <a:off x="14094474" y="-2886452"/>
            <a:ext cx="4857917" cy="9715835"/>
          </a:xfrm>
          <a:custGeom>
            <a:avLst/>
            <a:gdLst/>
            <a:ahLst/>
            <a:cxnLst/>
            <a:rect l="l" t="t" r="r" b="b"/>
            <a:pathLst>
              <a:path w="4857917" h="9715835">
                <a:moveTo>
                  <a:pt x="4857917" y="0"/>
                </a:moveTo>
                <a:lnTo>
                  <a:pt x="0" y="0"/>
                </a:lnTo>
                <a:lnTo>
                  <a:pt x="0" y="9715835"/>
                </a:lnTo>
                <a:lnTo>
                  <a:pt x="4857917" y="9715835"/>
                </a:lnTo>
                <a:lnTo>
                  <a:pt x="4857917"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3189671">
            <a:off x="14770877" y="-2379180"/>
            <a:ext cx="4057504" cy="8115008"/>
          </a:xfrm>
          <a:custGeom>
            <a:avLst/>
            <a:gdLst/>
            <a:ahLst/>
            <a:cxnLst/>
            <a:rect l="l" t="t" r="r" b="b"/>
            <a:pathLst>
              <a:path w="4057504" h="8115008">
                <a:moveTo>
                  <a:pt x="0" y="0"/>
                </a:moveTo>
                <a:lnTo>
                  <a:pt x="4057504" y="0"/>
                </a:lnTo>
                <a:lnTo>
                  <a:pt x="4057504" y="8115009"/>
                </a:lnTo>
                <a:lnTo>
                  <a:pt x="0" y="8115009"/>
                </a:lnTo>
                <a:lnTo>
                  <a:pt x="0" y="0"/>
                </a:lnTo>
                <a:close/>
              </a:path>
            </a:pathLst>
          </a:custGeom>
          <a:blipFill>
            <a:blip r:embed="rId4">
              <a:alphaModFix amt="27000"/>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4102401" flipH="1" flipV="1">
            <a:off x="7908886" y="6329880"/>
            <a:ext cx="4857917" cy="9715835"/>
          </a:xfrm>
          <a:custGeom>
            <a:avLst/>
            <a:gdLst/>
            <a:ahLst/>
            <a:cxnLst/>
            <a:rect l="l" t="t" r="r" b="b"/>
            <a:pathLst>
              <a:path w="4857917" h="9715835">
                <a:moveTo>
                  <a:pt x="4857917" y="9715834"/>
                </a:moveTo>
                <a:lnTo>
                  <a:pt x="0" y="9715834"/>
                </a:lnTo>
                <a:lnTo>
                  <a:pt x="0" y="0"/>
                </a:lnTo>
                <a:lnTo>
                  <a:pt x="4857917" y="0"/>
                </a:lnTo>
                <a:lnTo>
                  <a:pt x="4857917" y="9715834"/>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rot="6697598" flipV="1">
            <a:off x="8119492" y="7485635"/>
            <a:ext cx="4057504" cy="8115008"/>
          </a:xfrm>
          <a:custGeom>
            <a:avLst/>
            <a:gdLst/>
            <a:ahLst/>
            <a:cxnLst/>
            <a:rect l="l" t="t" r="r" b="b"/>
            <a:pathLst>
              <a:path w="4057504" h="8115008">
                <a:moveTo>
                  <a:pt x="0" y="8115009"/>
                </a:moveTo>
                <a:lnTo>
                  <a:pt x="4057504" y="8115009"/>
                </a:lnTo>
                <a:lnTo>
                  <a:pt x="4057504" y="0"/>
                </a:lnTo>
                <a:lnTo>
                  <a:pt x="0" y="0"/>
                </a:lnTo>
                <a:lnTo>
                  <a:pt x="0" y="8115009"/>
                </a:lnTo>
                <a:close/>
              </a:path>
            </a:pathLst>
          </a:custGeom>
          <a:blipFill>
            <a:blip r:embed="rId4">
              <a:alphaModFix amt="27000"/>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6" name="Group 6"/>
          <p:cNvGrpSpPr/>
          <p:nvPr/>
        </p:nvGrpSpPr>
        <p:grpSpPr>
          <a:xfrm>
            <a:off x="914400" y="2023338"/>
            <a:ext cx="1371600" cy="1371600"/>
            <a:chOff x="0" y="0"/>
            <a:chExt cx="1828800" cy="1828800"/>
          </a:xfrm>
        </p:grpSpPr>
        <p:sp>
          <p:nvSpPr>
            <p:cNvPr id="7" name="Freeform 7"/>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8" name="TextBox 8"/>
          <p:cNvSpPr txBox="1"/>
          <p:nvPr/>
        </p:nvSpPr>
        <p:spPr>
          <a:xfrm>
            <a:off x="1126836" y="2204874"/>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grpSp>
        <p:nvGrpSpPr>
          <p:cNvPr id="9" name="Group 9"/>
          <p:cNvGrpSpPr/>
          <p:nvPr/>
        </p:nvGrpSpPr>
        <p:grpSpPr>
          <a:xfrm>
            <a:off x="887128" y="4639138"/>
            <a:ext cx="1371600" cy="1371600"/>
            <a:chOff x="0" y="0"/>
            <a:chExt cx="1828800" cy="1828800"/>
          </a:xfrm>
        </p:grpSpPr>
        <p:sp>
          <p:nvSpPr>
            <p:cNvPr id="10" name="Freeform 10"/>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11" name="TextBox 11"/>
          <p:cNvSpPr txBox="1"/>
          <p:nvPr/>
        </p:nvSpPr>
        <p:spPr>
          <a:xfrm>
            <a:off x="1099564" y="4820674"/>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grpSp>
        <p:nvGrpSpPr>
          <p:cNvPr id="12" name="Group 12"/>
          <p:cNvGrpSpPr/>
          <p:nvPr/>
        </p:nvGrpSpPr>
        <p:grpSpPr>
          <a:xfrm>
            <a:off x="914400" y="7147910"/>
            <a:ext cx="1371600" cy="1371600"/>
            <a:chOff x="0" y="0"/>
            <a:chExt cx="1828800" cy="1828800"/>
          </a:xfrm>
        </p:grpSpPr>
        <p:sp>
          <p:nvSpPr>
            <p:cNvPr id="13" name="Freeform 13"/>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14" name="TextBox 14"/>
          <p:cNvSpPr txBox="1"/>
          <p:nvPr/>
        </p:nvSpPr>
        <p:spPr>
          <a:xfrm>
            <a:off x="1126836" y="7329445"/>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grpSp>
        <p:nvGrpSpPr>
          <p:cNvPr id="15" name="Group 15"/>
          <p:cNvGrpSpPr/>
          <p:nvPr/>
        </p:nvGrpSpPr>
        <p:grpSpPr>
          <a:xfrm>
            <a:off x="10515602" y="2014834"/>
            <a:ext cx="1371600" cy="1371600"/>
            <a:chOff x="0" y="0"/>
            <a:chExt cx="1828800" cy="1828800"/>
          </a:xfrm>
        </p:grpSpPr>
        <p:sp>
          <p:nvSpPr>
            <p:cNvPr id="16" name="Freeform 16"/>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17" name="TextBox 17"/>
          <p:cNvSpPr txBox="1"/>
          <p:nvPr/>
        </p:nvSpPr>
        <p:spPr>
          <a:xfrm>
            <a:off x="10728038" y="2196370"/>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grpSp>
        <p:nvGrpSpPr>
          <p:cNvPr id="18" name="Group 18"/>
          <p:cNvGrpSpPr/>
          <p:nvPr/>
        </p:nvGrpSpPr>
        <p:grpSpPr>
          <a:xfrm>
            <a:off x="10488330" y="4630635"/>
            <a:ext cx="1371600" cy="1371600"/>
            <a:chOff x="0" y="0"/>
            <a:chExt cx="1828800" cy="1828800"/>
          </a:xfrm>
        </p:grpSpPr>
        <p:sp>
          <p:nvSpPr>
            <p:cNvPr id="19" name="Freeform 19"/>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20" name="TextBox 20"/>
          <p:cNvSpPr txBox="1"/>
          <p:nvPr/>
        </p:nvSpPr>
        <p:spPr>
          <a:xfrm>
            <a:off x="10700766" y="4812170"/>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grpSp>
        <p:nvGrpSpPr>
          <p:cNvPr id="21" name="Group 21"/>
          <p:cNvGrpSpPr/>
          <p:nvPr/>
        </p:nvGrpSpPr>
        <p:grpSpPr>
          <a:xfrm>
            <a:off x="10515602" y="7139406"/>
            <a:ext cx="1371600" cy="1371600"/>
            <a:chOff x="0" y="0"/>
            <a:chExt cx="1828800" cy="1828800"/>
          </a:xfrm>
        </p:grpSpPr>
        <p:sp>
          <p:nvSpPr>
            <p:cNvPr id="22" name="Freeform 22"/>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23" name="TextBox 23"/>
          <p:cNvSpPr txBox="1"/>
          <p:nvPr/>
        </p:nvSpPr>
        <p:spPr>
          <a:xfrm>
            <a:off x="10728038" y="7320942"/>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sp>
        <p:nvSpPr>
          <p:cNvPr id="24" name="Freeform 24"/>
          <p:cNvSpPr/>
          <p:nvPr/>
        </p:nvSpPr>
        <p:spPr>
          <a:xfrm>
            <a:off x="319272" y="91935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6"/>
            <a:stretch>
              <a:fillRect r="-109"/>
            </a:stretch>
          </a:blipFill>
        </p:spPr>
        <p:txBody>
          <a:bodyPr/>
          <a:lstStyle/>
          <a:p>
            <a:endParaRPr lang="en-GB"/>
          </a:p>
        </p:txBody>
      </p:sp>
      <p:sp>
        <p:nvSpPr>
          <p:cNvPr id="25" name="TextBox 25"/>
          <p:cNvSpPr txBox="1"/>
          <p:nvPr/>
        </p:nvSpPr>
        <p:spPr>
          <a:xfrm>
            <a:off x="914400" y="967093"/>
            <a:ext cx="15412365" cy="617172"/>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Key Humanitarian Standards</a:t>
            </a:r>
          </a:p>
        </p:txBody>
      </p:sp>
      <p:sp>
        <p:nvSpPr>
          <p:cNvPr id="26" name="TextBox 26"/>
          <p:cNvSpPr txBox="1"/>
          <p:nvPr/>
        </p:nvSpPr>
        <p:spPr>
          <a:xfrm>
            <a:off x="2652069" y="2496342"/>
            <a:ext cx="4939356" cy="502539"/>
          </a:xfrm>
          <a:prstGeom prst="rect">
            <a:avLst/>
          </a:prstGeom>
        </p:spPr>
        <p:txBody>
          <a:bodyPr lIns="0" tIns="0" rIns="0" bIns="0" rtlCol="0" anchor="t">
            <a:spAutoFit/>
          </a:bodyPr>
          <a:lstStyle/>
          <a:p>
            <a:pPr algn="l">
              <a:lnSpc>
                <a:spcPts val="3888"/>
              </a:lnSpc>
            </a:pPr>
            <a:r>
              <a:rPr lang="en-US" sz="3600">
                <a:solidFill>
                  <a:srgbClr val="5A5A5A"/>
                </a:solidFill>
                <a:latin typeface="Roboto"/>
                <a:ea typeface="Roboto"/>
                <a:cs typeface="Roboto"/>
                <a:sym typeface="Roboto"/>
              </a:rPr>
              <a:t>Do no Harm</a:t>
            </a:r>
          </a:p>
        </p:txBody>
      </p:sp>
      <p:sp>
        <p:nvSpPr>
          <p:cNvPr id="27" name="TextBox 27"/>
          <p:cNvSpPr txBox="1"/>
          <p:nvPr/>
        </p:nvSpPr>
        <p:spPr>
          <a:xfrm>
            <a:off x="2598127" y="7446109"/>
            <a:ext cx="5568008" cy="988314"/>
          </a:xfrm>
          <a:prstGeom prst="rect">
            <a:avLst/>
          </a:prstGeom>
        </p:spPr>
        <p:txBody>
          <a:bodyPr lIns="0" tIns="0" rIns="0" bIns="0" rtlCol="0" anchor="t">
            <a:spAutoFit/>
          </a:bodyPr>
          <a:lstStyle/>
          <a:p>
            <a:pPr algn="l">
              <a:lnSpc>
                <a:spcPts val="3888"/>
              </a:lnSpc>
            </a:pPr>
            <a:r>
              <a:rPr lang="en-US" sz="3600">
                <a:solidFill>
                  <a:srgbClr val="5A5A5A"/>
                </a:solidFill>
                <a:latin typeface="Roboto"/>
                <a:ea typeface="Roboto"/>
                <a:cs typeface="Roboto"/>
                <a:sym typeface="Roboto"/>
              </a:rPr>
              <a:t>Accountability to Affected People/Population (AAP)</a:t>
            </a:r>
          </a:p>
        </p:txBody>
      </p:sp>
      <p:sp>
        <p:nvSpPr>
          <p:cNvPr id="28" name="TextBox 28"/>
          <p:cNvSpPr txBox="1"/>
          <p:nvPr/>
        </p:nvSpPr>
        <p:spPr>
          <a:xfrm>
            <a:off x="2598127" y="4544925"/>
            <a:ext cx="4939356" cy="1474089"/>
          </a:xfrm>
          <a:prstGeom prst="rect">
            <a:avLst/>
          </a:prstGeom>
        </p:spPr>
        <p:txBody>
          <a:bodyPr lIns="0" tIns="0" rIns="0" bIns="0" rtlCol="0" anchor="t">
            <a:spAutoFit/>
          </a:bodyPr>
          <a:lstStyle/>
          <a:p>
            <a:pPr algn="l">
              <a:lnSpc>
                <a:spcPts val="3888"/>
              </a:lnSpc>
            </a:pPr>
            <a:r>
              <a:rPr lang="en-US" sz="3600">
                <a:solidFill>
                  <a:srgbClr val="5A5A5A"/>
                </a:solidFill>
                <a:latin typeface="Roboto"/>
                <a:ea typeface="Roboto"/>
                <a:cs typeface="Roboto"/>
                <a:sym typeface="Roboto"/>
              </a:rPr>
              <a:t>Core Humanitarian Standard on Quality and Accountability (CHS)</a:t>
            </a:r>
          </a:p>
        </p:txBody>
      </p:sp>
      <p:sp>
        <p:nvSpPr>
          <p:cNvPr id="29" name="TextBox 29"/>
          <p:cNvSpPr txBox="1"/>
          <p:nvPr/>
        </p:nvSpPr>
        <p:spPr>
          <a:xfrm>
            <a:off x="1582454" y="2232888"/>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1</a:t>
            </a:r>
          </a:p>
        </p:txBody>
      </p:sp>
      <p:sp>
        <p:nvSpPr>
          <p:cNvPr id="30" name="TextBox 30"/>
          <p:cNvSpPr txBox="1"/>
          <p:nvPr/>
        </p:nvSpPr>
        <p:spPr>
          <a:xfrm>
            <a:off x="1555182" y="4848688"/>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2</a:t>
            </a:r>
          </a:p>
        </p:txBody>
      </p:sp>
      <p:sp>
        <p:nvSpPr>
          <p:cNvPr id="31" name="TextBox 31"/>
          <p:cNvSpPr txBox="1"/>
          <p:nvPr/>
        </p:nvSpPr>
        <p:spPr>
          <a:xfrm>
            <a:off x="1582454" y="7357459"/>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3</a:t>
            </a:r>
          </a:p>
        </p:txBody>
      </p:sp>
      <p:sp>
        <p:nvSpPr>
          <p:cNvPr id="32" name="TextBox 32"/>
          <p:cNvSpPr txBox="1"/>
          <p:nvPr/>
        </p:nvSpPr>
        <p:spPr>
          <a:xfrm>
            <a:off x="12434244" y="2496342"/>
            <a:ext cx="4939356" cy="502539"/>
          </a:xfrm>
          <a:prstGeom prst="rect">
            <a:avLst/>
          </a:prstGeom>
        </p:spPr>
        <p:txBody>
          <a:bodyPr lIns="0" tIns="0" rIns="0" bIns="0" rtlCol="0" anchor="t">
            <a:spAutoFit/>
          </a:bodyPr>
          <a:lstStyle/>
          <a:p>
            <a:pPr algn="l">
              <a:lnSpc>
                <a:spcPts val="3888"/>
              </a:lnSpc>
            </a:pPr>
            <a:r>
              <a:rPr lang="en-US" sz="3600">
                <a:solidFill>
                  <a:srgbClr val="5A5A5A"/>
                </a:solidFill>
                <a:latin typeface="Roboto"/>
                <a:ea typeface="Roboto"/>
                <a:cs typeface="Roboto"/>
                <a:sym typeface="Roboto"/>
              </a:rPr>
              <a:t>The Sphere Standards</a:t>
            </a:r>
          </a:p>
        </p:txBody>
      </p:sp>
      <p:sp>
        <p:nvSpPr>
          <p:cNvPr id="33" name="TextBox 33"/>
          <p:cNvSpPr txBox="1"/>
          <p:nvPr/>
        </p:nvSpPr>
        <p:spPr>
          <a:xfrm>
            <a:off x="12434244" y="6960334"/>
            <a:ext cx="4939356" cy="1959864"/>
          </a:xfrm>
          <a:prstGeom prst="rect">
            <a:avLst/>
          </a:prstGeom>
        </p:spPr>
        <p:txBody>
          <a:bodyPr lIns="0" tIns="0" rIns="0" bIns="0" rtlCol="0" anchor="t">
            <a:spAutoFit/>
          </a:bodyPr>
          <a:lstStyle/>
          <a:p>
            <a:pPr algn="l">
              <a:lnSpc>
                <a:spcPts val="3888"/>
              </a:lnSpc>
            </a:pPr>
            <a:r>
              <a:rPr lang="en-US" sz="3600">
                <a:solidFill>
                  <a:srgbClr val="5A5A5A"/>
                </a:solidFill>
                <a:latin typeface="Roboto"/>
                <a:ea typeface="Roboto"/>
                <a:cs typeface="Roboto"/>
                <a:sym typeface="Roboto"/>
              </a:rPr>
              <a:t>Climate and Environment Charter for Humanitarian Organisations </a:t>
            </a:r>
          </a:p>
        </p:txBody>
      </p:sp>
      <p:sp>
        <p:nvSpPr>
          <p:cNvPr id="34" name="TextBox 34"/>
          <p:cNvSpPr txBox="1"/>
          <p:nvPr/>
        </p:nvSpPr>
        <p:spPr>
          <a:xfrm>
            <a:off x="12434244" y="4302037"/>
            <a:ext cx="4939356" cy="1959864"/>
          </a:xfrm>
          <a:prstGeom prst="rect">
            <a:avLst/>
          </a:prstGeom>
        </p:spPr>
        <p:txBody>
          <a:bodyPr lIns="0" tIns="0" rIns="0" bIns="0" rtlCol="0" anchor="t">
            <a:spAutoFit/>
          </a:bodyPr>
          <a:lstStyle/>
          <a:p>
            <a:pPr algn="l">
              <a:lnSpc>
                <a:spcPts val="3888"/>
              </a:lnSpc>
            </a:pPr>
            <a:r>
              <a:rPr lang="en-US" sz="3600">
                <a:solidFill>
                  <a:srgbClr val="5A5A5A"/>
                </a:solidFill>
                <a:latin typeface="Roboto"/>
                <a:ea typeface="Roboto"/>
                <a:cs typeface="Roboto"/>
                <a:sym typeface="Roboto"/>
              </a:rPr>
              <a:t>IASC Guidance/ Inclusion of Persons with Disabilities (IASC Guidelines)</a:t>
            </a:r>
          </a:p>
        </p:txBody>
      </p:sp>
      <p:sp>
        <p:nvSpPr>
          <p:cNvPr id="35" name="TextBox 35"/>
          <p:cNvSpPr txBox="1"/>
          <p:nvPr/>
        </p:nvSpPr>
        <p:spPr>
          <a:xfrm>
            <a:off x="11183655" y="2224384"/>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4</a:t>
            </a:r>
          </a:p>
        </p:txBody>
      </p:sp>
      <p:sp>
        <p:nvSpPr>
          <p:cNvPr id="36" name="TextBox 36"/>
          <p:cNvSpPr txBox="1"/>
          <p:nvPr/>
        </p:nvSpPr>
        <p:spPr>
          <a:xfrm>
            <a:off x="11156384" y="4840185"/>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5</a:t>
            </a:r>
          </a:p>
        </p:txBody>
      </p:sp>
      <p:sp>
        <p:nvSpPr>
          <p:cNvPr id="37" name="TextBox 37"/>
          <p:cNvSpPr txBox="1"/>
          <p:nvPr/>
        </p:nvSpPr>
        <p:spPr>
          <a:xfrm>
            <a:off x="11183655" y="7348956"/>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6</a:t>
            </a:r>
          </a:p>
        </p:txBody>
      </p:sp>
      <p:grpSp>
        <p:nvGrpSpPr>
          <p:cNvPr id="38" name="Group 38"/>
          <p:cNvGrpSpPr/>
          <p:nvPr/>
        </p:nvGrpSpPr>
        <p:grpSpPr>
          <a:xfrm>
            <a:off x="9144000" y="1836000"/>
            <a:ext cx="27432" cy="6977062"/>
            <a:chOff x="0" y="0"/>
            <a:chExt cx="36576" cy="9302750"/>
          </a:xfrm>
        </p:grpSpPr>
        <p:sp>
          <p:nvSpPr>
            <p:cNvPr id="39" name="Freeform 39"/>
            <p:cNvSpPr/>
            <p:nvPr/>
          </p:nvSpPr>
          <p:spPr>
            <a:xfrm>
              <a:off x="0" y="0"/>
              <a:ext cx="36576" cy="9302750"/>
            </a:xfrm>
            <a:custGeom>
              <a:avLst/>
              <a:gdLst/>
              <a:ahLst/>
              <a:cxnLst/>
              <a:rect l="l" t="t" r="r" b="b"/>
              <a:pathLst>
                <a:path w="36576" h="9302750">
                  <a:moveTo>
                    <a:pt x="0" y="0"/>
                  </a:moveTo>
                  <a:lnTo>
                    <a:pt x="36576" y="0"/>
                  </a:lnTo>
                  <a:lnTo>
                    <a:pt x="36576" y="9302750"/>
                  </a:lnTo>
                  <a:lnTo>
                    <a:pt x="0" y="9302750"/>
                  </a:lnTo>
                  <a:close/>
                </a:path>
              </a:pathLst>
            </a:custGeom>
            <a:solidFill>
              <a:srgbClr val="6E6259"/>
            </a:solidFill>
          </p:spPr>
          <p:txBody>
            <a:bodyPr/>
            <a:lstStyle/>
            <a:p>
              <a:endParaRPr lang="en-GB"/>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E6259"/>
        </a:solidFill>
        <a:effectLst/>
      </p:bgPr>
    </p:bg>
    <p:spTree>
      <p:nvGrpSpPr>
        <p:cNvPr id="1" name=""/>
        <p:cNvGrpSpPr/>
        <p:nvPr/>
      </p:nvGrpSpPr>
      <p:grpSpPr>
        <a:xfrm>
          <a:off x="0" y="0"/>
          <a:ext cx="0" cy="0"/>
          <a:chOff x="0" y="0"/>
          <a:chExt cx="0" cy="0"/>
        </a:xfrm>
      </p:grpSpPr>
      <p:sp>
        <p:nvSpPr>
          <p:cNvPr id="2" name="Freeform 2"/>
          <p:cNvSpPr/>
          <p:nvPr/>
        </p:nvSpPr>
        <p:spPr>
          <a:xfrm rot="7610328" flipH="1">
            <a:off x="14094474" y="-2886452"/>
            <a:ext cx="4857917" cy="9715835"/>
          </a:xfrm>
          <a:custGeom>
            <a:avLst/>
            <a:gdLst/>
            <a:ahLst/>
            <a:cxnLst/>
            <a:rect l="l" t="t" r="r" b="b"/>
            <a:pathLst>
              <a:path w="4857917" h="9715835">
                <a:moveTo>
                  <a:pt x="4857917" y="0"/>
                </a:moveTo>
                <a:lnTo>
                  <a:pt x="0" y="0"/>
                </a:lnTo>
                <a:lnTo>
                  <a:pt x="0" y="9715835"/>
                </a:lnTo>
                <a:lnTo>
                  <a:pt x="4857917" y="9715835"/>
                </a:lnTo>
                <a:lnTo>
                  <a:pt x="4857917" y="0"/>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3189671">
            <a:off x="14770877" y="-2379180"/>
            <a:ext cx="4057504" cy="8115008"/>
          </a:xfrm>
          <a:custGeom>
            <a:avLst/>
            <a:gdLst/>
            <a:ahLst/>
            <a:cxnLst/>
            <a:rect l="l" t="t" r="r" b="b"/>
            <a:pathLst>
              <a:path w="4057504" h="8115008">
                <a:moveTo>
                  <a:pt x="0" y="0"/>
                </a:moveTo>
                <a:lnTo>
                  <a:pt x="4057504" y="0"/>
                </a:lnTo>
                <a:lnTo>
                  <a:pt x="4057504" y="8115009"/>
                </a:lnTo>
                <a:lnTo>
                  <a:pt x="0" y="8115009"/>
                </a:lnTo>
                <a:lnTo>
                  <a:pt x="0" y="0"/>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rot="-4102401" flipH="1" flipV="1">
            <a:off x="-110158" y="5334462"/>
            <a:ext cx="4857917" cy="9715835"/>
          </a:xfrm>
          <a:custGeom>
            <a:avLst/>
            <a:gdLst/>
            <a:ahLst/>
            <a:cxnLst/>
            <a:rect l="l" t="t" r="r" b="b"/>
            <a:pathLst>
              <a:path w="4857917" h="9715835">
                <a:moveTo>
                  <a:pt x="4857917" y="9715835"/>
                </a:moveTo>
                <a:lnTo>
                  <a:pt x="0" y="9715835"/>
                </a:lnTo>
                <a:lnTo>
                  <a:pt x="0" y="0"/>
                </a:lnTo>
                <a:lnTo>
                  <a:pt x="4857917" y="0"/>
                </a:lnTo>
                <a:lnTo>
                  <a:pt x="4857917" y="9715835"/>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rot="6697598" flipV="1">
            <a:off x="100448" y="6490218"/>
            <a:ext cx="4057504" cy="8115008"/>
          </a:xfrm>
          <a:custGeom>
            <a:avLst/>
            <a:gdLst/>
            <a:ahLst/>
            <a:cxnLst/>
            <a:rect l="l" t="t" r="r" b="b"/>
            <a:pathLst>
              <a:path w="4057504" h="8115008">
                <a:moveTo>
                  <a:pt x="0" y="8115008"/>
                </a:moveTo>
                <a:lnTo>
                  <a:pt x="4057504" y="8115008"/>
                </a:lnTo>
                <a:lnTo>
                  <a:pt x="4057504" y="0"/>
                </a:lnTo>
                <a:lnTo>
                  <a:pt x="0" y="0"/>
                </a:lnTo>
                <a:lnTo>
                  <a:pt x="0" y="8115008"/>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319272" y="9193500"/>
            <a:ext cx="4125144" cy="776374"/>
          </a:xfrm>
          <a:custGeom>
            <a:avLst/>
            <a:gdLst/>
            <a:ahLst/>
            <a:cxnLst/>
            <a:rect l="l" t="t" r="r" b="b"/>
            <a:pathLst>
              <a:path w="4125144" h="776374">
                <a:moveTo>
                  <a:pt x="0" y="0"/>
                </a:moveTo>
                <a:lnTo>
                  <a:pt x="4125144" y="0"/>
                </a:lnTo>
                <a:lnTo>
                  <a:pt x="4125144" y="776374"/>
                </a:lnTo>
                <a:lnTo>
                  <a:pt x="0" y="776374"/>
                </a:lnTo>
                <a:lnTo>
                  <a:pt x="0" y="0"/>
                </a:lnTo>
                <a:close/>
              </a:path>
            </a:pathLst>
          </a:custGeom>
          <a:blipFill>
            <a:blip r:embed="rId7"/>
            <a:stretch>
              <a:fillRect r="-109"/>
            </a:stretch>
          </a:blipFill>
        </p:spPr>
        <p:txBody>
          <a:bodyPr/>
          <a:lstStyle/>
          <a:p>
            <a:endParaRPr lang="en-GB"/>
          </a:p>
        </p:txBody>
      </p:sp>
      <p:sp>
        <p:nvSpPr>
          <p:cNvPr id="7" name="TextBox 7"/>
          <p:cNvSpPr txBox="1"/>
          <p:nvPr/>
        </p:nvSpPr>
        <p:spPr>
          <a:xfrm>
            <a:off x="914400" y="962025"/>
            <a:ext cx="15412365" cy="617172"/>
          </a:xfrm>
          <a:prstGeom prst="rect">
            <a:avLst/>
          </a:prstGeom>
        </p:spPr>
        <p:txBody>
          <a:bodyPr lIns="0" tIns="0" rIns="0" bIns="0" rtlCol="0" anchor="t">
            <a:spAutoFit/>
          </a:bodyPr>
          <a:lstStyle/>
          <a:p>
            <a:pPr algn="l">
              <a:lnSpc>
                <a:spcPts val="5184"/>
              </a:lnSpc>
            </a:pPr>
            <a:r>
              <a:rPr lang="en-US" sz="4800" b="1">
                <a:solidFill>
                  <a:srgbClr val="FFFFFF"/>
                </a:solidFill>
                <a:latin typeface="Roboto Bold"/>
                <a:ea typeface="Roboto Bold"/>
                <a:cs typeface="Roboto Bold"/>
                <a:sym typeface="Roboto Bold"/>
              </a:rPr>
              <a:t>Key Humanitarian Standards</a:t>
            </a:r>
          </a:p>
        </p:txBody>
      </p:sp>
      <p:grpSp>
        <p:nvGrpSpPr>
          <p:cNvPr id="8" name="Group 8"/>
          <p:cNvGrpSpPr/>
          <p:nvPr/>
        </p:nvGrpSpPr>
        <p:grpSpPr>
          <a:xfrm>
            <a:off x="3536478" y="2469908"/>
            <a:ext cx="11215043" cy="5347185"/>
            <a:chOff x="0" y="0"/>
            <a:chExt cx="14953391" cy="7129580"/>
          </a:xfrm>
        </p:grpSpPr>
        <p:sp>
          <p:nvSpPr>
            <p:cNvPr id="9" name="Freeform 9"/>
            <p:cNvSpPr/>
            <p:nvPr/>
          </p:nvSpPr>
          <p:spPr>
            <a:xfrm>
              <a:off x="31278" y="25400"/>
              <a:ext cx="14890819" cy="7078726"/>
            </a:xfrm>
            <a:custGeom>
              <a:avLst/>
              <a:gdLst/>
              <a:ahLst/>
              <a:cxnLst/>
              <a:rect l="l" t="t" r="r" b="b"/>
              <a:pathLst>
                <a:path w="14890819" h="7078726">
                  <a:moveTo>
                    <a:pt x="0" y="0"/>
                  </a:moveTo>
                  <a:lnTo>
                    <a:pt x="14890819" y="0"/>
                  </a:lnTo>
                  <a:lnTo>
                    <a:pt x="14890819" y="7078726"/>
                  </a:lnTo>
                  <a:lnTo>
                    <a:pt x="0" y="7078726"/>
                  </a:lnTo>
                  <a:close/>
                </a:path>
              </a:pathLst>
            </a:custGeom>
            <a:solidFill>
              <a:srgbClr val="DEDEDE"/>
            </a:solidFill>
          </p:spPr>
          <p:txBody>
            <a:bodyPr/>
            <a:lstStyle/>
            <a:p>
              <a:endParaRPr lang="en-GB"/>
            </a:p>
          </p:txBody>
        </p:sp>
        <p:sp>
          <p:nvSpPr>
            <p:cNvPr id="10" name="Freeform 10"/>
            <p:cNvSpPr/>
            <p:nvPr/>
          </p:nvSpPr>
          <p:spPr>
            <a:xfrm>
              <a:off x="0" y="0"/>
              <a:ext cx="14953376" cy="7129526"/>
            </a:xfrm>
            <a:custGeom>
              <a:avLst/>
              <a:gdLst/>
              <a:ahLst/>
              <a:cxnLst/>
              <a:rect l="l" t="t" r="r" b="b"/>
              <a:pathLst>
                <a:path w="14953376" h="7129526">
                  <a:moveTo>
                    <a:pt x="31278" y="0"/>
                  </a:moveTo>
                  <a:lnTo>
                    <a:pt x="14922097" y="0"/>
                  </a:lnTo>
                  <a:cubicBezTo>
                    <a:pt x="14939301" y="0"/>
                    <a:pt x="14953376" y="11430"/>
                    <a:pt x="14953376" y="25400"/>
                  </a:cubicBezTo>
                  <a:lnTo>
                    <a:pt x="14953376" y="7104126"/>
                  </a:lnTo>
                  <a:cubicBezTo>
                    <a:pt x="14953376" y="7118096"/>
                    <a:pt x="14939301" y="7129526"/>
                    <a:pt x="14922097" y="7129526"/>
                  </a:cubicBezTo>
                  <a:lnTo>
                    <a:pt x="31278" y="7129526"/>
                  </a:lnTo>
                  <a:cubicBezTo>
                    <a:pt x="14075" y="7129526"/>
                    <a:pt x="0" y="7118096"/>
                    <a:pt x="0" y="7104126"/>
                  </a:cubicBezTo>
                  <a:lnTo>
                    <a:pt x="0" y="25400"/>
                  </a:lnTo>
                  <a:cubicBezTo>
                    <a:pt x="0" y="11430"/>
                    <a:pt x="14075" y="0"/>
                    <a:pt x="31278" y="0"/>
                  </a:cubicBezTo>
                  <a:moveTo>
                    <a:pt x="31278" y="50800"/>
                  </a:moveTo>
                  <a:lnTo>
                    <a:pt x="31278" y="25400"/>
                  </a:lnTo>
                  <a:lnTo>
                    <a:pt x="62557" y="25400"/>
                  </a:lnTo>
                  <a:lnTo>
                    <a:pt x="62557" y="7104126"/>
                  </a:lnTo>
                  <a:lnTo>
                    <a:pt x="31278" y="7104126"/>
                  </a:lnTo>
                  <a:lnTo>
                    <a:pt x="31278" y="7078726"/>
                  </a:lnTo>
                  <a:lnTo>
                    <a:pt x="14922097" y="7078726"/>
                  </a:lnTo>
                  <a:lnTo>
                    <a:pt x="14922097" y="7104126"/>
                  </a:lnTo>
                  <a:lnTo>
                    <a:pt x="14890818" y="7104126"/>
                  </a:lnTo>
                  <a:lnTo>
                    <a:pt x="14890818" y="25400"/>
                  </a:lnTo>
                  <a:lnTo>
                    <a:pt x="14922097" y="25400"/>
                  </a:lnTo>
                  <a:lnTo>
                    <a:pt x="14922097" y="50800"/>
                  </a:lnTo>
                  <a:lnTo>
                    <a:pt x="31278" y="50800"/>
                  </a:lnTo>
                  <a:close/>
                </a:path>
              </a:pathLst>
            </a:custGeom>
            <a:solidFill>
              <a:srgbClr val="DEDEDE"/>
            </a:solidFill>
          </p:spPr>
          <p:txBody>
            <a:bodyPr/>
            <a:lstStyle/>
            <a:p>
              <a:endParaRPr lang="en-GB"/>
            </a:p>
          </p:txBody>
        </p:sp>
        <p:sp>
          <p:nvSpPr>
            <p:cNvPr id="11" name="TextBox 11"/>
            <p:cNvSpPr txBox="1"/>
            <p:nvPr/>
          </p:nvSpPr>
          <p:spPr>
            <a:xfrm>
              <a:off x="0" y="-9525"/>
              <a:ext cx="14953391" cy="7139105"/>
            </a:xfrm>
            <a:prstGeom prst="rect">
              <a:avLst/>
            </a:prstGeom>
          </p:spPr>
          <p:txBody>
            <a:bodyPr lIns="50800" tIns="50800" rIns="50800" bIns="50800" rtlCol="0" anchor="t"/>
            <a:lstStyle/>
            <a:p>
              <a:pPr algn="ctr">
                <a:lnSpc>
                  <a:spcPts val="5040"/>
                </a:lnSpc>
              </a:pPr>
              <a:endParaRPr/>
            </a:p>
            <a:p>
              <a:pPr algn="ctr">
                <a:lnSpc>
                  <a:spcPts val="5040"/>
                </a:lnSpc>
              </a:pPr>
              <a:r>
                <a:rPr lang="en-US" sz="4200">
                  <a:solidFill>
                    <a:srgbClr val="2D2D2D"/>
                  </a:solidFill>
                  <a:latin typeface="Roboto"/>
                  <a:ea typeface="Roboto"/>
                  <a:cs typeface="Roboto"/>
                  <a:sym typeface="Roboto"/>
                </a:rPr>
                <a:t>Integrating humanitarian standards is critical for environmentally responsible actions.</a:t>
              </a:r>
            </a:p>
            <a:p>
              <a:pPr algn="ctr">
                <a:lnSpc>
                  <a:spcPts val="5040"/>
                </a:lnSpc>
              </a:pPr>
              <a:endParaRPr lang="en-US" sz="4200">
                <a:solidFill>
                  <a:srgbClr val="2D2D2D"/>
                </a:solidFill>
                <a:latin typeface="Roboto"/>
                <a:ea typeface="Roboto"/>
                <a:cs typeface="Roboto"/>
                <a:sym typeface="Roboto"/>
              </a:endParaRPr>
            </a:p>
            <a:p>
              <a:pPr algn="ctr">
                <a:lnSpc>
                  <a:spcPts val="5040"/>
                </a:lnSpc>
              </a:pPr>
              <a:r>
                <a:rPr lang="en-US" sz="4200">
                  <a:solidFill>
                    <a:srgbClr val="2D2D2D"/>
                  </a:solidFill>
                  <a:latin typeface="Roboto"/>
                  <a:ea typeface="Roboto"/>
                  <a:cs typeface="Roboto"/>
                  <a:sym typeface="Roboto"/>
                </a:rPr>
                <a:t>'Do No Harm', CHS, AAP, Sphere Standards, and IASC Guidance help organizations minimize environmental impacts.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 y="2023338"/>
            <a:ext cx="1371600" cy="1371600"/>
            <a:chOff x="0" y="0"/>
            <a:chExt cx="1828800" cy="1828800"/>
          </a:xfrm>
        </p:grpSpPr>
        <p:sp>
          <p:nvSpPr>
            <p:cNvPr id="3" name="Freeform 3"/>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4" name="TextBox 4"/>
          <p:cNvSpPr txBox="1"/>
          <p:nvPr/>
        </p:nvSpPr>
        <p:spPr>
          <a:xfrm>
            <a:off x="1126836" y="2204874"/>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grpSp>
        <p:nvGrpSpPr>
          <p:cNvPr id="5" name="Group 5"/>
          <p:cNvGrpSpPr/>
          <p:nvPr/>
        </p:nvGrpSpPr>
        <p:grpSpPr>
          <a:xfrm>
            <a:off x="887128" y="4639138"/>
            <a:ext cx="1371600" cy="1371600"/>
            <a:chOff x="0" y="0"/>
            <a:chExt cx="1828800" cy="1828800"/>
          </a:xfrm>
        </p:grpSpPr>
        <p:sp>
          <p:nvSpPr>
            <p:cNvPr id="6" name="Freeform 6"/>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7" name="TextBox 7"/>
          <p:cNvSpPr txBox="1"/>
          <p:nvPr/>
        </p:nvSpPr>
        <p:spPr>
          <a:xfrm>
            <a:off x="1099564" y="4820674"/>
            <a:ext cx="493425" cy="933450"/>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grpSp>
        <p:nvGrpSpPr>
          <p:cNvPr id="8" name="Group 8"/>
          <p:cNvGrpSpPr/>
          <p:nvPr/>
        </p:nvGrpSpPr>
        <p:grpSpPr>
          <a:xfrm>
            <a:off x="914400" y="7147910"/>
            <a:ext cx="1371600" cy="1371600"/>
            <a:chOff x="0" y="0"/>
            <a:chExt cx="1828800" cy="1828800"/>
          </a:xfrm>
        </p:grpSpPr>
        <p:sp>
          <p:nvSpPr>
            <p:cNvPr id="9" name="Freeform 9"/>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10" name="TextBox 10"/>
          <p:cNvSpPr txBox="1"/>
          <p:nvPr/>
        </p:nvSpPr>
        <p:spPr>
          <a:xfrm>
            <a:off x="1126836" y="7329445"/>
            <a:ext cx="493425" cy="933450"/>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grpSp>
        <p:nvGrpSpPr>
          <p:cNvPr id="11" name="Group 11"/>
          <p:cNvGrpSpPr/>
          <p:nvPr/>
        </p:nvGrpSpPr>
        <p:grpSpPr>
          <a:xfrm>
            <a:off x="9171271" y="1474204"/>
            <a:ext cx="1371600" cy="1371600"/>
            <a:chOff x="0" y="0"/>
            <a:chExt cx="1828800" cy="1828800"/>
          </a:xfrm>
        </p:grpSpPr>
        <p:sp>
          <p:nvSpPr>
            <p:cNvPr id="12" name="Freeform 12"/>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13" name="TextBox 13"/>
          <p:cNvSpPr txBox="1"/>
          <p:nvPr/>
        </p:nvSpPr>
        <p:spPr>
          <a:xfrm>
            <a:off x="9383707" y="1655739"/>
            <a:ext cx="493425" cy="933450"/>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sp>
        <p:nvSpPr>
          <p:cNvPr id="14" name="Freeform 14"/>
          <p:cNvSpPr/>
          <p:nvPr/>
        </p:nvSpPr>
        <p:spPr>
          <a:xfrm rot="-7344399" flipH="1">
            <a:off x="14355195" y="4110757"/>
            <a:ext cx="4857917" cy="9715835"/>
          </a:xfrm>
          <a:custGeom>
            <a:avLst/>
            <a:gdLst/>
            <a:ahLst/>
            <a:cxnLst/>
            <a:rect l="l" t="t" r="r" b="b"/>
            <a:pathLst>
              <a:path w="4857917" h="9715835">
                <a:moveTo>
                  <a:pt x="4857917" y="0"/>
                </a:moveTo>
                <a:lnTo>
                  <a:pt x="0" y="0"/>
                </a:lnTo>
                <a:lnTo>
                  <a:pt x="0" y="9715834"/>
                </a:lnTo>
                <a:lnTo>
                  <a:pt x="4857917" y="9715834"/>
                </a:lnTo>
                <a:lnTo>
                  <a:pt x="4857917" y="0"/>
                </a:lnTo>
                <a:close/>
              </a:path>
            </a:pathLst>
          </a:custGeom>
          <a:blipFill>
            <a:blip r:embed="rId3">
              <a:alphaModFix amt="4499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5" name="Freeform 15"/>
          <p:cNvSpPr/>
          <p:nvPr/>
        </p:nvSpPr>
        <p:spPr>
          <a:xfrm rot="3455600">
            <a:off x="14931645" y="5273322"/>
            <a:ext cx="4057504" cy="8115008"/>
          </a:xfrm>
          <a:custGeom>
            <a:avLst/>
            <a:gdLst/>
            <a:ahLst/>
            <a:cxnLst/>
            <a:rect l="l" t="t" r="r" b="b"/>
            <a:pathLst>
              <a:path w="4057504" h="8115008">
                <a:moveTo>
                  <a:pt x="0" y="0"/>
                </a:moveTo>
                <a:lnTo>
                  <a:pt x="4057505" y="0"/>
                </a:lnTo>
                <a:lnTo>
                  <a:pt x="4057505" y="8115009"/>
                </a:lnTo>
                <a:lnTo>
                  <a:pt x="0" y="8115009"/>
                </a:lnTo>
                <a:lnTo>
                  <a:pt x="0" y="0"/>
                </a:lnTo>
                <a:close/>
              </a:path>
            </a:pathLst>
          </a:custGeom>
          <a:blipFill>
            <a:blip r:embed="rId5">
              <a:alphaModFix amt="44999"/>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6" name="Group 16"/>
          <p:cNvGrpSpPr/>
          <p:nvPr/>
        </p:nvGrpSpPr>
        <p:grpSpPr>
          <a:xfrm>
            <a:off x="9144000" y="3666809"/>
            <a:ext cx="1371600" cy="1371600"/>
            <a:chOff x="0" y="0"/>
            <a:chExt cx="1828800" cy="1828800"/>
          </a:xfrm>
        </p:grpSpPr>
        <p:sp>
          <p:nvSpPr>
            <p:cNvPr id="17" name="Freeform 17"/>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18" name="TextBox 18"/>
          <p:cNvSpPr txBox="1"/>
          <p:nvPr/>
        </p:nvSpPr>
        <p:spPr>
          <a:xfrm>
            <a:off x="9356436" y="3848344"/>
            <a:ext cx="493425" cy="933450"/>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grpSp>
        <p:nvGrpSpPr>
          <p:cNvPr id="19" name="Group 19"/>
          <p:cNvGrpSpPr/>
          <p:nvPr/>
        </p:nvGrpSpPr>
        <p:grpSpPr>
          <a:xfrm>
            <a:off x="9144000" y="5755466"/>
            <a:ext cx="1371600" cy="1371600"/>
            <a:chOff x="0" y="0"/>
            <a:chExt cx="1828800" cy="1828800"/>
          </a:xfrm>
        </p:grpSpPr>
        <p:sp>
          <p:nvSpPr>
            <p:cNvPr id="20" name="Freeform 20"/>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21" name="TextBox 21"/>
          <p:cNvSpPr txBox="1"/>
          <p:nvPr/>
        </p:nvSpPr>
        <p:spPr>
          <a:xfrm>
            <a:off x="9356436" y="5937002"/>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sp>
        <p:nvSpPr>
          <p:cNvPr id="22" name="Freeform 22"/>
          <p:cNvSpPr/>
          <p:nvPr/>
        </p:nvSpPr>
        <p:spPr>
          <a:xfrm>
            <a:off x="319272" y="91935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7"/>
            <a:stretch>
              <a:fillRect r="-109"/>
            </a:stretch>
          </a:blipFill>
        </p:spPr>
        <p:txBody>
          <a:bodyPr/>
          <a:lstStyle/>
          <a:p>
            <a:endParaRPr lang="en-GB"/>
          </a:p>
        </p:txBody>
      </p:sp>
      <p:sp>
        <p:nvSpPr>
          <p:cNvPr id="23" name="TextBox 23"/>
          <p:cNvSpPr txBox="1"/>
          <p:nvPr/>
        </p:nvSpPr>
        <p:spPr>
          <a:xfrm>
            <a:off x="914400" y="861493"/>
            <a:ext cx="15412365" cy="847422"/>
          </a:xfrm>
          <a:prstGeom prst="rect">
            <a:avLst/>
          </a:prstGeom>
        </p:spPr>
        <p:txBody>
          <a:bodyPr lIns="0" tIns="0" rIns="0" bIns="0" rtlCol="0" anchor="t">
            <a:spAutoFit/>
          </a:bodyPr>
          <a:lstStyle/>
          <a:p>
            <a:pPr algn="l">
              <a:lnSpc>
                <a:spcPts val="7128"/>
              </a:lnSpc>
            </a:pPr>
            <a:r>
              <a:rPr lang="en-US" sz="6600" b="1">
                <a:solidFill>
                  <a:srgbClr val="6E6259"/>
                </a:solidFill>
                <a:latin typeface="Roboto Bold"/>
                <a:ea typeface="Roboto Bold"/>
                <a:cs typeface="Roboto Bold"/>
                <a:sym typeface="Roboto Bold"/>
              </a:rPr>
              <a:t>Module Outline</a:t>
            </a:r>
          </a:p>
        </p:txBody>
      </p:sp>
      <p:sp>
        <p:nvSpPr>
          <p:cNvPr id="24" name="TextBox 24"/>
          <p:cNvSpPr txBox="1"/>
          <p:nvPr/>
        </p:nvSpPr>
        <p:spPr>
          <a:xfrm>
            <a:off x="2833042" y="2528467"/>
            <a:ext cx="4939356" cy="436245"/>
          </a:xfrm>
          <a:prstGeom prst="rect">
            <a:avLst/>
          </a:prstGeom>
        </p:spPr>
        <p:txBody>
          <a:bodyPr lIns="0" tIns="0" rIns="0" bIns="0" rtlCol="0" anchor="t">
            <a:spAutoFit/>
          </a:bodyPr>
          <a:lstStyle/>
          <a:p>
            <a:pPr algn="l">
              <a:lnSpc>
                <a:spcPts val="3240"/>
              </a:lnSpc>
            </a:pPr>
            <a:r>
              <a:rPr lang="en-US" sz="3000">
                <a:solidFill>
                  <a:srgbClr val="000000"/>
                </a:solidFill>
                <a:latin typeface="Roboto"/>
                <a:ea typeface="Roboto"/>
                <a:cs typeface="Roboto"/>
                <a:sym typeface="Roboto"/>
              </a:rPr>
              <a:t>Module Learning Outcomes </a:t>
            </a:r>
          </a:p>
        </p:txBody>
      </p:sp>
      <p:sp>
        <p:nvSpPr>
          <p:cNvPr id="25" name="TextBox 25"/>
          <p:cNvSpPr txBox="1"/>
          <p:nvPr/>
        </p:nvSpPr>
        <p:spPr>
          <a:xfrm>
            <a:off x="2833042" y="7516335"/>
            <a:ext cx="4939356" cy="845820"/>
          </a:xfrm>
          <a:prstGeom prst="rect">
            <a:avLst/>
          </a:prstGeom>
        </p:spPr>
        <p:txBody>
          <a:bodyPr lIns="0" tIns="0" rIns="0" bIns="0" rtlCol="0" anchor="t">
            <a:spAutoFit/>
          </a:bodyPr>
          <a:lstStyle/>
          <a:p>
            <a:pPr algn="l">
              <a:lnSpc>
                <a:spcPts val="3240"/>
              </a:lnSpc>
            </a:pPr>
            <a:r>
              <a:rPr lang="en-US" sz="3000">
                <a:solidFill>
                  <a:srgbClr val="000000"/>
                </a:solidFill>
                <a:latin typeface="Roboto"/>
                <a:ea typeface="Roboto"/>
                <a:cs typeface="Roboto"/>
                <a:sym typeface="Roboto"/>
              </a:rPr>
              <a:t>EHA principles and objectives</a:t>
            </a:r>
          </a:p>
        </p:txBody>
      </p:sp>
      <p:sp>
        <p:nvSpPr>
          <p:cNvPr id="26" name="TextBox 26"/>
          <p:cNvSpPr txBox="1"/>
          <p:nvPr/>
        </p:nvSpPr>
        <p:spPr>
          <a:xfrm>
            <a:off x="2833042" y="4653250"/>
            <a:ext cx="4939356" cy="1255395"/>
          </a:xfrm>
          <a:prstGeom prst="rect">
            <a:avLst/>
          </a:prstGeom>
        </p:spPr>
        <p:txBody>
          <a:bodyPr lIns="0" tIns="0" rIns="0" bIns="0" rtlCol="0" anchor="t">
            <a:spAutoFit/>
          </a:bodyPr>
          <a:lstStyle/>
          <a:p>
            <a:pPr algn="l">
              <a:lnSpc>
                <a:spcPts val="3240"/>
              </a:lnSpc>
            </a:pPr>
            <a:r>
              <a:rPr lang="en-US" sz="3000">
                <a:solidFill>
                  <a:srgbClr val="000000"/>
                </a:solidFill>
                <a:latin typeface="Roboto"/>
                <a:ea typeface="Roboto"/>
                <a:cs typeface="Roboto"/>
                <a:sym typeface="Roboto"/>
              </a:rPr>
              <a:t>Relationship between environment and humanitarian action</a:t>
            </a:r>
          </a:p>
        </p:txBody>
      </p:sp>
      <p:sp>
        <p:nvSpPr>
          <p:cNvPr id="27" name="TextBox 27"/>
          <p:cNvSpPr txBox="1"/>
          <p:nvPr/>
        </p:nvSpPr>
        <p:spPr>
          <a:xfrm>
            <a:off x="1582454" y="2232888"/>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1</a:t>
            </a:r>
          </a:p>
        </p:txBody>
      </p:sp>
      <p:sp>
        <p:nvSpPr>
          <p:cNvPr id="28" name="TextBox 28"/>
          <p:cNvSpPr txBox="1"/>
          <p:nvPr/>
        </p:nvSpPr>
        <p:spPr>
          <a:xfrm>
            <a:off x="1555182" y="4848688"/>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2</a:t>
            </a:r>
          </a:p>
        </p:txBody>
      </p:sp>
      <p:sp>
        <p:nvSpPr>
          <p:cNvPr id="29" name="TextBox 29"/>
          <p:cNvSpPr txBox="1"/>
          <p:nvPr/>
        </p:nvSpPr>
        <p:spPr>
          <a:xfrm>
            <a:off x="1582454" y="7357459"/>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3</a:t>
            </a:r>
          </a:p>
        </p:txBody>
      </p:sp>
      <p:sp>
        <p:nvSpPr>
          <p:cNvPr id="30" name="TextBox 30"/>
          <p:cNvSpPr txBox="1"/>
          <p:nvPr/>
        </p:nvSpPr>
        <p:spPr>
          <a:xfrm>
            <a:off x="10975614" y="1771384"/>
            <a:ext cx="4939356" cy="845820"/>
          </a:xfrm>
          <a:prstGeom prst="rect">
            <a:avLst/>
          </a:prstGeom>
        </p:spPr>
        <p:txBody>
          <a:bodyPr lIns="0" tIns="0" rIns="0" bIns="0" rtlCol="0" anchor="t">
            <a:spAutoFit/>
          </a:bodyPr>
          <a:lstStyle/>
          <a:p>
            <a:pPr algn="l">
              <a:lnSpc>
                <a:spcPts val="3240"/>
              </a:lnSpc>
            </a:pPr>
            <a:r>
              <a:rPr lang="en-US" sz="3000">
                <a:solidFill>
                  <a:srgbClr val="000000"/>
                </a:solidFill>
                <a:latin typeface="Roboto"/>
                <a:ea typeface="Roboto"/>
                <a:cs typeface="Roboto"/>
                <a:sym typeface="Roboto"/>
              </a:rPr>
              <a:t>Humanitarian standards, guidance and principles</a:t>
            </a:r>
          </a:p>
        </p:txBody>
      </p:sp>
      <p:sp>
        <p:nvSpPr>
          <p:cNvPr id="31" name="TextBox 31"/>
          <p:cNvSpPr txBox="1"/>
          <p:nvPr/>
        </p:nvSpPr>
        <p:spPr>
          <a:xfrm>
            <a:off x="11062642" y="6123892"/>
            <a:ext cx="4939356" cy="845820"/>
          </a:xfrm>
          <a:prstGeom prst="rect">
            <a:avLst/>
          </a:prstGeom>
        </p:spPr>
        <p:txBody>
          <a:bodyPr lIns="0" tIns="0" rIns="0" bIns="0" rtlCol="0" anchor="t">
            <a:spAutoFit/>
          </a:bodyPr>
          <a:lstStyle/>
          <a:p>
            <a:pPr algn="l">
              <a:lnSpc>
                <a:spcPts val="3240"/>
              </a:lnSpc>
            </a:pPr>
            <a:r>
              <a:rPr lang="en-US" sz="3000">
                <a:solidFill>
                  <a:srgbClr val="000000"/>
                </a:solidFill>
                <a:latin typeface="Roboto"/>
                <a:ea typeface="Roboto"/>
                <a:cs typeface="Roboto"/>
                <a:sym typeface="Roboto"/>
              </a:rPr>
              <a:t>OCHA/UNEP Joint Environment Unit</a:t>
            </a:r>
          </a:p>
        </p:txBody>
      </p:sp>
      <p:sp>
        <p:nvSpPr>
          <p:cNvPr id="32" name="TextBox 32"/>
          <p:cNvSpPr txBox="1"/>
          <p:nvPr/>
        </p:nvSpPr>
        <p:spPr>
          <a:xfrm>
            <a:off x="11089914" y="3271346"/>
            <a:ext cx="4939356" cy="2074545"/>
          </a:xfrm>
          <a:prstGeom prst="rect">
            <a:avLst/>
          </a:prstGeom>
        </p:spPr>
        <p:txBody>
          <a:bodyPr lIns="0" tIns="0" rIns="0" bIns="0" rtlCol="0" anchor="t">
            <a:spAutoFit/>
          </a:bodyPr>
          <a:lstStyle/>
          <a:p>
            <a:pPr algn="l">
              <a:lnSpc>
                <a:spcPts val="3240"/>
              </a:lnSpc>
            </a:pPr>
            <a:endParaRPr/>
          </a:p>
          <a:p>
            <a:pPr algn="l">
              <a:lnSpc>
                <a:spcPts val="3240"/>
              </a:lnSpc>
            </a:pPr>
            <a:r>
              <a:rPr lang="en-US" sz="3000">
                <a:solidFill>
                  <a:srgbClr val="000000"/>
                </a:solidFill>
                <a:latin typeface="Roboto"/>
                <a:ea typeface="Roboto"/>
                <a:cs typeface="Roboto"/>
                <a:sym typeface="Roboto"/>
              </a:rPr>
              <a:t>Importance of integrating environmental considerations</a:t>
            </a:r>
          </a:p>
          <a:p>
            <a:pPr algn="l">
              <a:lnSpc>
                <a:spcPts val="3240"/>
              </a:lnSpc>
            </a:pPr>
            <a:endParaRPr lang="en-US" sz="3000">
              <a:solidFill>
                <a:srgbClr val="000000"/>
              </a:solidFill>
              <a:latin typeface="Roboto"/>
              <a:ea typeface="Roboto"/>
              <a:cs typeface="Roboto"/>
              <a:sym typeface="Roboto"/>
            </a:endParaRPr>
          </a:p>
        </p:txBody>
      </p:sp>
      <p:sp>
        <p:nvSpPr>
          <p:cNvPr id="33" name="TextBox 33"/>
          <p:cNvSpPr txBox="1"/>
          <p:nvPr/>
        </p:nvSpPr>
        <p:spPr>
          <a:xfrm>
            <a:off x="9839325" y="1683754"/>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4</a:t>
            </a:r>
          </a:p>
        </p:txBody>
      </p:sp>
      <p:sp>
        <p:nvSpPr>
          <p:cNvPr id="34" name="TextBox 34"/>
          <p:cNvSpPr txBox="1"/>
          <p:nvPr/>
        </p:nvSpPr>
        <p:spPr>
          <a:xfrm>
            <a:off x="9812054" y="3876359"/>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5</a:t>
            </a:r>
          </a:p>
        </p:txBody>
      </p:sp>
      <p:sp>
        <p:nvSpPr>
          <p:cNvPr id="35" name="TextBox 35"/>
          <p:cNvSpPr txBox="1"/>
          <p:nvPr/>
        </p:nvSpPr>
        <p:spPr>
          <a:xfrm>
            <a:off x="9812054" y="5965016"/>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6</a:t>
            </a:r>
          </a:p>
        </p:txBody>
      </p:sp>
      <p:sp>
        <p:nvSpPr>
          <p:cNvPr id="36" name="TextBox 36"/>
          <p:cNvSpPr txBox="1"/>
          <p:nvPr/>
        </p:nvSpPr>
        <p:spPr>
          <a:xfrm>
            <a:off x="11071771" y="7902807"/>
            <a:ext cx="5306044" cy="933450"/>
          </a:xfrm>
          <a:prstGeom prst="rect">
            <a:avLst/>
          </a:prstGeom>
        </p:spPr>
        <p:txBody>
          <a:bodyPr lIns="0" tIns="0" rIns="0" bIns="0" rtlCol="0" anchor="t">
            <a:spAutoFit/>
          </a:bodyPr>
          <a:lstStyle/>
          <a:p>
            <a:pPr algn="l">
              <a:lnSpc>
                <a:spcPts val="3600"/>
              </a:lnSpc>
            </a:pPr>
            <a:r>
              <a:rPr lang="en-US" sz="3000">
                <a:solidFill>
                  <a:srgbClr val="000000"/>
                </a:solidFill>
                <a:latin typeface="Roboto"/>
                <a:ea typeface="Roboto"/>
                <a:cs typeface="Roboto"/>
                <a:sym typeface="Roboto"/>
              </a:rPr>
              <a:t>Case studies and best practices</a:t>
            </a:r>
          </a:p>
        </p:txBody>
      </p:sp>
      <p:grpSp>
        <p:nvGrpSpPr>
          <p:cNvPr id="37" name="Group 37"/>
          <p:cNvGrpSpPr/>
          <p:nvPr/>
        </p:nvGrpSpPr>
        <p:grpSpPr>
          <a:xfrm>
            <a:off x="9144000" y="7889066"/>
            <a:ext cx="1330862" cy="1179576"/>
            <a:chOff x="0" y="0"/>
            <a:chExt cx="1774482" cy="1572768"/>
          </a:xfrm>
        </p:grpSpPr>
        <p:sp>
          <p:nvSpPr>
            <p:cNvPr id="38" name="Freeform 38"/>
            <p:cNvSpPr/>
            <p:nvPr/>
          </p:nvSpPr>
          <p:spPr>
            <a:xfrm>
              <a:off x="0" y="0"/>
              <a:ext cx="1774444" cy="1572768"/>
            </a:xfrm>
            <a:custGeom>
              <a:avLst/>
              <a:gdLst/>
              <a:ahLst/>
              <a:cxnLst/>
              <a:rect l="l" t="t" r="r" b="b"/>
              <a:pathLst>
                <a:path w="1774444" h="1572768">
                  <a:moveTo>
                    <a:pt x="0" y="786384"/>
                  </a:moveTo>
                  <a:cubicBezTo>
                    <a:pt x="0" y="352044"/>
                    <a:pt x="397256" y="0"/>
                    <a:pt x="887222" y="0"/>
                  </a:cubicBezTo>
                  <a:cubicBezTo>
                    <a:pt x="1377188" y="0"/>
                    <a:pt x="1774444" y="352044"/>
                    <a:pt x="1774444" y="786384"/>
                  </a:cubicBezTo>
                  <a:cubicBezTo>
                    <a:pt x="1774444" y="1220724"/>
                    <a:pt x="1377188" y="1572768"/>
                    <a:pt x="887222" y="1572768"/>
                  </a:cubicBezTo>
                  <a:cubicBezTo>
                    <a:pt x="397256" y="1572768"/>
                    <a:pt x="0" y="1220724"/>
                    <a:pt x="0" y="786384"/>
                  </a:cubicBezTo>
                  <a:close/>
                </a:path>
              </a:pathLst>
            </a:custGeom>
            <a:solidFill>
              <a:srgbClr val="6E6259"/>
            </a:solidFill>
          </p:spPr>
          <p:txBody>
            <a:bodyPr/>
            <a:lstStyle/>
            <a:p>
              <a:endParaRPr lang="en-GB"/>
            </a:p>
          </p:txBody>
        </p:sp>
      </p:grpSp>
      <p:sp>
        <p:nvSpPr>
          <p:cNvPr id="39" name="TextBox 39"/>
          <p:cNvSpPr txBox="1"/>
          <p:nvPr/>
        </p:nvSpPr>
        <p:spPr>
          <a:xfrm>
            <a:off x="9373494" y="7980186"/>
            <a:ext cx="887061" cy="933450"/>
          </a:xfrm>
          <a:prstGeom prst="rect">
            <a:avLst/>
          </a:prstGeom>
        </p:spPr>
        <p:txBody>
          <a:bodyPr lIns="0" tIns="0" rIns="0" bIns="0" rtlCol="0" anchor="t">
            <a:spAutoFit/>
          </a:bodyPr>
          <a:lstStyle/>
          <a:p>
            <a:pPr algn="l">
              <a:lnSpc>
                <a:spcPts val="7200"/>
              </a:lnSpc>
            </a:pPr>
            <a:r>
              <a:rPr lang="en-US" sz="6000" b="1">
                <a:solidFill>
                  <a:srgbClr val="EBEAE6"/>
                </a:solidFill>
                <a:latin typeface="Roboto Bold"/>
                <a:ea typeface="Roboto Bold"/>
                <a:cs typeface="Roboto Bold"/>
                <a:sym typeface="Roboto Bold"/>
              </a:rPr>
              <a:t>0</a:t>
            </a:r>
            <a:r>
              <a:rPr lang="en-US" sz="6000" b="1">
                <a:solidFill>
                  <a:srgbClr val="FFFFFF"/>
                </a:solidFill>
                <a:latin typeface="Roboto Bold"/>
                <a:ea typeface="Roboto Bold"/>
                <a:cs typeface="Roboto Bold"/>
                <a:sym typeface="Roboto Bold"/>
              </a:rPr>
              <a:t>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E6259"/>
        </a:solidFill>
        <a:effectLst/>
      </p:bgPr>
    </p:bg>
    <p:spTree>
      <p:nvGrpSpPr>
        <p:cNvPr id="1" name=""/>
        <p:cNvGrpSpPr/>
        <p:nvPr/>
      </p:nvGrpSpPr>
      <p:grpSpPr>
        <a:xfrm>
          <a:off x="0" y="0"/>
          <a:ext cx="0" cy="0"/>
          <a:chOff x="0" y="0"/>
          <a:chExt cx="0" cy="0"/>
        </a:xfrm>
      </p:grpSpPr>
      <p:grpSp>
        <p:nvGrpSpPr>
          <p:cNvPr id="2" name="Group 2"/>
          <p:cNvGrpSpPr/>
          <p:nvPr/>
        </p:nvGrpSpPr>
        <p:grpSpPr>
          <a:xfrm>
            <a:off x="3225546" y="3797046"/>
            <a:ext cx="2692908" cy="2692908"/>
            <a:chOff x="0" y="0"/>
            <a:chExt cx="3590544" cy="3590544"/>
          </a:xfrm>
        </p:grpSpPr>
        <p:sp>
          <p:nvSpPr>
            <p:cNvPr id="3" name="Freeform 3"/>
            <p:cNvSpPr/>
            <p:nvPr/>
          </p:nvSpPr>
          <p:spPr>
            <a:xfrm>
              <a:off x="76200" y="76200"/>
              <a:ext cx="3438144" cy="3438144"/>
            </a:xfrm>
            <a:custGeom>
              <a:avLst/>
              <a:gdLst/>
              <a:ahLst/>
              <a:cxnLst/>
              <a:rect l="l" t="t" r="r" b="b"/>
              <a:pathLst>
                <a:path w="3438144" h="3438144">
                  <a:moveTo>
                    <a:pt x="0" y="1719072"/>
                  </a:moveTo>
                  <a:cubicBezTo>
                    <a:pt x="0" y="769620"/>
                    <a:pt x="769620" y="0"/>
                    <a:pt x="1719072" y="0"/>
                  </a:cubicBezTo>
                  <a:cubicBezTo>
                    <a:pt x="2668524" y="0"/>
                    <a:pt x="3438144" y="769620"/>
                    <a:pt x="3438144" y="1719072"/>
                  </a:cubicBezTo>
                  <a:cubicBezTo>
                    <a:pt x="3438144" y="2668524"/>
                    <a:pt x="2668524" y="3438144"/>
                    <a:pt x="1719072" y="3438144"/>
                  </a:cubicBezTo>
                  <a:cubicBezTo>
                    <a:pt x="769620" y="3438144"/>
                    <a:pt x="0" y="2668524"/>
                    <a:pt x="0" y="1719072"/>
                  </a:cubicBezTo>
                  <a:close/>
                </a:path>
              </a:pathLst>
            </a:custGeom>
            <a:solidFill>
              <a:srgbClr val="6E6259"/>
            </a:solidFill>
          </p:spPr>
          <p:txBody>
            <a:bodyPr/>
            <a:lstStyle/>
            <a:p>
              <a:endParaRPr lang="en-GB"/>
            </a:p>
          </p:txBody>
        </p:sp>
        <p:sp>
          <p:nvSpPr>
            <p:cNvPr id="4" name="Freeform 4"/>
            <p:cNvSpPr/>
            <p:nvPr/>
          </p:nvSpPr>
          <p:spPr>
            <a:xfrm>
              <a:off x="0" y="0"/>
              <a:ext cx="3590544" cy="3590544"/>
            </a:xfrm>
            <a:custGeom>
              <a:avLst/>
              <a:gdLst/>
              <a:ahLst/>
              <a:cxnLst/>
              <a:rect l="l" t="t" r="r" b="b"/>
              <a:pathLst>
                <a:path w="3590544" h="3590544">
                  <a:moveTo>
                    <a:pt x="0" y="1795272"/>
                  </a:moveTo>
                  <a:cubicBezTo>
                    <a:pt x="0" y="803783"/>
                    <a:pt x="803783" y="0"/>
                    <a:pt x="1795272" y="0"/>
                  </a:cubicBezTo>
                  <a:lnTo>
                    <a:pt x="1795272" y="76200"/>
                  </a:lnTo>
                  <a:lnTo>
                    <a:pt x="1795272" y="0"/>
                  </a:lnTo>
                  <a:cubicBezTo>
                    <a:pt x="2786761" y="0"/>
                    <a:pt x="3590544" y="803783"/>
                    <a:pt x="3590544" y="1795272"/>
                  </a:cubicBezTo>
                  <a:lnTo>
                    <a:pt x="3514344" y="1795272"/>
                  </a:lnTo>
                  <a:lnTo>
                    <a:pt x="3590544" y="1795272"/>
                  </a:lnTo>
                  <a:cubicBezTo>
                    <a:pt x="3590544" y="2786761"/>
                    <a:pt x="2786761" y="3590544"/>
                    <a:pt x="1795272" y="3590544"/>
                  </a:cubicBezTo>
                  <a:lnTo>
                    <a:pt x="1795272" y="3514344"/>
                  </a:lnTo>
                  <a:lnTo>
                    <a:pt x="1795272" y="3590544"/>
                  </a:lnTo>
                  <a:cubicBezTo>
                    <a:pt x="803783" y="3590544"/>
                    <a:pt x="0" y="2786761"/>
                    <a:pt x="0" y="1795272"/>
                  </a:cubicBezTo>
                  <a:lnTo>
                    <a:pt x="76200" y="1795272"/>
                  </a:lnTo>
                  <a:lnTo>
                    <a:pt x="140843" y="1835658"/>
                  </a:lnTo>
                  <a:cubicBezTo>
                    <a:pt x="122809" y="1864487"/>
                    <a:pt x="87884" y="1877949"/>
                    <a:pt x="55245" y="1868551"/>
                  </a:cubicBezTo>
                  <a:cubicBezTo>
                    <a:pt x="22606" y="1859153"/>
                    <a:pt x="0" y="1829308"/>
                    <a:pt x="0" y="1795272"/>
                  </a:cubicBezTo>
                  <a:moveTo>
                    <a:pt x="152400" y="1795272"/>
                  </a:moveTo>
                  <a:lnTo>
                    <a:pt x="76200" y="1795272"/>
                  </a:lnTo>
                  <a:lnTo>
                    <a:pt x="11557" y="1754886"/>
                  </a:lnTo>
                  <a:cubicBezTo>
                    <a:pt x="29591" y="1726057"/>
                    <a:pt x="64516" y="1712595"/>
                    <a:pt x="97155" y="1721993"/>
                  </a:cubicBezTo>
                  <a:cubicBezTo>
                    <a:pt x="129794" y="1731391"/>
                    <a:pt x="152400" y="1761236"/>
                    <a:pt x="152400" y="1795272"/>
                  </a:cubicBezTo>
                  <a:cubicBezTo>
                    <a:pt x="152400" y="2702560"/>
                    <a:pt x="887984" y="3438144"/>
                    <a:pt x="1795272" y="3438144"/>
                  </a:cubicBezTo>
                  <a:cubicBezTo>
                    <a:pt x="2702560" y="3438144"/>
                    <a:pt x="3438144" y="2702560"/>
                    <a:pt x="3438144" y="1795272"/>
                  </a:cubicBezTo>
                  <a:cubicBezTo>
                    <a:pt x="3438144" y="887984"/>
                    <a:pt x="2702560" y="152400"/>
                    <a:pt x="1795272" y="152400"/>
                  </a:cubicBezTo>
                  <a:lnTo>
                    <a:pt x="1795272" y="76200"/>
                  </a:lnTo>
                  <a:lnTo>
                    <a:pt x="1795272" y="152400"/>
                  </a:lnTo>
                  <a:cubicBezTo>
                    <a:pt x="887984" y="152400"/>
                    <a:pt x="152400" y="887984"/>
                    <a:pt x="152400" y="1795272"/>
                  </a:cubicBezTo>
                  <a:close/>
                </a:path>
              </a:pathLst>
            </a:custGeom>
            <a:solidFill>
              <a:srgbClr val="FFFFFF"/>
            </a:solidFill>
          </p:spPr>
          <p:txBody>
            <a:bodyPr/>
            <a:lstStyle/>
            <a:p>
              <a:endParaRPr lang="en-GB"/>
            </a:p>
          </p:txBody>
        </p:sp>
      </p:grpSp>
      <p:sp>
        <p:nvSpPr>
          <p:cNvPr id="5" name="TextBox 5"/>
          <p:cNvSpPr txBox="1"/>
          <p:nvPr/>
        </p:nvSpPr>
        <p:spPr>
          <a:xfrm>
            <a:off x="3785629" y="4288954"/>
            <a:ext cx="768940" cy="1709094"/>
          </a:xfrm>
          <a:prstGeom prst="rect">
            <a:avLst/>
          </a:prstGeom>
        </p:spPr>
        <p:txBody>
          <a:bodyPr lIns="0" tIns="0" rIns="0" bIns="0" rtlCol="0" anchor="t">
            <a:spAutoFit/>
          </a:bodyPr>
          <a:lstStyle/>
          <a:p>
            <a:pPr algn="ctr">
              <a:lnSpc>
                <a:spcPts val="12960"/>
              </a:lnSpc>
            </a:pPr>
            <a:r>
              <a:rPr lang="en-US" sz="10800" b="1">
                <a:solidFill>
                  <a:srgbClr val="EBEAE6"/>
                </a:solidFill>
                <a:latin typeface="Roboto Bold"/>
                <a:ea typeface="Roboto Bold"/>
                <a:cs typeface="Roboto Bold"/>
                <a:sym typeface="Roboto Bold"/>
              </a:rPr>
              <a:t>0</a:t>
            </a:r>
          </a:p>
        </p:txBody>
      </p:sp>
      <p:sp>
        <p:nvSpPr>
          <p:cNvPr id="6" name="AutoShape 6"/>
          <p:cNvSpPr/>
          <p:nvPr/>
        </p:nvSpPr>
        <p:spPr>
          <a:xfrm>
            <a:off x="2586902" y="8331354"/>
            <a:ext cx="3970196" cy="57150"/>
          </a:xfrm>
          <a:prstGeom prst="line">
            <a:avLst/>
          </a:prstGeom>
          <a:ln w="57150" cap="rnd">
            <a:solidFill>
              <a:srgbClr val="FFFFFF"/>
            </a:solidFill>
            <a:prstDash val="solid"/>
            <a:headEnd type="none" w="sm" len="sm"/>
            <a:tailEnd type="none" w="sm" len="sm"/>
          </a:ln>
        </p:spPr>
        <p:txBody>
          <a:bodyPr/>
          <a:lstStyle/>
          <a:p>
            <a:endParaRPr lang="en-GB"/>
          </a:p>
        </p:txBody>
      </p:sp>
      <p:sp>
        <p:nvSpPr>
          <p:cNvPr id="7" name="Freeform 7"/>
          <p:cNvSpPr/>
          <p:nvPr/>
        </p:nvSpPr>
        <p:spPr>
          <a:xfrm>
            <a:off x="13717059" y="9067162"/>
            <a:ext cx="4131647" cy="777600"/>
          </a:xfrm>
          <a:custGeom>
            <a:avLst/>
            <a:gdLst/>
            <a:ahLst/>
            <a:cxnLst/>
            <a:rect l="l" t="t" r="r" b="b"/>
            <a:pathLst>
              <a:path w="4131647" h="777600">
                <a:moveTo>
                  <a:pt x="0" y="0"/>
                </a:moveTo>
                <a:lnTo>
                  <a:pt x="4131647" y="0"/>
                </a:lnTo>
                <a:lnTo>
                  <a:pt x="4131647" y="777600"/>
                </a:lnTo>
                <a:lnTo>
                  <a:pt x="0" y="777600"/>
                </a:lnTo>
                <a:lnTo>
                  <a:pt x="0" y="0"/>
                </a:lnTo>
                <a:close/>
              </a:path>
            </a:pathLst>
          </a:custGeom>
          <a:blipFill>
            <a:blip r:embed="rId3"/>
            <a:stretch>
              <a:fillRect r="-109"/>
            </a:stretch>
          </a:blipFill>
        </p:spPr>
        <p:txBody>
          <a:bodyPr/>
          <a:lstStyle/>
          <a:p>
            <a:endParaRPr lang="en-GB"/>
          </a:p>
        </p:txBody>
      </p:sp>
      <p:sp>
        <p:nvSpPr>
          <p:cNvPr id="8" name="TextBox 8"/>
          <p:cNvSpPr txBox="1"/>
          <p:nvPr/>
        </p:nvSpPr>
        <p:spPr>
          <a:xfrm>
            <a:off x="4531695" y="4324350"/>
            <a:ext cx="676275" cy="1638300"/>
          </a:xfrm>
          <a:prstGeom prst="rect">
            <a:avLst/>
          </a:prstGeom>
        </p:spPr>
        <p:txBody>
          <a:bodyPr lIns="0" tIns="0" rIns="0" bIns="0" rtlCol="0" anchor="t">
            <a:spAutoFit/>
          </a:bodyPr>
          <a:lstStyle/>
          <a:p>
            <a:pPr algn="l">
              <a:lnSpc>
                <a:spcPts val="12960"/>
              </a:lnSpc>
            </a:pPr>
            <a:r>
              <a:rPr lang="en-US" sz="10800" b="1">
                <a:solidFill>
                  <a:srgbClr val="FFFFFF"/>
                </a:solidFill>
                <a:latin typeface="Roboto Bold"/>
                <a:ea typeface="Roboto Bold"/>
                <a:cs typeface="Roboto Bold"/>
                <a:sym typeface="Roboto Bold"/>
              </a:rPr>
              <a:t>5</a:t>
            </a:r>
          </a:p>
        </p:txBody>
      </p:sp>
      <p:sp>
        <p:nvSpPr>
          <p:cNvPr id="9" name="TextBox 9"/>
          <p:cNvSpPr txBox="1"/>
          <p:nvPr/>
        </p:nvSpPr>
        <p:spPr>
          <a:xfrm>
            <a:off x="6629400" y="4571954"/>
            <a:ext cx="9850582" cy="1997202"/>
          </a:xfrm>
          <a:prstGeom prst="rect">
            <a:avLst/>
          </a:prstGeom>
        </p:spPr>
        <p:txBody>
          <a:bodyPr lIns="0" tIns="0" rIns="0" bIns="0" rtlCol="0" anchor="t">
            <a:spAutoFit/>
          </a:bodyPr>
          <a:lstStyle/>
          <a:p>
            <a:pPr algn="l">
              <a:lnSpc>
                <a:spcPts val="5184"/>
              </a:lnSpc>
            </a:pPr>
            <a:r>
              <a:rPr lang="en-US" sz="4800" b="1">
                <a:solidFill>
                  <a:srgbClr val="FFFFFF"/>
                </a:solidFill>
                <a:latin typeface="Roboto Bold"/>
                <a:ea typeface="Roboto Bold"/>
                <a:cs typeface="Roboto Bold"/>
                <a:sym typeface="Roboto Bold"/>
              </a:rPr>
              <a:t>Session 4: Importance of integrating environmental considerations  </a:t>
            </a:r>
          </a:p>
        </p:txBody>
      </p:sp>
      <p:grpSp>
        <p:nvGrpSpPr>
          <p:cNvPr id="10" name="Group 10"/>
          <p:cNvGrpSpPr/>
          <p:nvPr/>
        </p:nvGrpSpPr>
        <p:grpSpPr>
          <a:xfrm rot="10294050">
            <a:off x="-3163422" y="-3306538"/>
            <a:ext cx="10827125" cy="8670475"/>
            <a:chOff x="0" y="0"/>
            <a:chExt cx="14436166" cy="11560634"/>
          </a:xfrm>
        </p:grpSpPr>
        <p:sp>
          <p:nvSpPr>
            <p:cNvPr id="11" name="Freeform 11"/>
            <p:cNvSpPr/>
            <p:nvPr/>
          </p:nvSpPr>
          <p:spPr>
            <a:xfrm rot="-6715862" flipH="1">
              <a:off x="3979471" y="-1053796"/>
              <a:ext cx="6477223" cy="12954446"/>
            </a:xfrm>
            <a:custGeom>
              <a:avLst/>
              <a:gdLst/>
              <a:ahLst/>
              <a:cxnLst/>
              <a:rect l="l" t="t" r="r" b="b"/>
              <a:pathLst>
                <a:path w="6477223" h="12954446">
                  <a:moveTo>
                    <a:pt x="6477224" y="0"/>
                  </a:moveTo>
                  <a:lnTo>
                    <a:pt x="0" y="0"/>
                  </a:lnTo>
                  <a:lnTo>
                    <a:pt x="0" y="12954446"/>
                  </a:lnTo>
                  <a:lnTo>
                    <a:pt x="6477224" y="12954446"/>
                  </a:lnTo>
                  <a:lnTo>
                    <a:pt x="6477224" y="0"/>
                  </a:lnTo>
                  <a:close/>
                </a:path>
              </a:pathLst>
            </a:custGeom>
            <a:blipFill>
              <a:blip r:embed="rId4">
                <a:alphaModFix amt="2744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2" name="Freeform 12"/>
            <p:cNvSpPr/>
            <p:nvPr/>
          </p:nvSpPr>
          <p:spPr>
            <a:xfrm rot="4084137">
              <a:off x="4656361" y="530969"/>
              <a:ext cx="5410006" cy="10820011"/>
            </a:xfrm>
            <a:custGeom>
              <a:avLst/>
              <a:gdLst/>
              <a:ahLst/>
              <a:cxnLst/>
              <a:rect l="l" t="t" r="r" b="b"/>
              <a:pathLst>
                <a:path w="5410006" h="10820011">
                  <a:moveTo>
                    <a:pt x="0" y="0"/>
                  </a:moveTo>
                  <a:lnTo>
                    <a:pt x="5410006" y="0"/>
                  </a:lnTo>
                  <a:lnTo>
                    <a:pt x="5410006" y="10820011"/>
                  </a:lnTo>
                  <a:lnTo>
                    <a:pt x="0" y="10820011"/>
                  </a:lnTo>
                  <a:lnTo>
                    <a:pt x="0" y="0"/>
                  </a:lnTo>
                  <a:close/>
                </a:path>
              </a:pathLst>
            </a:custGeom>
            <a:blipFill>
              <a:blip r:embed="rId6">
                <a:alphaModFix amt="27449"/>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3" name="Group 13"/>
            <p:cNvGrpSpPr/>
            <p:nvPr/>
          </p:nvGrpSpPr>
          <p:grpSpPr>
            <a:xfrm>
              <a:off x="5097912" y="5119218"/>
              <a:ext cx="6562440" cy="6441416"/>
              <a:chOff x="0" y="0"/>
              <a:chExt cx="828071" cy="812800"/>
            </a:xfrm>
          </p:grpSpPr>
          <p:sp>
            <p:nvSpPr>
              <p:cNvPr id="14" name="Freeform 14"/>
              <p:cNvSpPr/>
              <p:nvPr/>
            </p:nvSpPr>
            <p:spPr>
              <a:xfrm>
                <a:off x="0" y="0"/>
                <a:ext cx="828071" cy="812800"/>
              </a:xfrm>
              <a:custGeom>
                <a:avLst/>
                <a:gdLst/>
                <a:ahLst/>
                <a:cxnLst/>
                <a:rect l="l" t="t" r="r" b="b"/>
                <a:pathLst>
                  <a:path w="828071" h="812800">
                    <a:moveTo>
                      <a:pt x="414036" y="0"/>
                    </a:moveTo>
                    <a:cubicBezTo>
                      <a:pt x="185370" y="0"/>
                      <a:pt x="0" y="181951"/>
                      <a:pt x="0" y="406400"/>
                    </a:cubicBezTo>
                    <a:cubicBezTo>
                      <a:pt x="0" y="630849"/>
                      <a:pt x="185370" y="812800"/>
                      <a:pt x="414036" y="812800"/>
                    </a:cubicBezTo>
                    <a:cubicBezTo>
                      <a:pt x="642701" y="812800"/>
                      <a:pt x="828071" y="630849"/>
                      <a:pt x="828071" y="406400"/>
                    </a:cubicBezTo>
                    <a:cubicBezTo>
                      <a:pt x="828071" y="181951"/>
                      <a:pt x="642701" y="0"/>
                      <a:pt x="414036" y="0"/>
                    </a:cubicBezTo>
                    <a:close/>
                  </a:path>
                </a:pathLst>
              </a:custGeom>
              <a:solidFill>
                <a:srgbClr val="6E6259">
                  <a:alpha val="60784"/>
                </a:srgbClr>
              </a:solidFill>
            </p:spPr>
            <p:txBody>
              <a:bodyPr/>
              <a:lstStyle/>
              <a:p>
                <a:endParaRPr lang="en-GB"/>
              </a:p>
            </p:txBody>
          </p:sp>
          <p:sp>
            <p:nvSpPr>
              <p:cNvPr id="15" name="TextBox 15"/>
              <p:cNvSpPr txBox="1"/>
              <p:nvPr/>
            </p:nvSpPr>
            <p:spPr>
              <a:xfrm>
                <a:off x="77632" y="57150"/>
                <a:ext cx="672808" cy="679450"/>
              </a:xfrm>
              <a:prstGeom prst="rect">
                <a:avLst/>
              </a:prstGeom>
            </p:spPr>
            <p:txBody>
              <a:bodyPr lIns="50800" tIns="50800" rIns="50800" bIns="50800" rtlCol="0" anchor="ctr"/>
              <a:lstStyle/>
              <a:p>
                <a:pPr algn="ctr">
                  <a:lnSpc>
                    <a:spcPts val="2268"/>
                  </a:lnSpc>
                </a:pPr>
                <a:endParaRPr/>
              </a:p>
            </p:txBody>
          </p:sp>
        </p:grpSp>
      </p:grpSp>
      <p:grpSp>
        <p:nvGrpSpPr>
          <p:cNvPr id="16" name="Group 16"/>
          <p:cNvGrpSpPr/>
          <p:nvPr/>
        </p:nvGrpSpPr>
        <p:grpSpPr>
          <a:xfrm rot="-3783450">
            <a:off x="11845738" y="-10888"/>
            <a:ext cx="10827125" cy="8670475"/>
            <a:chOff x="0" y="0"/>
            <a:chExt cx="14436166" cy="11560634"/>
          </a:xfrm>
        </p:grpSpPr>
        <p:sp>
          <p:nvSpPr>
            <p:cNvPr id="17" name="Freeform 17"/>
            <p:cNvSpPr/>
            <p:nvPr/>
          </p:nvSpPr>
          <p:spPr>
            <a:xfrm rot="-6715862" flipH="1">
              <a:off x="3979471" y="-1053796"/>
              <a:ext cx="6477223" cy="12954446"/>
            </a:xfrm>
            <a:custGeom>
              <a:avLst/>
              <a:gdLst/>
              <a:ahLst/>
              <a:cxnLst/>
              <a:rect l="l" t="t" r="r" b="b"/>
              <a:pathLst>
                <a:path w="6477223" h="12954446">
                  <a:moveTo>
                    <a:pt x="6477224" y="0"/>
                  </a:moveTo>
                  <a:lnTo>
                    <a:pt x="0" y="0"/>
                  </a:lnTo>
                  <a:lnTo>
                    <a:pt x="0" y="12954446"/>
                  </a:lnTo>
                  <a:lnTo>
                    <a:pt x="6477224" y="12954446"/>
                  </a:lnTo>
                  <a:lnTo>
                    <a:pt x="6477224" y="0"/>
                  </a:lnTo>
                  <a:close/>
                </a:path>
              </a:pathLst>
            </a:custGeom>
            <a:blipFill>
              <a:blip r:embed="rId4">
                <a:alphaModFix amt="2744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8" name="Freeform 18"/>
            <p:cNvSpPr/>
            <p:nvPr/>
          </p:nvSpPr>
          <p:spPr>
            <a:xfrm rot="4084137">
              <a:off x="4656361" y="530969"/>
              <a:ext cx="5410006" cy="10820011"/>
            </a:xfrm>
            <a:custGeom>
              <a:avLst/>
              <a:gdLst/>
              <a:ahLst/>
              <a:cxnLst/>
              <a:rect l="l" t="t" r="r" b="b"/>
              <a:pathLst>
                <a:path w="5410006" h="10820011">
                  <a:moveTo>
                    <a:pt x="0" y="0"/>
                  </a:moveTo>
                  <a:lnTo>
                    <a:pt x="5410006" y="0"/>
                  </a:lnTo>
                  <a:lnTo>
                    <a:pt x="5410006" y="10820011"/>
                  </a:lnTo>
                  <a:lnTo>
                    <a:pt x="0" y="10820011"/>
                  </a:lnTo>
                  <a:lnTo>
                    <a:pt x="0" y="0"/>
                  </a:lnTo>
                  <a:close/>
                </a:path>
              </a:pathLst>
            </a:custGeom>
            <a:blipFill>
              <a:blip r:embed="rId6">
                <a:alphaModFix amt="27449"/>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9" name="Group 19"/>
            <p:cNvGrpSpPr/>
            <p:nvPr/>
          </p:nvGrpSpPr>
          <p:grpSpPr>
            <a:xfrm>
              <a:off x="5097912" y="5119218"/>
              <a:ext cx="6562440" cy="6441416"/>
              <a:chOff x="0" y="0"/>
              <a:chExt cx="828071" cy="812800"/>
            </a:xfrm>
          </p:grpSpPr>
          <p:sp>
            <p:nvSpPr>
              <p:cNvPr id="20" name="Freeform 20"/>
              <p:cNvSpPr/>
              <p:nvPr/>
            </p:nvSpPr>
            <p:spPr>
              <a:xfrm>
                <a:off x="0" y="0"/>
                <a:ext cx="828071" cy="812800"/>
              </a:xfrm>
              <a:custGeom>
                <a:avLst/>
                <a:gdLst/>
                <a:ahLst/>
                <a:cxnLst/>
                <a:rect l="l" t="t" r="r" b="b"/>
                <a:pathLst>
                  <a:path w="828071" h="812800">
                    <a:moveTo>
                      <a:pt x="414036" y="0"/>
                    </a:moveTo>
                    <a:cubicBezTo>
                      <a:pt x="185370" y="0"/>
                      <a:pt x="0" y="181951"/>
                      <a:pt x="0" y="406400"/>
                    </a:cubicBezTo>
                    <a:cubicBezTo>
                      <a:pt x="0" y="630849"/>
                      <a:pt x="185370" y="812800"/>
                      <a:pt x="414036" y="812800"/>
                    </a:cubicBezTo>
                    <a:cubicBezTo>
                      <a:pt x="642701" y="812800"/>
                      <a:pt x="828071" y="630849"/>
                      <a:pt x="828071" y="406400"/>
                    </a:cubicBezTo>
                    <a:cubicBezTo>
                      <a:pt x="828071" y="181951"/>
                      <a:pt x="642701" y="0"/>
                      <a:pt x="414036" y="0"/>
                    </a:cubicBezTo>
                    <a:close/>
                  </a:path>
                </a:pathLst>
              </a:custGeom>
              <a:solidFill>
                <a:srgbClr val="6E6259">
                  <a:alpha val="60784"/>
                </a:srgbClr>
              </a:solidFill>
            </p:spPr>
            <p:txBody>
              <a:bodyPr/>
              <a:lstStyle/>
              <a:p>
                <a:endParaRPr lang="en-GB"/>
              </a:p>
            </p:txBody>
          </p:sp>
          <p:sp>
            <p:nvSpPr>
              <p:cNvPr id="21" name="TextBox 21"/>
              <p:cNvSpPr txBox="1"/>
              <p:nvPr/>
            </p:nvSpPr>
            <p:spPr>
              <a:xfrm>
                <a:off x="77632" y="57150"/>
                <a:ext cx="672808" cy="679450"/>
              </a:xfrm>
              <a:prstGeom prst="rect">
                <a:avLst/>
              </a:prstGeom>
            </p:spPr>
            <p:txBody>
              <a:bodyPr lIns="50800" tIns="50800" rIns="50800" bIns="50800" rtlCol="0" anchor="ctr"/>
              <a:lstStyle/>
              <a:p>
                <a:pPr algn="ctr">
                  <a:lnSpc>
                    <a:spcPts val="2268"/>
                  </a:lnSpc>
                </a:pPr>
                <a:endParaRPr/>
              </a:p>
            </p:txBody>
          </p:sp>
        </p:grpSp>
      </p:grpSp>
      <p:sp>
        <p:nvSpPr>
          <p:cNvPr id="22" name="Freeform 22"/>
          <p:cNvSpPr/>
          <p:nvPr/>
        </p:nvSpPr>
        <p:spPr>
          <a:xfrm>
            <a:off x="718034" y="6110938"/>
            <a:ext cx="3064213" cy="4114800"/>
          </a:xfrm>
          <a:custGeom>
            <a:avLst/>
            <a:gdLst/>
            <a:ahLst/>
            <a:cxnLst/>
            <a:rect l="l" t="t" r="r" b="b"/>
            <a:pathLst>
              <a:path w="3064213" h="4114800">
                <a:moveTo>
                  <a:pt x="0" y="0"/>
                </a:moveTo>
                <a:lnTo>
                  <a:pt x="3064213" y="0"/>
                </a:lnTo>
                <a:lnTo>
                  <a:pt x="3064213"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9272" y="91935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3"/>
            <a:stretch>
              <a:fillRect r="-109"/>
            </a:stretch>
          </a:blipFill>
        </p:spPr>
        <p:txBody>
          <a:bodyPr/>
          <a:lstStyle/>
          <a:p>
            <a:endParaRPr lang="en-GB"/>
          </a:p>
        </p:txBody>
      </p:sp>
      <p:sp>
        <p:nvSpPr>
          <p:cNvPr id="3" name="Freeform 3" descr="Leaf on test tubes"/>
          <p:cNvSpPr/>
          <p:nvPr/>
        </p:nvSpPr>
        <p:spPr>
          <a:xfrm>
            <a:off x="9144000" y="15"/>
            <a:ext cx="9144000" cy="10286985"/>
          </a:xfrm>
          <a:custGeom>
            <a:avLst/>
            <a:gdLst/>
            <a:ahLst/>
            <a:cxnLst/>
            <a:rect l="l" t="t" r="r" b="b"/>
            <a:pathLst>
              <a:path w="9144000" h="10286985">
                <a:moveTo>
                  <a:pt x="0" y="0"/>
                </a:moveTo>
                <a:lnTo>
                  <a:pt x="9144000" y="0"/>
                </a:lnTo>
                <a:lnTo>
                  <a:pt x="9144000" y="10286985"/>
                </a:lnTo>
                <a:lnTo>
                  <a:pt x="0" y="10286985"/>
                </a:lnTo>
                <a:lnTo>
                  <a:pt x="0" y="0"/>
                </a:lnTo>
                <a:close/>
              </a:path>
            </a:pathLst>
          </a:custGeom>
          <a:blipFill>
            <a:blip r:embed="rId4"/>
            <a:stretch>
              <a:fillRect l="-65795" r="-2746"/>
            </a:stretch>
          </a:blipFill>
        </p:spPr>
        <p:txBody>
          <a:bodyPr/>
          <a:lstStyle/>
          <a:p>
            <a:endParaRPr lang="en-GB"/>
          </a:p>
        </p:txBody>
      </p:sp>
      <p:sp>
        <p:nvSpPr>
          <p:cNvPr id="4" name="TextBox 4"/>
          <p:cNvSpPr txBox="1"/>
          <p:nvPr/>
        </p:nvSpPr>
        <p:spPr>
          <a:xfrm>
            <a:off x="914399" y="2428875"/>
            <a:ext cx="7200902" cy="5917407"/>
          </a:xfrm>
          <a:prstGeom prst="rect">
            <a:avLst/>
          </a:prstGeom>
        </p:spPr>
        <p:txBody>
          <a:bodyPr lIns="0" tIns="0" rIns="0" bIns="0" rtlCol="0" anchor="t">
            <a:spAutoFit/>
          </a:bodyPr>
          <a:lstStyle/>
          <a:p>
            <a:pPr algn="l">
              <a:lnSpc>
                <a:spcPts val="3564"/>
              </a:lnSpc>
            </a:pPr>
            <a:r>
              <a:rPr lang="en-US" sz="3300">
                <a:solidFill>
                  <a:srgbClr val="000000"/>
                </a:solidFill>
                <a:latin typeface="Roboto"/>
                <a:ea typeface="Roboto"/>
                <a:cs typeface="Roboto"/>
                <a:sym typeface="Roboto"/>
              </a:rPr>
              <a:t>Integrating environmental considerations ensures interventions are effective and sustainable.</a:t>
            </a:r>
          </a:p>
          <a:p>
            <a:pPr algn="l">
              <a:lnSpc>
                <a:spcPts val="3564"/>
              </a:lnSpc>
            </a:pPr>
            <a:endParaRPr lang="en-US" sz="3300">
              <a:solidFill>
                <a:srgbClr val="000000"/>
              </a:solidFill>
              <a:latin typeface="Roboto"/>
              <a:ea typeface="Roboto"/>
              <a:cs typeface="Roboto"/>
              <a:sym typeface="Roboto"/>
            </a:endParaRPr>
          </a:p>
          <a:p>
            <a:pPr algn="l">
              <a:lnSpc>
                <a:spcPts val="3564"/>
              </a:lnSpc>
            </a:pPr>
            <a:r>
              <a:rPr lang="en-US" sz="3300">
                <a:solidFill>
                  <a:srgbClr val="000000"/>
                </a:solidFill>
                <a:latin typeface="Roboto"/>
                <a:ea typeface="Roboto"/>
                <a:cs typeface="Roboto"/>
                <a:sym typeface="Roboto"/>
              </a:rPr>
              <a:t>Helps protect natural resources, reduce degradation, and enhance community resilience.</a:t>
            </a:r>
          </a:p>
          <a:p>
            <a:pPr algn="l">
              <a:lnSpc>
                <a:spcPts val="3564"/>
              </a:lnSpc>
            </a:pPr>
            <a:endParaRPr lang="en-US" sz="3300">
              <a:solidFill>
                <a:srgbClr val="000000"/>
              </a:solidFill>
              <a:latin typeface="Roboto"/>
              <a:ea typeface="Roboto"/>
              <a:cs typeface="Roboto"/>
              <a:sym typeface="Roboto"/>
            </a:endParaRPr>
          </a:p>
          <a:p>
            <a:pPr algn="l">
              <a:lnSpc>
                <a:spcPts val="3564"/>
              </a:lnSpc>
            </a:pPr>
            <a:r>
              <a:rPr lang="en-US" sz="3300">
                <a:solidFill>
                  <a:srgbClr val="000000"/>
                </a:solidFill>
                <a:latin typeface="Roboto"/>
                <a:ea typeface="Roboto"/>
                <a:cs typeface="Roboto"/>
                <a:sym typeface="Roboto"/>
              </a:rPr>
              <a:t>Aligns humanitarian actions with broader goals of sustainability and climate resilience.</a:t>
            </a:r>
          </a:p>
        </p:txBody>
      </p:sp>
      <p:sp>
        <p:nvSpPr>
          <p:cNvPr id="5" name="TextBox 5"/>
          <p:cNvSpPr txBox="1"/>
          <p:nvPr/>
        </p:nvSpPr>
        <p:spPr>
          <a:xfrm>
            <a:off x="914400" y="942975"/>
            <a:ext cx="7200900" cy="636222"/>
          </a:xfrm>
          <a:prstGeom prst="rect">
            <a:avLst/>
          </a:prstGeom>
        </p:spPr>
        <p:txBody>
          <a:bodyPr lIns="0" tIns="0" rIns="0" bIns="0" rtlCol="0" anchor="t">
            <a:spAutoFit/>
          </a:bodyPr>
          <a:lstStyle/>
          <a:p>
            <a:pPr algn="l">
              <a:lnSpc>
                <a:spcPts val="3564"/>
              </a:lnSpc>
            </a:pPr>
            <a:r>
              <a:rPr lang="en-US" sz="3300" b="1">
                <a:solidFill>
                  <a:srgbClr val="6E6259"/>
                </a:solidFill>
                <a:latin typeface="Roboto Bold"/>
                <a:ea typeface="Roboto Bold"/>
                <a:cs typeface="Roboto Bold"/>
                <a:sym typeface="Roboto Bold"/>
              </a:rPr>
              <a:t>Why Environmental Considerations?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9272" y="91935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2"/>
            <a:stretch>
              <a:fillRect r="-109"/>
            </a:stretch>
          </a:blipFill>
        </p:spPr>
        <p:txBody>
          <a:bodyPr/>
          <a:lstStyle/>
          <a:p>
            <a:endParaRPr lang="en-GB"/>
          </a:p>
        </p:txBody>
      </p:sp>
      <p:sp>
        <p:nvSpPr>
          <p:cNvPr id="3" name="Freeform 3"/>
          <p:cNvSpPr/>
          <p:nvPr/>
        </p:nvSpPr>
        <p:spPr>
          <a:xfrm rot="2210328" flipH="1">
            <a:off x="37252" y="-4500914"/>
            <a:ext cx="4857917" cy="9715835"/>
          </a:xfrm>
          <a:custGeom>
            <a:avLst/>
            <a:gdLst/>
            <a:ahLst/>
            <a:cxnLst/>
            <a:rect l="l" t="t" r="r" b="b"/>
            <a:pathLst>
              <a:path w="4857917" h="9715835">
                <a:moveTo>
                  <a:pt x="4857918" y="0"/>
                </a:moveTo>
                <a:lnTo>
                  <a:pt x="0" y="0"/>
                </a:lnTo>
                <a:lnTo>
                  <a:pt x="0" y="9715835"/>
                </a:lnTo>
                <a:lnTo>
                  <a:pt x="4857918" y="9715835"/>
                </a:lnTo>
                <a:lnTo>
                  <a:pt x="4857918" y="0"/>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8589671">
            <a:off x="144318" y="-3976698"/>
            <a:ext cx="4057504" cy="8115008"/>
          </a:xfrm>
          <a:custGeom>
            <a:avLst/>
            <a:gdLst/>
            <a:ahLst/>
            <a:cxnLst/>
            <a:rect l="l" t="t" r="r" b="b"/>
            <a:pathLst>
              <a:path w="4057504" h="8115008">
                <a:moveTo>
                  <a:pt x="0" y="0"/>
                </a:moveTo>
                <a:lnTo>
                  <a:pt x="4057504" y="0"/>
                </a:lnTo>
                <a:lnTo>
                  <a:pt x="4057504" y="8115009"/>
                </a:lnTo>
                <a:lnTo>
                  <a:pt x="0" y="8115009"/>
                </a:lnTo>
                <a:lnTo>
                  <a:pt x="0" y="0"/>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rot="-4102401" flipH="1" flipV="1">
            <a:off x="-110158" y="5334462"/>
            <a:ext cx="4857917" cy="9715835"/>
          </a:xfrm>
          <a:custGeom>
            <a:avLst/>
            <a:gdLst/>
            <a:ahLst/>
            <a:cxnLst/>
            <a:rect l="l" t="t" r="r" b="b"/>
            <a:pathLst>
              <a:path w="4857917" h="9715835">
                <a:moveTo>
                  <a:pt x="4857917" y="9715835"/>
                </a:moveTo>
                <a:lnTo>
                  <a:pt x="0" y="9715835"/>
                </a:lnTo>
                <a:lnTo>
                  <a:pt x="0" y="0"/>
                </a:lnTo>
                <a:lnTo>
                  <a:pt x="4857917" y="0"/>
                </a:lnTo>
                <a:lnTo>
                  <a:pt x="4857917" y="9715835"/>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rot="6697598" flipV="1">
            <a:off x="100448" y="6490218"/>
            <a:ext cx="4057504" cy="8115008"/>
          </a:xfrm>
          <a:custGeom>
            <a:avLst/>
            <a:gdLst/>
            <a:ahLst/>
            <a:cxnLst/>
            <a:rect l="l" t="t" r="r" b="b"/>
            <a:pathLst>
              <a:path w="4057504" h="8115008">
                <a:moveTo>
                  <a:pt x="0" y="8115008"/>
                </a:moveTo>
                <a:lnTo>
                  <a:pt x="4057504" y="8115008"/>
                </a:lnTo>
                <a:lnTo>
                  <a:pt x="4057504" y="0"/>
                </a:lnTo>
                <a:lnTo>
                  <a:pt x="0" y="0"/>
                </a:lnTo>
                <a:lnTo>
                  <a:pt x="0" y="8115008"/>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9144000" y="-40557"/>
            <a:ext cx="9114661" cy="10327557"/>
          </a:xfrm>
          <a:custGeom>
            <a:avLst/>
            <a:gdLst/>
            <a:ahLst/>
            <a:cxnLst/>
            <a:rect l="l" t="t" r="r" b="b"/>
            <a:pathLst>
              <a:path w="9114661" h="10327557">
                <a:moveTo>
                  <a:pt x="0" y="0"/>
                </a:moveTo>
                <a:lnTo>
                  <a:pt x="9114661" y="0"/>
                </a:lnTo>
                <a:lnTo>
                  <a:pt x="9114661" y="10327557"/>
                </a:lnTo>
                <a:lnTo>
                  <a:pt x="0" y="10327557"/>
                </a:lnTo>
                <a:lnTo>
                  <a:pt x="0" y="0"/>
                </a:lnTo>
                <a:close/>
              </a:path>
            </a:pathLst>
          </a:custGeom>
          <a:blipFill>
            <a:blip r:embed="rId7"/>
            <a:stretch>
              <a:fillRect t="-121" b="-121"/>
            </a:stretch>
          </a:blipFill>
        </p:spPr>
        <p:txBody>
          <a:bodyPr/>
          <a:lstStyle/>
          <a:p>
            <a:endParaRPr lang="en-GB"/>
          </a:p>
        </p:txBody>
      </p:sp>
      <p:sp>
        <p:nvSpPr>
          <p:cNvPr id="8" name="TextBox 8"/>
          <p:cNvSpPr txBox="1"/>
          <p:nvPr/>
        </p:nvSpPr>
        <p:spPr>
          <a:xfrm>
            <a:off x="797944" y="4385309"/>
            <a:ext cx="8531523" cy="617172"/>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Importance of Environment in Humanitarian Action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E6259"/>
        </a:solidFill>
        <a:effectLst/>
      </p:bgPr>
    </p:bg>
    <p:spTree>
      <p:nvGrpSpPr>
        <p:cNvPr id="1" name=""/>
        <p:cNvGrpSpPr/>
        <p:nvPr/>
      </p:nvGrpSpPr>
      <p:grpSpPr>
        <a:xfrm>
          <a:off x="0" y="0"/>
          <a:ext cx="0" cy="0"/>
          <a:chOff x="0" y="0"/>
          <a:chExt cx="0" cy="0"/>
        </a:xfrm>
      </p:grpSpPr>
      <p:grpSp>
        <p:nvGrpSpPr>
          <p:cNvPr id="2" name="Group 2"/>
          <p:cNvGrpSpPr/>
          <p:nvPr/>
        </p:nvGrpSpPr>
        <p:grpSpPr>
          <a:xfrm rot="10294050">
            <a:off x="-3163422" y="-3306538"/>
            <a:ext cx="10827125" cy="8670475"/>
            <a:chOff x="0" y="0"/>
            <a:chExt cx="14436166" cy="11560634"/>
          </a:xfrm>
        </p:grpSpPr>
        <p:sp>
          <p:nvSpPr>
            <p:cNvPr id="3" name="Freeform 3"/>
            <p:cNvSpPr/>
            <p:nvPr/>
          </p:nvSpPr>
          <p:spPr>
            <a:xfrm rot="-6715862" flipH="1">
              <a:off x="3979471" y="-1053796"/>
              <a:ext cx="6477223" cy="12954446"/>
            </a:xfrm>
            <a:custGeom>
              <a:avLst/>
              <a:gdLst/>
              <a:ahLst/>
              <a:cxnLst/>
              <a:rect l="l" t="t" r="r" b="b"/>
              <a:pathLst>
                <a:path w="6477223" h="12954446">
                  <a:moveTo>
                    <a:pt x="6477224" y="0"/>
                  </a:moveTo>
                  <a:lnTo>
                    <a:pt x="0" y="0"/>
                  </a:lnTo>
                  <a:lnTo>
                    <a:pt x="0" y="12954446"/>
                  </a:lnTo>
                  <a:lnTo>
                    <a:pt x="6477224" y="12954446"/>
                  </a:lnTo>
                  <a:lnTo>
                    <a:pt x="6477224" y="0"/>
                  </a:lnTo>
                  <a:close/>
                </a:path>
              </a:pathLst>
            </a:custGeom>
            <a:blipFill>
              <a:blip r:embed="rId3">
                <a:alphaModFix amt="2744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4084137">
              <a:off x="4656361" y="530969"/>
              <a:ext cx="5410006" cy="10820011"/>
            </a:xfrm>
            <a:custGeom>
              <a:avLst/>
              <a:gdLst/>
              <a:ahLst/>
              <a:cxnLst/>
              <a:rect l="l" t="t" r="r" b="b"/>
              <a:pathLst>
                <a:path w="5410006" h="10820011">
                  <a:moveTo>
                    <a:pt x="0" y="0"/>
                  </a:moveTo>
                  <a:lnTo>
                    <a:pt x="5410006" y="0"/>
                  </a:lnTo>
                  <a:lnTo>
                    <a:pt x="5410006" y="10820011"/>
                  </a:lnTo>
                  <a:lnTo>
                    <a:pt x="0" y="10820011"/>
                  </a:lnTo>
                  <a:lnTo>
                    <a:pt x="0" y="0"/>
                  </a:lnTo>
                  <a:close/>
                </a:path>
              </a:pathLst>
            </a:custGeom>
            <a:blipFill>
              <a:blip r:embed="rId5">
                <a:alphaModFix amt="27449"/>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5" name="Group 5"/>
            <p:cNvGrpSpPr/>
            <p:nvPr/>
          </p:nvGrpSpPr>
          <p:grpSpPr>
            <a:xfrm>
              <a:off x="5097912" y="5119218"/>
              <a:ext cx="6562440" cy="6441416"/>
              <a:chOff x="0" y="0"/>
              <a:chExt cx="828071" cy="812800"/>
            </a:xfrm>
          </p:grpSpPr>
          <p:sp>
            <p:nvSpPr>
              <p:cNvPr id="6" name="Freeform 6"/>
              <p:cNvSpPr/>
              <p:nvPr/>
            </p:nvSpPr>
            <p:spPr>
              <a:xfrm>
                <a:off x="0" y="0"/>
                <a:ext cx="828071" cy="812800"/>
              </a:xfrm>
              <a:custGeom>
                <a:avLst/>
                <a:gdLst/>
                <a:ahLst/>
                <a:cxnLst/>
                <a:rect l="l" t="t" r="r" b="b"/>
                <a:pathLst>
                  <a:path w="828071" h="812800">
                    <a:moveTo>
                      <a:pt x="414036" y="0"/>
                    </a:moveTo>
                    <a:cubicBezTo>
                      <a:pt x="185370" y="0"/>
                      <a:pt x="0" y="181951"/>
                      <a:pt x="0" y="406400"/>
                    </a:cubicBezTo>
                    <a:cubicBezTo>
                      <a:pt x="0" y="630849"/>
                      <a:pt x="185370" y="812800"/>
                      <a:pt x="414036" y="812800"/>
                    </a:cubicBezTo>
                    <a:cubicBezTo>
                      <a:pt x="642701" y="812800"/>
                      <a:pt x="828071" y="630849"/>
                      <a:pt x="828071" y="406400"/>
                    </a:cubicBezTo>
                    <a:cubicBezTo>
                      <a:pt x="828071" y="181951"/>
                      <a:pt x="642701" y="0"/>
                      <a:pt x="414036" y="0"/>
                    </a:cubicBezTo>
                    <a:close/>
                  </a:path>
                </a:pathLst>
              </a:custGeom>
              <a:solidFill>
                <a:srgbClr val="6E6259">
                  <a:alpha val="60784"/>
                </a:srgbClr>
              </a:solidFill>
            </p:spPr>
            <p:txBody>
              <a:bodyPr/>
              <a:lstStyle/>
              <a:p>
                <a:endParaRPr lang="en-GB"/>
              </a:p>
            </p:txBody>
          </p:sp>
          <p:sp>
            <p:nvSpPr>
              <p:cNvPr id="7" name="TextBox 7"/>
              <p:cNvSpPr txBox="1"/>
              <p:nvPr/>
            </p:nvSpPr>
            <p:spPr>
              <a:xfrm>
                <a:off x="77632" y="57150"/>
                <a:ext cx="672808" cy="679450"/>
              </a:xfrm>
              <a:prstGeom prst="rect">
                <a:avLst/>
              </a:prstGeom>
            </p:spPr>
            <p:txBody>
              <a:bodyPr lIns="50800" tIns="50800" rIns="50800" bIns="50800" rtlCol="0" anchor="ctr"/>
              <a:lstStyle/>
              <a:p>
                <a:pPr algn="ctr">
                  <a:lnSpc>
                    <a:spcPts val="2268"/>
                  </a:lnSpc>
                </a:pPr>
                <a:endParaRPr/>
              </a:p>
            </p:txBody>
          </p:sp>
        </p:grpSp>
      </p:grpSp>
      <p:grpSp>
        <p:nvGrpSpPr>
          <p:cNvPr id="8" name="Group 8"/>
          <p:cNvGrpSpPr/>
          <p:nvPr/>
        </p:nvGrpSpPr>
        <p:grpSpPr>
          <a:xfrm rot="-3783450">
            <a:off x="11845738" y="-10888"/>
            <a:ext cx="10827125" cy="8670475"/>
            <a:chOff x="0" y="0"/>
            <a:chExt cx="14436166" cy="11560634"/>
          </a:xfrm>
        </p:grpSpPr>
        <p:sp>
          <p:nvSpPr>
            <p:cNvPr id="9" name="Freeform 9"/>
            <p:cNvSpPr/>
            <p:nvPr/>
          </p:nvSpPr>
          <p:spPr>
            <a:xfrm rot="-6715862" flipH="1">
              <a:off x="3979471" y="-1053796"/>
              <a:ext cx="6477223" cy="12954446"/>
            </a:xfrm>
            <a:custGeom>
              <a:avLst/>
              <a:gdLst/>
              <a:ahLst/>
              <a:cxnLst/>
              <a:rect l="l" t="t" r="r" b="b"/>
              <a:pathLst>
                <a:path w="6477223" h="12954446">
                  <a:moveTo>
                    <a:pt x="6477224" y="0"/>
                  </a:moveTo>
                  <a:lnTo>
                    <a:pt x="0" y="0"/>
                  </a:lnTo>
                  <a:lnTo>
                    <a:pt x="0" y="12954446"/>
                  </a:lnTo>
                  <a:lnTo>
                    <a:pt x="6477224" y="12954446"/>
                  </a:lnTo>
                  <a:lnTo>
                    <a:pt x="6477224" y="0"/>
                  </a:lnTo>
                  <a:close/>
                </a:path>
              </a:pathLst>
            </a:custGeom>
            <a:blipFill>
              <a:blip r:embed="rId3">
                <a:alphaModFix amt="2744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rot="4084137">
              <a:off x="4656361" y="530969"/>
              <a:ext cx="5410006" cy="10820011"/>
            </a:xfrm>
            <a:custGeom>
              <a:avLst/>
              <a:gdLst/>
              <a:ahLst/>
              <a:cxnLst/>
              <a:rect l="l" t="t" r="r" b="b"/>
              <a:pathLst>
                <a:path w="5410006" h="10820011">
                  <a:moveTo>
                    <a:pt x="0" y="0"/>
                  </a:moveTo>
                  <a:lnTo>
                    <a:pt x="5410006" y="0"/>
                  </a:lnTo>
                  <a:lnTo>
                    <a:pt x="5410006" y="10820011"/>
                  </a:lnTo>
                  <a:lnTo>
                    <a:pt x="0" y="10820011"/>
                  </a:lnTo>
                  <a:lnTo>
                    <a:pt x="0" y="0"/>
                  </a:lnTo>
                  <a:close/>
                </a:path>
              </a:pathLst>
            </a:custGeom>
            <a:blipFill>
              <a:blip r:embed="rId5">
                <a:alphaModFix amt="27449"/>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1" name="Group 11"/>
            <p:cNvGrpSpPr/>
            <p:nvPr/>
          </p:nvGrpSpPr>
          <p:grpSpPr>
            <a:xfrm>
              <a:off x="5097912" y="5119218"/>
              <a:ext cx="6562440" cy="6441416"/>
              <a:chOff x="0" y="0"/>
              <a:chExt cx="828071" cy="812800"/>
            </a:xfrm>
          </p:grpSpPr>
          <p:sp>
            <p:nvSpPr>
              <p:cNvPr id="12" name="Freeform 12"/>
              <p:cNvSpPr/>
              <p:nvPr/>
            </p:nvSpPr>
            <p:spPr>
              <a:xfrm>
                <a:off x="0" y="0"/>
                <a:ext cx="828071" cy="812800"/>
              </a:xfrm>
              <a:custGeom>
                <a:avLst/>
                <a:gdLst/>
                <a:ahLst/>
                <a:cxnLst/>
                <a:rect l="l" t="t" r="r" b="b"/>
                <a:pathLst>
                  <a:path w="828071" h="812800">
                    <a:moveTo>
                      <a:pt x="414036" y="0"/>
                    </a:moveTo>
                    <a:cubicBezTo>
                      <a:pt x="185370" y="0"/>
                      <a:pt x="0" y="181951"/>
                      <a:pt x="0" y="406400"/>
                    </a:cubicBezTo>
                    <a:cubicBezTo>
                      <a:pt x="0" y="630849"/>
                      <a:pt x="185370" y="812800"/>
                      <a:pt x="414036" y="812800"/>
                    </a:cubicBezTo>
                    <a:cubicBezTo>
                      <a:pt x="642701" y="812800"/>
                      <a:pt x="828071" y="630849"/>
                      <a:pt x="828071" y="406400"/>
                    </a:cubicBezTo>
                    <a:cubicBezTo>
                      <a:pt x="828071" y="181951"/>
                      <a:pt x="642701" y="0"/>
                      <a:pt x="414036" y="0"/>
                    </a:cubicBezTo>
                    <a:close/>
                  </a:path>
                </a:pathLst>
              </a:custGeom>
              <a:solidFill>
                <a:srgbClr val="6E6259">
                  <a:alpha val="60784"/>
                </a:srgbClr>
              </a:solidFill>
            </p:spPr>
            <p:txBody>
              <a:bodyPr/>
              <a:lstStyle/>
              <a:p>
                <a:endParaRPr lang="en-GB"/>
              </a:p>
            </p:txBody>
          </p:sp>
          <p:sp>
            <p:nvSpPr>
              <p:cNvPr id="13" name="TextBox 13"/>
              <p:cNvSpPr txBox="1"/>
              <p:nvPr/>
            </p:nvSpPr>
            <p:spPr>
              <a:xfrm>
                <a:off x="77632" y="57150"/>
                <a:ext cx="672808" cy="679450"/>
              </a:xfrm>
              <a:prstGeom prst="rect">
                <a:avLst/>
              </a:prstGeom>
            </p:spPr>
            <p:txBody>
              <a:bodyPr lIns="50800" tIns="50800" rIns="50800" bIns="50800" rtlCol="0" anchor="ctr"/>
              <a:lstStyle/>
              <a:p>
                <a:pPr algn="ctr">
                  <a:lnSpc>
                    <a:spcPts val="2268"/>
                  </a:lnSpc>
                </a:pPr>
                <a:endParaRPr/>
              </a:p>
            </p:txBody>
          </p:sp>
        </p:grpSp>
      </p:grpSp>
      <p:grpSp>
        <p:nvGrpSpPr>
          <p:cNvPr id="14" name="Group 14"/>
          <p:cNvGrpSpPr/>
          <p:nvPr/>
        </p:nvGrpSpPr>
        <p:grpSpPr>
          <a:xfrm>
            <a:off x="3254118" y="3797470"/>
            <a:ext cx="2692908" cy="2692908"/>
            <a:chOff x="0" y="0"/>
            <a:chExt cx="3590544" cy="3590544"/>
          </a:xfrm>
        </p:grpSpPr>
        <p:sp>
          <p:nvSpPr>
            <p:cNvPr id="15" name="Freeform 15"/>
            <p:cNvSpPr/>
            <p:nvPr/>
          </p:nvSpPr>
          <p:spPr>
            <a:xfrm>
              <a:off x="76200" y="76200"/>
              <a:ext cx="3438144" cy="3438144"/>
            </a:xfrm>
            <a:custGeom>
              <a:avLst/>
              <a:gdLst/>
              <a:ahLst/>
              <a:cxnLst/>
              <a:rect l="l" t="t" r="r" b="b"/>
              <a:pathLst>
                <a:path w="3438144" h="3438144">
                  <a:moveTo>
                    <a:pt x="0" y="1719072"/>
                  </a:moveTo>
                  <a:cubicBezTo>
                    <a:pt x="0" y="769620"/>
                    <a:pt x="769620" y="0"/>
                    <a:pt x="1719072" y="0"/>
                  </a:cubicBezTo>
                  <a:cubicBezTo>
                    <a:pt x="2668524" y="0"/>
                    <a:pt x="3438144" y="769620"/>
                    <a:pt x="3438144" y="1719072"/>
                  </a:cubicBezTo>
                  <a:cubicBezTo>
                    <a:pt x="3438144" y="2668524"/>
                    <a:pt x="2668524" y="3438144"/>
                    <a:pt x="1719072" y="3438144"/>
                  </a:cubicBezTo>
                  <a:cubicBezTo>
                    <a:pt x="769620" y="3438144"/>
                    <a:pt x="0" y="2668524"/>
                    <a:pt x="0" y="1719072"/>
                  </a:cubicBezTo>
                  <a:close/>
                </a:path>
              </a:pathLst>
            </a:custGeom>
            <a:solidFill>
              <a:srgbClr val="6E6259"/>
            </a:solidFill>
          </p:spPr>
          <p:txBody>
            <a:bodyPr/>
            <a:lstStyle/>
            <a:p>
              <a:endParaRPr lang="en-GB"/>
            </a:p>
          </p:txBody>
        </p:sp>
        <p:sp>
          <p:nvSpPr>
            <p:cNvPr id="16" name="Freeform 16"/>
            <p:cNvSpPr/>
            <p:nvPr/>
          </p:nvSpPr>
          <p:spPr>
            <a:xfrm>
              <a:off x="0" y="0"/>
              <a:ext cx="3590544" cy="3590544"/>
            </a:xfrm>
            <a:custGeom>
              <a:avLst/>
              <a:gdLst/>
              <a:ahLst/>
              <a:cxnLst/>
              <a:rect l="l" t="t" r="r" b="b"/>
              <a:pathLst>
                <a:path w="3590544" h="3590544">
                  <a:moveTo>
                    <a:pt x="0" y="1795272"/>
                  </a:moveTo>
                  <a:cubicBezTo>
                    <a:pt x="0" y="803783"/>
                    <a:pt x="803783" y="0"/>
                    <a:pt x="1795272" y="0"/>
                  </a:cubicBezTo>
                  <a:lnTo>
                    <a:pt x="1795272" y="76200"/>
                  </a:lnTo>
                  <a:lnTo>
                    <a:pt x="1795272" y="0"/>
                  </a:lnTo>
                  <a:cubicBezTo>
                    <a:pt x="2786761" y="0"/>
                    <a:pt x="3590544" y="803783"/>
                    <a:pt x="3590544" y="1795272"/>
                  </a:cubicBezTo>
                  <a:lnTo>
                    <a:pt x="3514344" y="1795272"/>
                  </a:lnTo>
                  <a:lnTo>
                    <a:pt x="3590544" y="1795272"/>
                  </a:lnTo>
                  <a:cubicBezTo>
                    <a:pt x="3590544" y="2786761"/>
                    <a:pt x="2786761" y="3590544"/>
                    <a:pt x="1795272" y="3590544"/>
                  </a:cubicBezTo>
                  <a:lnTo>
                    <a:pt x="1795272" y="3514344"/>
                  </a:lnTo>
                  <a:lnTo>
                    <a:pt x="1795272" y="3590544"/>
                  </a:lnTo>
                  <a:cubicBezTo>
                    <a:pt x="803783" y="3590544"/>
                    <a:pt x="0" y="2786761"/>
                    <a:pt x="0" y="1795272"/>
                  </a:cubicBezTo>
                  <a:lnTo>
                    <a:pt x="76200" y="1795272"/>
                  </a:lnTo>
                  <a:lnTo>
                    <a:pt x="140843" y="1835658"/>
                  </a:lnTo>
                  <a:cubicBezTo>
                    <a:pt x="122809" y="1864487"/>
                    <a:pt x="87884" y="1877949"/>
                    <a:pt x="55245" y="1868551"/>
                  </a:cubicBezTo>
                  <a:cubicBezTo>
                    <a:pt x="22606" y="1859153"/>
                    <a:pt x="0" y="1829308"/>
                    <a:pt x="0" y="1795272"/>
                  </a:cubicBezTo>
                  <a:moveTo>
                    <a:pt x="152400" y="1795272"/>
                  </a:moveTo>
                  <a:lnTo>
                    <a:pt x="76200" y="1795272"/>
                  </a:lnTo>
                  <a:lnTo>
                    <a:pt x="11557" y="1754886"/>
                  </a:lnTo>
                  <a:cubicBezTo>
                    <a:pt x="29591" y="1726057"/>
                    <a:pt x="64516" y="1712595"/>
                    <a:pt x="97155" y="1721993"/>
                  </a:cubicBezTo>
                  <a:cubicBezTo>
                    <a:pt x="129794" y="1731391"/>
                    <a:pt x="152400" y="1761236"/>
                    <a:pt x="152400" y="1795272"/>
                  </a:cubicBezTo>
                  <a:cubicBezTo>
                    <a:pt x="152400" y="2702560"/>
                    <a:pt x="887984" y="3438144"/>
                    <a:pt x="1795272" y="3438144"/>
                  </a:cubicBezTo>
                  <a:cubicBezTo>
                    <a:pt x="2702560" y="3438144"/>
                    <a:pt x="3438144" y="2702560"/>
                    <a:pt x="3438144" y="1795272"/>
                  </a:cubicBezTo>
                  <a:cubicBezTo>
                    <a:pt x="3438144" y="887984"/>
                    <a:pt x="2702560" y="152400"/>
                    <a:pt x="1795272" y="152400"/>
                  </a:cubicBezTo>
                  <a:lnTo>
                    <a:pt x="1795272" y="76200"/>
                  </a:lnTo>
                  <a:lnTo>
                    <a:pt x="1795272" y="152400"/>
                  </a:lnTo>
                  <a:cubicBezTo>
                    <a:pt x="887984" y="152400"/>
                    <a:pt x="152400" y="887984"/>
                    <a:pt x="152400" y="1795272"/>
                  </a:cubicBezTo>
                  <a:close/>
                </a:path>
              </a:pathLst>
            </a:custGeom>
            <a:solidFill>
              <a:srgbClr val="FFFFFF"/>
            </a:solidFill>
          </p:spPr>
          <p:txBody>
            <a:bodyPr/>
            <a:lstStyle/>
            <a:p>
              <a:endParaRPr lang="en-GB"/>
            </a:p>
          </p:txBody>
        </p:sp>
      </p:grpSp>
      <p:sp>
        <p:nvSpPr>
          <p:cNvPr id="17" name="AutoShape 17"/>
          <p:cNvSpPr/>
          <p:nvPr/>
        </p:nvSpPr>
        <p:spPr>
          <a:xfrm>
            <a:off x="4600572" y="6490378"/>
            <a:ext cx="57150" cy="3854250"/>
          </a:xfrm>
          <a:prstGeom prst="line">
            <a:avLst/>
          </a:prstGeom>
          <a:ln w="57150" cap="rnd">
            <a:solidFill>
              <a:srgbClr val="FFFFFF"/>
            </a:solidFill>
            <a:prstDash val="solid"/>
            <a:headEnd type="none" w="sm" len="sm"/>
            <a:tailEnd type="none" w="sm" len="sm"/>
          </a:ln>
        </p:spPr>
        <p:txBody>
          <a:bodyPr/>
          <a:lstStyle/>
          <a:p>
            <a:endParaRPr lang="en-GB"/>
          </a:p>
        </p:txBody>
      </p:sp>
      <p:sp>
        <p:nvSpPr>
          <p:cNvPr id="18" name="Freeform 18"/>
          <p:cNvSpPr/>
          <p:nvPr/>
        </p:nvSpPr>
        <p:spPr>
          <a:xfrm>
            <a:off x="13717059" y="9067162"/>
            <a:ext cx="4131647" cy="777600"/>
          </a:xfrm>
          <a:custGeom>
            <a:avLst/>
            <a:gdLst/>
            <a:ahLst/>
            <a:cxnLst/>
            <a:rect l="l" t="t" r="r" b="b"/>
            <a:pathLst>
              <a:path w="4131647" h="777600">
                <a:moveTo>
                  <a:pt x="0" y="0"/>
                </a:moveTo>
                <a:lnTo>
                  <a:pt x="4131647" y="0"/>
                </a:lnTo>
                <a:lnTo>
                  <a:pt x="4131647" y="777600"/>
                </a:lnTo>
                <a:lnTo>
                  <a:pt x="0" y="777600"/>
                </a:lnTo>
                <a:lnTo>
                  <a:pt x="0" y="0"/>
                </a:lnTo>
                <a:close/>
              </a:path>
            </a:pathLst>
          </a:custGeom>
          <a:blipFill>
            <a:blip r:embed="rId7"/>
            <a:stretch>
              <a:fillRect r="-109"/>
            </a:stretch>
          </a:blipFill>
        </p:spPr>
        <p:txBody>
          <a:bodyPr/>
          <a:lstStyle/>
          <a:p>
            <a:endParaRPr lang="en-GB"/>
          </a:p>
        </p:txBody>
      </p:sp>
      <p:sp>
        <p:nvSpPr>
          <p:cNvPr id="19" name="Freeform 19"/>
          <p:cNvSpPr/>
          <p:nvPr/>
        </p:nvSpPr>
        <p:spPr>
          <a:xfrm>
            <a:off x="531197" y="5729963"/>
            <a:ext cx="3254433" cy="4114800"/>
          </a:xfrm>
          <a:custGeom>
            <a:avLst/>
            <a:gdLst/>
            <a:ahLst/>
            <a:cxnLst/>
            <a:rect l="l" t="t" r="r" b="b"/>
            <a:pathLst>
              <a:path w="3254433" h="4114800">
                <a:moveTo>
                  <a:pt x="0" y="0"/>
                </a:moveTo>
                <a:lnTo>
                  <a:pt x="3254432" y="0"/>
                </a:lnTo>
                <a:lnTo>
                  <a:pt x="3254432" y="4114799"/>
                </a:lnTo>
                <a:lnTo>
                  <a:pt x="0" y="41147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0" name="TextBox 20"/>
          <p:cNvSpPr txBox="1"/>
          <p:nvPr/>
        </p:nvSpPr>
        <p:spPr>
          <a:xfrm>
            <a:off x="3785629" y="4288954"/>
            <a:ext cx="768940" cy="1709094"/>
          </a:xfrm>
          <a:prstGeom prst="rect">
            <a:avLst/>
          </a:prstGeom>
        </p:spPr>
        <p:txBody>
          <a:bodyPr lIns="0" tIns="0" rIns="0" bIns="0" rtlCol="0" anchor="t">
            <a:spAutoFit/>
          </a:bodyPr>
          <a:lstStyle/>
          <a:p>
            <a:pPr algn="ctr">
              <a:lnSpc>
                <a:spcPts val="12960"/>
              </a:lnSpc>
            </a:pPr>
            <a:r>
              <a:rPr lang="en-US" sz="10800" b="1">
                <a:solidFill>
                  <a:srgbClr val="EBEAE6"/>
                </a:solidFill>
                <a:latin typeface="Roboto Bold"/>
                <a:ea typeface="Roboto Bold"/>
                <a:cs typeface="Roboto Bold"/>
                <a:sym typeface="Roboto Bold"/>
              </a:rPr>
              <a:t>0</a:t>
            </a:r>
          </a:p>
        </p:txBody>
      </p:sp>
      <p:sp>
        <p:nvSpPr>
          <p:cNvPr id="21" name="TextBox 21"/>
          <p:cNvSpPr txBox="1"/>
          <p:nvPr/>
        </p:nvSpPr>
        <p:spPr>
          <a:xfrm>
            <a:off x="4531695" y="4324350"/>
            <a:ext cx="676275" cy="1638300"/>
          </a:xfrm>
          <a:prstGeom prst="rect">
            <a:avLst/>
          </a:prstGeom>
        </p:spPr>
        <p:txBody>
          <a:bodyPr lIns="0" tIns="0" rIns="0" bIns="0" rtlCol="0" anchor="t">
            <a:spAutoFit/>
          </a:bodyPr>
          <a:lstStyle/>
          <a:p>
            <a:pPr algn="l">
              <a:lnSpc>
                <a:spcPts val="12960"/>
              </a:lnSpc>
            </a:pPr>
            <a:r>
              <a:rPr lang="en-US" sz="10800" b="1">
                <a:solidFill>
                  <a:srgbClr val="FFFFFF"/>
                </a:solidFill>
                <a:latin typeface="Roboto Bold"/>
                <a:ea typeface="Roboto Bold"/>
                <a:cs typeface="Roboto Bold"/>
                <a:sym typeface="Roboto Bold"/>
              </a:rPr>
              <a:t>6</a:t>
            </a:r>
          </a:p>
        </p:txBody>
      </p:sp>
      <p:sp>
        <p:nvSpPr>
          <p:cNvPr id="22" name="TextBox 22"/>
          <p:cNvSpPr txBox="1"/>
          <p:nvPr/>
        </p:nvSpPr>
        <p:spPr>
          <a:xfrm>
            <a:off x="6629400" y="4220765"/>
            <a:ext cx="9788236" cy="1893094"/>
          </a:xfrm>
          <a:prstGeom prst="rect">
            <a:avLst/>
          </a:prstGeom>
        </p:spPr>
        <p:txBody>
          <a:bodyPr lIns="0" tIns="0" rIns="0" bIns="0" rtlCol="0" anchor="t">
            <a:spAutoFit/>
          </a:bodyPr>
          <a:lstStyle/>
          <a:p>
            <a:pPr algn="l">
              <a:lnSpc>
                <a:spcPts val="5184"/>
              </a:lnSpc>
            </a:pPr>
            <a:r>
              <a:rPr lang="en-US" sz="4800" b="1">
                <a:solidFill>
                  <a:srgbClr val="FFFFFF"/>
                </a:solidFill>
                <a:latin typeface="Roboto Bold"/>
                <a:ea typeface="Roboto Bold"/>
                <a:cs typeface="Roboto Bold"/>
                <a:sym typeface="Roboto Bold"/>
              </a:rPr>
              <a:t>Session 5: OCHA/UNEP Joint Environment Unit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9272" y="91935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3"/>
            <a:stretch>
              <a:fillRect r="-109"/>
            </a:stretch>
          </a:blipFill>
        </p:spPr>
        <p:txBody>
          <a:bodyPr/>
          <a:lstStyle/>
          <a:p>
            <a:endParaRPr lang="en-GB"/>
          </a:p>
        </p:txBody>
      </p:sp>
      <p:sp>
        <p:nvSpPr>
          <p:cNvPr id="3" name="TextBox 3"/>
          <p:cNvSpPr txBox="1"/>
          <p:nvPr/>
        </p:nvSpPr>
        <p:spPr>
          <a:xfrm>
            <a:off x="763599" y="4366842"/>
            <a:ext cx="2818942" cy="1677140"/>
          </a:xfrm>
          <a:prstGeom prst="rect">
            <a:avLst/>
          </a:prstGeom>
        </p:spPr>
        <p:txBody>
          <a:bodyPr lIns="0" tIns="0" rIns="0" bIns="0" rtlCol="0" anchor="t">
            <a:spAutoFit/>
          </a:bodyPr>
          <a:lstStyle/>
          <a:p>
            <a:pPr algn="l">
              <a:lnSpc>
                <a:spcPts val="12782"/>
              </a:lnSpc>
            </a:pPr>
            <a:r>
              <a:rPr lang="en-US" sz="11835" b="1">
                <a:solidFill>
                  <a:srgbClr val="6E6259"/>
                </a:solidFill>
                <a:latin typeface="Roboto Bold"/>
                <a:ea typeface="Roboto Bold"/>
                <a:cs typeface="Roboto Bold"/>
                <a:sym typeface="Roboto Bold"/>
              </a:rPr>
              <a:t>JEU</a:t>
            </a:r>
          </a:p>
        </p:txBody>
      </p:sp>
      <p:sp>
        <p:nvSpPr>
          <p:cNvPr id="4" name="TextBox 4"/>
          <p:cNvSpPr txBox="1"/>
          <p:nvPr/>
        </p:nvSpPr>
        <p:spPr>
          <a:xfrm>
            <a:off x="3909782" y="3332226"/>
            <a:ext cx="13755756" cy="3641598"/>
          </a:xfrm>
          <a:prstGeom prst="rect">
            <a:avLst/>
          </a:prstGeom>
        </p:spPr>
        <p:txBody>
          <a:bodyPr lIns="0" tIns="0" rIns="0" bIns="0" rtlCol="0" anchor="t">
            <a:spAutoFit/>
          </a:bodyPr>
          <a:lstStyle/>
          <a:p>
            <a:pPr marL="488632" lvl="1" indent="-244316" algn="l">
              <a:lnSpc>
                <a:spcPts val="2916"/>
              </a:lnSpc>
              <a:buFont typeface="Arial"/>
              <a:buChar char="•"/>
            </a:pPr>
            <a:r>
              <a:rPr lang="en-US" sz="2700">
                <a:solidFill>
                  <a:srgbClr val="000000"/>
                </a:solidFill>
                <a:latin typeface="Roboto"/>
                <a:ea typeface="Roboto"/>
                <a:cs typeface="Roboto"/>
                <a:sym typeface="Roboto"/>
              </a:rPr>
              <a:t>The JEU is a partnership between UNEP and OCHA addressing environmental dimensions of emergencies.</a:t>
            </a:r>
          </a:p>
          <a:p>
            <a:pPr marL="488632" lvl="1" indent="-244316" algn="l">
              <a:lnSpc>
                <a:spcPts val="2916"/>
              </a:lnSpc>
              <a:buFont typeface="Arial"/>
              <a:buChar char="•"/>
            </a:pPr>
            <a:r>
              <a:rPr lang="en-US" sz="2700">
                <a:solidFill>
                  <a:srgbClr val="000000"/>
                </a:solidFill>
                <a:latin typeface="Roboto"/>
                <a:ea typeface="Roboto"/>
                <a:cs typeface="Roboto"/>
                <a:sym typeface="Roboto"/>
              </a:rPr>
              <a:t>Founded in 1994, housed within OCHA’s Emergency Services Branch, Geneva.</a:t>
            </a:r>
          </a:p>
          <a:p>
            <a:pPr marL="488632" lvl="1" indent="-244316" algn="l">
              <a:lnSpc>
                <a:spcPts val="2916"/>
              </a:lnSpc>
              <a:buFont typeface="Arial"/>
              <a:buChar char="•"/>
            </a:pPr>
            <a:r>
              <a:rPr lang="en-US" sz="2700">
                <a:solidFill>
                  <a:srgbClr val="000000"/>
                </a:solidFill>
                <a:latin typeface="Roboto"/>
                <a:ea typeface="Roboto"/>
                <a:cs typeface="Roboto"/>
                <a:sym typeface="Roboto"/>
              </a:rPr>
              <a:t>Provides impartial advice, mobilizes partners, and coordinates international efforts.</a:t>
            </a:r>
          </a:p>
          <a:p>
            <a:pPr marL="488632" lvl="1" indent="-244316" algn="l">
              <a:lnSpc>
                <a:spcPts val="2916"/>
              </a:lnSpc>
              <a:buFont typeface="Arial"/>
              <a:buChar char="•"/>
            </a:pPr>
            <a:r>
              <a:rPr lang="en-US" sz="2700">
                <a:solidFill>
                  <a:srgbClr val="000000"/>
                </a:solidFill>
                <a:latin typeface="Roboto"/>
                <a:ea typeface="Roboto"/>
                <a:cs typeface="Roboto"/>
                <a:sym typeface="Roboto"/>
              </a:rPr>
              <a:t>Supports long-term rehabilitation and ensures a smooth transition from emergency response to recovery.</a:t>
            </a:r>
          </a:p>
          <a:p>
            <a:pPr marL="488632" lvl="1" indent="-244316" algn="l">
              <a:lnSpc>
                <a:spcPts val="2916"/>
              </a:lnSpc>
              <a:buFont typeface="Arial"/>
              <a:buChar char="•"/>
            </a:pPr>
            <a:r>
              <a:rPr lang="en-US" sz="2700">
                <a:solidFill>
                  <a:srgbClr val="000000"/>
                </a:solidFill>
                <a:latin typeface="Roboto"/>
                <a:ea typeface="Roboto"/>
                <a:cs typeface="Roboto"/>
                <a:sym typeface="Roboto"/>
              </a:rPr>
              <a:t>Key services include rapid environmental assessments, technical support, capacity building, and specialized tools.</a:t>
            </a:r>
          </a:p>
          <a:p>
            <a:pPr marL="488632" lvl="1" indent="-244316" algn="l">
              <a:lnSpc>
                <a:spcPts val="2916"/>
              </a:lnSpc>
              <a:buFont typeface="Arial"/>
              <a:buChar char="•"/>
            </a:pPr>
            <a:r>
              <a:rPr lang="en-US" sz="2700">
                <a:solidFill>
                  <a:srgbClr val="000000"/>
                </a:solidFill>
                <a:latin typeface="Roboto"/>
                <a:ea typeface="Roboto"/>
                <a:cs typeface="Roboto"/>
                <a:sym typeface="Roboto"/>
              </a:rPr>
              <a:t>JEU has responded to over 200 missions in nearly 100 countries, tackling natural hazards, accidents, and complex crises.</a:t>
            </a:r>
          </a:p>
        </p:txBody>
      </p:sp>
      <p:sp>
        <p:nvSpPr>
          <p:cNvPr id="5" name="Freeform 5"/>
          <p:cNvSpPr/>
          <p:nvPr/>
        </p:nvSpPr>
        <p:spPr>
          <a:xfrm rot="2210328" flipH="1">
            <a:off x="37252" y="-4500914"/>
            <a:ext cx="4857917" cy="9715835"/>
          </a:xfrm>
          <a:custGeom>
            <a:avLst/>
            <a:gdLst/>
            <a:ahLst/>
            <a:cxnLst/>
            <a:rect l="l" t="t" r="r" b="b"/>
            <a:pathLst>
              <a:path w="4857917" h="9715835">
                <a:moveTo>
                  <a:pt x="4857918" y="0"/>
                </a:moveTo>
                <a:lnTo>
                  <a:pt x="0" y="0"/>
                </a:lnTo>
                <a:lnTo>
                  <a:pt x="0" y="9715835"/>
                </a:lnTo>
                <a:lnTo>
                  <a:pt x="4857918" y="9715835"/>
                </a:lnTo>
                <a:lnTo>
                  <a:pt x="4857918" y="0"/>
                </a:lnTo>
                <a:close/>
              </a:path>
            </a:pathLst>
          </a:custGeom>
          <a:blipFill>
            <a:blip r:embed="rId4">
              <a:alphaModFix amt="27000"/>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rot="-8589671">
            <a:off x="144318" y="-3976698"/>
            <a:ext cx="4057504" cy="8115008"/>
          </a:xfrm>
          <a:custGeom>
            <a:avLst/>
            <a:gdLst/>
            <a:ahLst/>
            <a:cxnLst/>
            <a:rect l="l" t="t" r="r" b="b"/>
            <a:pathLst>
              <a:path w="4057504" h="8115008">
                <a:moveTo>
                  <a:pt x="0" y="0"/>
                </a:moveTo>
                <a:lnTo>
                  <a:pt x="4057504" y="0"/>
                </a:lnTo>
                <a:lnTo>
                  <a:pt x="4057504" y="8115009"/>
                </a:lnTo>
                <a:lnTo>
                  <a:pt x="0" y="8115009"/>
                </a:lnTo>
                <a:lnTo>
                  <a:pt x="0" y="0"/>
                </a:lnTo>
                <a:close/>
              </a:path>
            </a:pathLst>
          </a:custGeom>
          <a:blipFill>
            <a:blip r:embed="rId6">
              <a:alphaModFix amt="27000"/>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Freeform 7"/>
          <p:cNvSpPr/>
          <p:nvPr/>
        </p:nvSpPr>
        <p:spPr>
          <a:xfrm rot="-7363389" flipH="1" flipV="1">
            <a:off x="13579812" y="4335583"/>
            <a:ext cx="4857917" cy="9715835"/>
          </a:xfrm>
          <a:custGeom>
            <a:avLst/>
            <a:gdLst/>
            <a:ahLst/>
            <a:cxnLst/>
            <a:rect l="l" t="t" r="r" b="b"/>
            <a:pathLst>
              <a:path w="4857917" h="9715835">
                <a:moveTo>
                  <a:pt x="4857918" y="9715834"/>
                </a:moveTo>
                <a:lnTo>
                  <a:pt x="0" y="9715834"/>
                </a:lnTo>
                <a:lnTo>
                  <a:pt x="0" y="0"/>
                </a:lnTo>
                <a:lnTo>
                  <a:pt x="4857918" y="0"/>
                </a:lnTo>
                <a:lnTo>
                  <a:pt x="4857918" y="9715834"/>
                </a:lnTo>
                <a:close/>
              </a:path>
            </a:pathLst>
          </a:custGeom>
          <a:blipFill>
            <a:blip r:embed="rId4">
              <a:alphaModFix amt="27000"/>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rot="3436610" flipV="1">
            <a:off x="14158260" y="5497169"/>
            <a:ext cx="4057504" cy="8115008"/>
          </a:xfrm>
          <a:custGeom>
            <a:avLst/>
            <a:gdLst/>
            <a:ahLst/>
            <a:cxnLst/>
            <a:rect l="l" t="t" r="r" b="b"/>
            <a:pathLst>
              <a:path w="4057504" h="8115008">
                <a:moveTo>
                  <a:pt x="0" y="8115009"/>
                </a:moveTo>
                <a:lnTo>
                  <a:pt x="4057505" y="8115009"/>
                </a:lnTo>
                <a:lnTo>
                  <a:pt x="4057505" y="0"/>
                </a:lnTo>
                <a:lnTo>
                  <a:pt x="0" y="0"/>
                </a:lnTo>
                <a:lnTo>
                  <a:pt x="0" y="8115009"/>
                </a:lnTo>
                <a:close/>
              </a:path>
            </a:pathLst>
          </a:custGeom>
          <a:blipFill>
            <a:blip r:embed="rId6">
              <a:alphaModFix amt="27000"/>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610328" flipH="1">
            <a:off x="14094474" y="-2886452"/>
            <a:ext cx="4857917" cy="9715835"/>
          </a:xfrm>
          <a:custGeom>
            <a:avLst/>
            <a:gdLst/>
            <a:ahLst/>
            <a:cxnLst/>
            <a:rect l="l" t="t" r="r" b="b"/>
            <a:pathLst>
              <a:path w="4857917" h="9715835">
                <a:moveTo>
                  <a:pt x="4857917" y="0"/>
                </a:moveTo>
                <a:lnTo>
                  <a:pt x="0" y="0"/>
                </a:lnTo>
                <a:lnTo>
                  <a:pt x="0" y="9715835"/>
                </a:lnTo>
                <a:lnTo>
                  <a:pt x="4857917" y="9715835"/>
                </a:lnTo>
                <a:lnTo>
                  <a:pt x="4857917" y="0"/>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3189671">
            <a:off x="14770877" y="-2379180"/>
            <a:ext cx="4057504" cy="8115008"/>
          </a:xfrm>
          <a:custGeom>
            <a:avLst/>
            <a:gdLst/>
            <a:ahLst/>
            <a:cxnLst/>
            <a:rect l="l" t="t" r="r" b="b"/>
            <a:pathLst>
              <a:path w="4057504" h="8115008">
                <a:moveTo>
                  <a:pt x="0" y="0"/>
                </a:moveTo>
                <a:lnTo>
                  <a:pt x="4057504" y="0"/>
                </a:lnTo>
                <a:lnTo>
                  <a:pt x="4057504" y="8115009"/>
                </a:lnTo>
                <a:lnTo>
                  <a:pt x="0" y="8115009"/>
                </a:lnTo>
                <a:lnTo>
                  <a:pt x="0" y="0"/>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rot="-4102401" flipH="1" flipV="1">
            <a:off x="-110158" y="5334462"/>
            <a:ext cx="4857917" cy="9715835"/>
          </a:xfrm>
          <a:custGeom>
            <a:avLst/>
            <a:gdLst/>
            <a:ahLst/>
            <a:cxnLst/>
            <a:rect l="l" t="t" r="r" b="b"/>
            <a:pathLst>
              <a:path w="4857917" h="9715835">
                <a:moveTo>
                  <a:pt x="4857917" y="9715835"/>
                </a:moveTo>
                <a:lnTo>
                  <a:pt x="0" y="9715835"/>
                </a:lnTo>
                <a:lnTo>
                  <a:pt x="0" y="0"/>
                </a:lnTo>
                <a:lnTo>
                  <a:pt x="4857917" y="0"/>
                </a:lnTo>
                <a:lnTo>
                  <a:pt x="4857917" y="9715835"/>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rot="6697598" flipV="1">
            <a:off x="100448" y="6490218"/>
            <a:ext cx="4057504" cy="8115008"/>
          </a:xfrm>
          <a:custGeom>
            <a:avLst/>
            <a:gdLst/>
            <a:ahLst/>
            <a:cxnLst/>
            <a:rect l="l" t="t" r="r" b="b"/>
            <a:pathLst>
              <a:path w="4057504" h="8115008">
                <a:moveTo>
                  <a:pt x="0" y="8115008"/>
                </a:moveTo>
                <a:lnTo>
                  <a:pt x="4057504" y="8115008"/>
                </a:lnTo>
                <a:lnTo>
                  <a:pt x="4057504" y="0"/>
                </a:lnTo>
                <a:lnTo>
                  <a:pt x="0" y="0"/>
                </a:lnTo>
                <a:lnTo>
                  <a:pt x="0" y="8115008"/>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6" name="Group 6"/>
          <p:cNvGrpSpPr/>
          <p:nvPr/>
        </p:nvGrpSpPr>
        <p:grpSpPr>
          <a:xfrm>
            <a:off x="2268254" y="3375377"/>
            <a:ext cx="1371600" cy="1371600"/>
            <a:chOff x="0" y="0"/>
            <a:chExt cx="1828800" cy="1828800"/>
          </a:xfrm>
        </p:grpSpPr>
        <p:sp>
          <p:nvSpPr>
            <p:cNvPr id="7" name="Freeform 7"/>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8" name="TextBox 8"/>
          <p:cNvSpPr txBox="1"/>
          <p:nvPr/>
        </p:nvSpPr>
        <p:spPr>
          <a:xfrm>
            <a:off x="2480690" y="3556912"/>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grpSp>
        <p:nvGrpSpPr>
          <p:cNvPr id="9" name="Group 9"/>
          <p:cNvGrpSpPr/>
          <p:nvPr/>
        </p:nvGrpSpPr>
        <p:grpSpPr>
          <a:xfrm>
            <a:off x="6398018" y="3370060"/>
            <a:ext cx="1371600" cy="1371600"/>
            <a:chOff x="0" y="0"/>
            <a:chExt cx="1828800" cy="1828800"/>
          </a:xfrm>
        </p:grpSpPr>
        <p:sp>
          <p:nvSpPr>
            <p:cNvPr id="10" name="Freeform 10"/>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11" name="TextBox 11"/>
          <p:cNvSpPr txBox="1"/>
          <p:nvPr/>
        </p:nvSpPr>
        <p:spPr>
          <a:xfrm>
            <a:off x="6610454" y="3551596"/>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grpSp>
        <p:nvGrpSpPr>
          <p:cNvPr id="12" name="Group 12"/>
          <p:cNvGrpSpPr/>
          <p:nvPr/>
        </p:nvGrpSpPr>
        <p:grpSpPr>
          <a:xfrm>
            <a:off x="10495402" y="3370060"/>
            <a:ext cx="1371600" cy="1371600"/>
            <a:chOff x="0" y="0"/>
            <a:chExt cx="1828800" cy="1828800"/>
          </a:xfrm>
        </p:grpSpPr>
        <p:sp>
          <p:nvSpPr>
            <p:cNvPr id="13" name="Freeform 13"/>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14" name="TextBox 14"/>
          <p:cNvSpPr txBox="1"/>
          <p:nvPr/>
        </p:nvSpPr>
        <p:spPr>
          <a:xfrm>
            <a:off x="10707839" y="3551596"/>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grpSp>
        <p:nvGrpSpPr>
          <p:cNvPr id="15" name="Group 15"/>
          <p:cNvGrpSpPr/>
          <p:nvPr/>
        </p:nvGrpSpPr>
        <p:grpSpPr>
          <a:xfrm>
            <a:off x="14648146" y="3370060"/>
            <a:ext cx="1371600" cy="1371600"/>
            <a:chOff x="0" y="0"/>
            <a:chExt cx="1828800" cy="1828800"/>
          </a:xfrm>
        </p:grpSpPr>
        <p:sp>
          <p:nvSpPr>
            <p:cNvPr id="16" name="Freeform 16"/>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17" name="TextBox 17"/>
          <p:cNvSpPr txBox="1"/>
          <p:nvPr/>
        </p:nvSpPr>
        <p:spPr>
          <a:xfrm>
            <a:off x="14860583" y="3551596"/>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sp>
        <p:nvSpPr>
          <p:cNvPr id="18" name="Freeform 18"/>
          <p:cNvSpPr/>
          <p:nvPr/>
        </p:nvSpPr>
        <p:spPr>
          <a:xfrm>
            <a:off x="13640162" y="908274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7"/>
            <a:stretch>
              <a:fillRect r="-109"/>
            </a:stretch>
          </a:blipFill>
        </p:spPr>
        <p:txBody>
          <a:bodyPr/>
          <a:lstStyle/>
          <a:p>
            <a:endParaRPr lang="en-GB"/>
          </a:p>
        </p:txBody>
      </p:sp>
      <p:sp>
        <p:nvSpPr>
          <p:cNvPr id="19" name="TextBox 19"/>
          <p:cNvSpPr txBox="1"/>
          <p:nvPr/>
        </p:nvSpPr>
        <p:spPr>
          <a:xfrm>
            <a:off x="914400" y="962025"/>
            <a:ext cx="15412365" cy="617172"/>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JEU Key Services Offered</a:t>
            </a:r>
          </a:p>
        </p:txBody>
      </p:sp>
      <p:sp>
        <p:nvSpPr>
          <p:cNvPr id="20" name="TextBox 20"/>
          <p:cNvSpPr txBox="1"/>
          <p:nvPr/>
        </p:nvSpPr>
        <p:spPr>
          <a:xfrm>
            <a:off x="1266987" y="5167028"/>
            <a:ext cx="3374232" cy="3062288"/>
          </a:xfrm>
          <a:prstGeom prst="rect">
            <a:avLst/>
          </a:prstGeom>
        </p:spPr>
        <p:txBody>
          <a:bodyPr lIns="0" tIns="0" rIns="0" bIns="0" rtlCol="0" anchor="t">
            <a:spAutoFit/>
          </a:bodyPr>
          <a:lstStyle/>
          <a:p>
            <a:pPr algn="ctr">
              <a:lnSpc>
                <a:spcPts val="3240"/>
              </a:lnSpc>
            </a:pPr>
            <a:r>
              <a:rPr lang="en-US" sz="3000">
                <a:solidFill>
                  <a:srgbClr val="000000"/>
                </a:solidFill>
                <a:latin typeface="Roboto"/>
                <a:ea typeface="Roboto"/>
                <a:cs typeface="Roboto"/>
                <a:sym typeface="Roboto"/>
              </a:rPr>
              <a:t>Conducts assessments to identify environmental risks in emergencies and provides mitigation advice.</a:t>
            </a:r>
          </a:p>
        </p:txBody>
      </p:sp>
      <p:sp>
        <p:nvSpPr>
          <p:cNvPr id="21" name="TextBox 21"/>
          <p:cNvSpPr txBox="1"/>
          <p:nvPr/>
        </p:nvSpPr>
        <p:spPr>
          <a:xfrm>
            <a:off x="5396750" y="5161712"/>
            <a:ext cx="3374232" cy="3067050"/>
          </a:xfrm>
          <a:prstGeom prst="rect">
            <a:avLst/>
          </a:prstGeom>
        </p:spPr>
        <p:txBody>
          <a:bodyPr lIns="0" tIns="0" rIns="0" bIns="0" rtlCol="0" anchor="t">
            <a:spAutoFit/>
          </a:bodyPr>
          <a:lstStyle/>
          <a:p>
            <a:pPr algn="ctr">
              <a:lnSpc>
                <a:spcPts val="3078"/>
              </a:lnSpc>
            </a:pPr>
            <a:r>
              <a:rPr lang="en-US" sz="2850">
                <a:solidFill>
                  <a:srgbClr val="000000"/>
                </a:solidFill>
                <a:latin typeface="Roboto"/>
                <a:ea typeface="Roboto"/>
                <a:cs typeface="Roboto"/>
                <a:sym typeface="Roboto"/>
              </a:rPr>
              <a:t>Enhances environmental knowledge and skills of humanitarian actors through training and resources.</a:t>
            </a:r>
          </a:p>
        </p:txBody>
      </p:sp>
      <p:sp>
        <p:nvSpPr>
          <p:cNvPr id="22" name="TextBox 22"/>
          <p:cNvSpPr txBox="1"/>
          <p:nvPr/>
        </p:nvSpPr>
        <p:spPr>
          <a:xfrm>
            <a:off x="9487418" y="5162550"/>
            <a:ext cx="3374232" cy="3067050"/>
          </a:xfrm>
          <a:prstGeom prst="rect">
            <a:avLst/>
          </a:prstGeom>
        </p:spPr>
        <p:txBody>
          <a:bodyPr lIns="0" tIns="0" rIns="0" bIns="0" rtlCol="0" anchor="t">
            <a:spAutoFit/>
          </a:bodyPr>
          <a:lstStyle/>
          <a:p>
            <a:pPr algn="ctr">
              <a:lnSpc>
                <a:spcPts val="3240"/>
              </a:lnSpc>
            </a:pPr>
            <a:r>
              <a:rPr lang="en-US" sz="3000">
                <a:solidFill>
                  <a:srgbClr val="000000"/>
                </a:solidFill>
                <a:latin typeface="Roboto"/>
                <a:ea typeface="Roboto"/>
                <a:cs typeface="Roboto"/>
                <a:sym typeface="Roboto"/>
              </a:rPr>
              <a:t>Provides direct field support, including waste management, pollution control, and sustainable resource use.</a:t>
            </a:r>
          </a:p>
        </p:txBody>
      </p:sp>
      <p:sp>
        <p:nvSpPr>
          <p:cNvPr id="23" name="TextBox 23"/>
          <p:cNvSpPr txBox="1"/>
          <p:nvPr/>
        </p:nvSpPr>
        <p:spPr>
          <a:xfrm>
            <a:off x="7066071" y="3579610"/>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2</a:t>
            </a:r>
          </a:p>
        </p:txBody>
      </p:sp>
      <p:sp>
        <p:nvSpPr>
          <p:cNvPr id="24" name="TextBox 24"/>
          <p:cNvSpPr txBox="1"/>
          <p:nvPr/>
        </p:nvSpPr>
        <p:spPr>
          <a:xfrm>
            <a:off x="11163456" y="3579610"/>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3</a:t>
            </a:r>
          </a:p>
        </p:txBody>
      </p:sp>
      <p:sp>
        <p:nvSpPr>
          <p:cNvPr id="25" name="TextBox 25"/>
          <p:cNvSpPr txBox="1"/>
          <p:nvPr/>
        </p:nvSpPr>
        <p:spPr>
          <a:xfrm>
            <a:off x="13640162" y="5162550"/>
            <a:ext cx="3374232" cy="3067050"/>
          </a:xfrm>
          <a:prstGeom prst="rect">
            <a:avLst/>
          </a:prstGeom>
        </p:spPr>
        <p:txBody>
          <a:bodyPr lIns="0" tIns="0" rIns="0" bIns="0" rtlCol="0" anchor="t">
            <a:spAutoFit/>
          </a:bodyPr>
          <a:lstStyle/>
          <a:p>
            <a:pPr algn="ctr">
              <a:lnSpc>
                <a:spcPts val="2754"/>
              </a:lnSpc>
            </a:pPr>
            <a:r>
              <a:rPr lang="en-US" sz="2550">
                <a:solidFill>
                  <a:srgbClr val="000000"/>
                </a:solidFill>
                <a:latin typeface="Roboto"/>
                <a:ea typeface="Roboto"/>
                <a:cs typeface="Roboto"/>
                <a:sym typeface="Roboto"/>
              </a:rPr>
              <a:t>Improves collaboration between environmental and humanitarian actors for streamlined environmental management.</a:t>
            </a:r>
          </a:p>
        </p:txBody>
      </p:sp>
      <p:sp>
        <p:nvSpPr>
          <p:cNvPr id="26" name="TextBox 26"/>
          <p:cNvSpPr txBox="1"/>
          <p:nvPr/>
        </p:nvSpPr>
        <p:spPr>
          <a:xfrm>
            <a:off x="15316200" y="3579610"/>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4</a:t>
            </a:r>
          </a:p>
        </p:txBody>
      </p:sp>
      <p:sp>
        <p:nvSpPr>
          <p:cNvPr id="27" name="TextBox 27"/>
          <p:cNvSpPr txBox="1"/>
          <p:nvPr/>
        </p:nvSpPr>
        <p:spPr>
          <a:xfrm>
            <a:off x="2954103" y="3579610"/>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610328" flipH="1">
            <a:off x="14094474" y="-2886452"/>
            <a:ext cx="4857917" cy="9715835"/>
          </a:xfrm>
          <a:custGeom>
            <a:avLst/>
            <a:gdLst/>
            <a:ahLst/>
            <a:cxnLst/>
            <a:rect l="l" t="t" r="r" b="b"/>
            <a:pathLst>
              <a:path w="4857917" h="9715835">
                <a:moveTo>
                  <a:pt x="4857917" y="0"/>
                </a:moveTo>
                <a:lnTo>
                  <a:pt x="0" y="0"/>
                </a:lnTo>
                <a:lnTo>
                  <a:pt x="0" y="9715835"/>
                </a:lnTo>
                <a:lnTo>
                  <a:pt x="4857917" y="9715835"/>
                </a:lnTo>
                <a:lnTo>
                  <a:pt x="4857917" y="0"/>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3189671">
            <a:off x="14770877" y="-2379180"/>
            <a:ext cx="4057504" cy="8115008"/>
          </a:xfrm>
          <a:custGeom>
            <a:avLst/>
            <a:gdLst/>
            <a:ahLst/>
            <a:cxnLst/>
            <a:rect l="l" t="t" r="r" b="b"/>
            <a:pathLst>
              <a:path w="4057504" h="8115008">
                <a:moveTo>
                  <a:pt x="0" y="0"/>
                </a:moveTo>
                <a:lnTo>
                  <a:pt x="4057504" y="0"/>
                </a:lnTo>
                <a:lnTo>
                  <a:pt x="4057504" y="8115009"/>
                </a:lnTo>
                <a:lnTo>
                  <a:pt x="0" y="8115009"/>
                </a:lnTo>
                <a:lnTo>
                  <a:pt x="0" y="0"/>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rot="-4102401" flipH="1" flipV="1">
            <a:off x="-110158" y="5334462"/>
            <a:ext cx="4857917" cy="9715835"/>
          </a:xfrm>
          <a:custGeom>
            <a:avLst/>
            <a:gdLst/>
            <a:ahLst/>
            <a:cxnLst/>
            <a:rect l="l" t="t" r="r" b="b"/>
            <a:pathLst>
              <a:path w="4857917" h="9715835">
                <a:moveTo>
                  <a:pt x="4857917" y="9715835"/>
                </a:moveTo>
                <a:lnTo>
                  <a:pt x="0" y="9715835"/>
                </a:lnTo>
                <a:lnTo>
                  <a:pt x="0" y="0"/>
                </a:lnTo>
                <a:lnTo>
                  <a:pt x="4857917" y="0"/>
                </a:lnTo>
                <a:lnTo>
                  <a:pt x="4857917" y="9715835"/>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rot="6697598" flipV="1">
            <a:off x="100448" y="6490218"/>
            <a:ext cx="4057504" cy="8115008"/>
          </a:xfrm>
          <a:custGeom>
            <a:avLst/>
            <a:gdLst/>
            <a:ahLst/>
            <a:cxnLst/>
            <a:rect l="l" t="t" r="r" b="b"/>
            <a:pathLst>
              <a:path w="4057504" h="8115008">
                <a:moveTo>
                  <a:pt x="0" y="8115008"/>
                </a:moveTo>
                <a:lnTo>
                  <a:pt x="4057504" y="8115008"/>
                </a:lnTo>
                <a:lnTo>
                  <a:pt x="4057504" y="0"/>
                </a:lnTo>
                <a:lnTo>
                  <a:pt x="0" y="0"/>
                </a:lnTo>
                <a:lnTo>
                  <a:pt x="0" y="8115008"/>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13767710" y="92583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7"/>
            <a:stretch>
              <a:fillRect r="-109"/>
            </a:stretch>
          </a:blipFill>
        </p:spPr>
        <p:txBody>
          <a:bodyPr/>
          <a:lstStyle/>
          <a:p>
            <a:endParaRPr lang="en-GB"/>
          </a:p>
        </p:txBody>
      </p:sp>
      <p:grpSp>
        <p:nvGrpSpPr>
          <p:cNvPr id="7" name="Group 7"/>
          <p:cNvGrpSpPr/>
          <p:nvPr/>
        </p:nvGrpSpPr>
        <p:grpSpPr>
          <a:xfrm>
            <a:off x="4760048" y="2511000"/>
            <a:ext cx="27432" cy="6172200"/>
            <a:chOff x="0" y="0"/>
            <a:chExt cx="36576" cy="8229600"/>
          </a:xfrm>
        </p:grpSpPr>
        <p:sp>
          <p:nvSpPr>
            <p:cNvPr id="8" name="Freeform 8"/>
            <p:cNvSpPr/>
            <p:nvPr/>
          </p:nvSpPr>
          <p:spPr>
            <a:xfrm>
              <a:off x="0" y="0"/>
              <a:ext cx="36576" cy="8229600"/>
            </a:xfrm>
            <a:custGeom>
              <a:avLst/>
              <a:gdLst/>
              <a:ahLst/>
              <a:cxnLst/>
              <a:rect l="l" t="t" r="r" b="b"/>
              <a:pathLst>
                <a:path w="36576" h="8229600">
                  <a:moveTo>
                    <a:pt x="0" y="0"/>
                  </a:moveTo>
                  <a:lnTo>
                    <a:pt x="36576" y="0"/>
                  </a:lnTo>
                  <a:lnTo>
                    <a:pt x="36576" y="8229600"/>
                  </a:lnTo>
                  <a:lnTo>
                    <a:pt x="0" y="8229600"/>
                  </a:lnTo>
                  <a:close/>
                </a:path>
              </a:pathLst>
            </a:custGeom>
            <a:solidFill>
              <a:srgbClr val="DEDEDE"/>
            </a:solidFill>
          </p:spPr>
          <p:txBody>
            <a:bodyPr/>
            <a:lstStyle/>
            <a:p>
              <a:endParaRPr lang="en-GB"/>
            </a:p>
          </p:txBody>
        </p:sp>
      </p:grpSp>
      <p:grpSp>
        <p:nvGrpSpPr>
          <p:cNvPr id="9" name="Group 9"/>
          <p:cNvGrpSpPr/>
          <p:nvPr/>
        </p:nvGrpSpPr>
        <p:grpSpPr>
          <a:xfrm>
            <a:off x="9154614" y="2511002"/>
            <a:ext cx="27432" cy="6172200"/>
            <a:chOff x="0" y="0"/>
            <a:chExt cx="36576" cy="8229600"/>
          </a:xfrm>
        </p:grpSpPr>
        <p:sp>
          <p:nvSpPr>
            <p:cNvPr id="10" name="Freeform 10"/>
            <p:cNvSpPr/>
            <p:nvPr/>
          </p:nvSpPr>
          <p:spPr>
            <a:xfrm>
              <a:off x="0" y="0"/>
              <a:ext cx="36576" cy="8229600"/>
            </a:xfrm>
            <a:custGeom>
              <a:avLst/>
              <a:gdLst/>
              <a:ahLst/>
              <a:cxnLst/>
              <a:rect l="l" t="t" r="r" b="b"/>
              <a:pathLst>
                <a:path w="36576" h="8229600">
                  <a:moveTo>
                    <a:pt x="0" y="0"/>
                  </a:moveTo>
                  <a:lnTo>
                    <a:pt x="36576" y="0"/>
                  </a:lnTo>
                  <a:lnTo>
                    <a:pt x="36576" y="8229600"/>
                  </a:lnTo>
                  <a:lnTo>
                    <a:pt x="0" y="8229600"/>
                  </a:lnTo>
                  <a:close/>
                </a:path>
              </a:pathLst>
            </a:custGeom>
            <a:solidFill>
              <a:srgbClr val="DEDEDE"/>
            </a:solidFill>
          </p:spPr>
          <p:txBody>
            <a:bodyPr/>
            <a:lstStyle/>
            <a:p>
              <a:endParaRPr lang="en-GB"/>
            </a:p>
          </p:txBody>
        </p:sp>
      </p:grpSp>
      <p:grpSp>
        <p:nvGrpSpPr>
          <p:cNvPr id="11" name="Group 11"/>
          <p:cNvGrpSpPr/>
          <p:nvPr/>
        </p:nvGrpSpPr>
        <p:grpSpPr>
          <a:xfrm>
            <a:off x="13519293" y="2511002"/>
            <a:ext cx="27432" cy="6172200"/>
            <a:chOff x="0" y="0"/>
            <a:chExt cx="36576" cy="8229600"/>
          </a:xfrm>
        </p:grpSpPr>
        <p:sp>
          <p:nvSpPr>
            <p:cNvPr id="12" name="Freeform 12"/>
            <p:cNvSpPr/>
            <p:nvPr/>
          </p:nvSpPr>
          <p:spPr>
            <a:xfrm>
              <a:off x="0" y="0"/>
              <a:ext cx="36576" cy="8229600"/>
            </a:xfrm>
            <a:custGeom>
              <a:avLst/>
              <a:gdLst/>
              <a:ahLst/>
              <a:cxnLst/>
              <a:rect l="l" t="t" r="r" b="b"/>
              <a:pathLst>
                <a:path w="36576" h="8229600">
                  <a:moveTo>
                    <a:pt x="0" y="0"/>
                  </a:moveTo>
                  <a:lnTo>
                    <a:pt x="36576" y="0"/>
                  </a:lnTo>
                  <a:lnTo>
                    <a:pt x="36576" y="8229600"/>
                  </a:lnTo>
                  <a:lnTo>
                    <a:pt x="0" y="8229600"/>
                  </a:lnTo>
                  <a:close/>
                </a:path>
              </a:pathLst>
            </a:custGeom>
            <a:solidFill>
              <a:srgbClr val="DEDEDE"/>
            </a:solidFill>
          </p:spPr>
          <p:txBody>
            <a:bodyPr/>
            <a:lstStyle/>
            <a:p>
              <a:endParaRPr lang="en-GB"/>
            </a:p>
          </p:txBody>
        </p:sp>
      </p:grpSp>
      <p:sp>
        <p:nvSpPr>
          <p:cNvPr id="13" name="TextBox 13"/>
          <p:cNvSpPr txBox="1"/>
          <p:nvPr/>
        </p:nvSpPr>
        <p:spPr>
          <a:xfrm>
            <a:off x="914400" y="962025"/>
            <a:ext cx="15412365" cy="617172"/>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JEU Key Tools and Resources</a:t>
            </a:r>
          </a:p>
        </p:txBody>
      </p:sp>
      <p:sp>
        <p:nvSpPr>
          <p:cNvPr id="14" name="TextBox 14"/>
          <p:cNvSpPr txBox="1"/>
          <p:nvPr/>
        </p:nvSpPr>
        <p:spPr>
          <a:xfrm>
            <a:off x="928846" y="4059774"/>
            <a:ext cx="3803769" cy="4394677"/>
          </a:xfrm>
          <a:prstGeom prst="rect">
            <a:avLst/>
          </a:prstGeom>
        </p:spPr>
        <p:txBody>
          <a:bodyPr lIns="0" tIns="0" rIns="0" bIns="0" rtlCol="0" anchor="t">
            <a:spAutoFit/>
          </a:bodyPr>
          <a:lstStyle/>
          <a:p>
            <a:pPr algn="ctr">
              <a:lnSpc>
                <a:spcPts val="2916"/>
              </a:lnSpc>
            </a:pPr>
            <a:r>
              <a:rPr lang="en-US" sz="3000">
                <a:solidFill>
                  <a:srgbClr val="000000"/>
                </a:solidFill>
                <a:latin typeface="Roboto"/>
                <a:ea typeface="Roboto"/>
                <a:cs typeface="Roboto"/>
                <a:sym typeface="Roboto"/>
              </a:rPr>
              <a:t>Rapid tool for identifying environmental risks in early emergency stages.</a:t>
            </a:r>
          </a:p>
          <a:p>
            <a:pPr algn="ctr">
              <a:lnSpc>
                <a:spcPts val="2916"/>
              </a:lnSpc>
            </a:pPr>
            <a:endParaRPr lang="en-US" sz="3000">
              <a:solidFill>
                <a:srgbClr val="000000"/>
              </a:solidFill>
              <a:latin typeface="Roboto"/>
              <a:ea typeface="Roboto"/>
              <a:cs typeface="Roboto"/>
              <a:sym typeface="Roboto"/>
            </a:endParaRPr>
          </a:p>
          <a:p>
            <a:pPr algn="ctr">
              <a:lnSpc>
                <a:spcPts val="2916"/>
              </a:lnSpc>
            </a:pPr>
            <a:r>
              <a:rPr lang="en-US" sz="3000">
                <a:solidFill>
                  <a:srgbClr val="000000"/>
                </a:solidFill>
                <a:latin typeface="Roboto"/>
                <a:ea typeface="Roboto"/>
                <a:cs typeface="Roboto"/>
                <a:sym typeface="Roboto"/>
              </a:rPr>
              <a:t>Used in initial disaster response operations for quick environmental assessments.</a:t>
            </a:r>
          </a:p>
        </p:txBody>
      </p:sp>
      <p:sp>
        <p:nvSpPr>
          <p:cNvPr id="15" name="TextBox 15"/>
          <p:cNvSpPr txBox="1"/>
          <p:nvPr/>
        </p:nvSpPr>
        <p:spPr>
          <a:xfrm>
            <a:off x="5279810" y="4059776"/>
            <a:ext cx="3514620" cy="4394676"/>
          </a:xfrm>
          <a:prstGeom prst="rect">
            <a:avLst/>
          </a:prstGeom>
        </p:spPr>
        <p:txBody>
          <a:bodyPr lIns="0" tIns="0" rIns="0" bIns="0" rtlCol="0" anchor="t">
            <a:spAutoFit/>
          </a:bodyPr>
          <a:lstStyle/>
          <a:p>
            <a:pPr algn="ctr">
              <a:lnSpc>
                <a:spcPts val="2916"/>
              </a:lnSpc>
            </a:pPr>
            <a:r>
              <a:rPr lang="en-US" sz="3000">
                <a:solidFill>
                  <a:srgbClr val="000000"/>
                </a:solidFill>
                <a:latin typeface="Roboto"/>
                <a:ea typeface="Roboto"/>
                <a:cs typeface="Roboto"/>
                <a:sym typeface="Roboto"/>
              </a:rPr>
              <a:t>Practical advice on managing environmental emergencies.</a:t>
            </a:r>
          </a:p>
          <a:p>
            <a:pPr algn="ctr">
              <a:lnSpc>
                <a:spcPts val="2916"/>
              </a:lnSpc>
            </a:pPr>
            <a:endParaRPr lang="en-US" sz="3000">
              <a:solidFill>
                <a:srgbClr val="000000"/>
              </a:solidFill>
              <a:latin typeface="Roboto"/>
              <a:ea typeface="Roboto"/>
              <a:cs typeface="Roboto"/>
              <a:sym typeface="Roboto"/>
            </a:endParaRPr>
          </a:p>
          <a:p>
            <a:pPr algn="ctr">
              <a:lnSpc>
                <a:spcPts val="2916"/>
              </a:lnSpc>
            </a:pPr>
            <a:r>
              <a:rPr lang="en-US" sz="3000">
                <a:solidFill>
                  <a:srgbClr val="000000"/>
                </a:solidFill>
                <a:latin typeface="Roboto"/>
                <a:ea typeface="Roboto"/>
                <a:cs typeface="Roboto"/>
                <a:sym typeface="Roboto"/>
              </a:rPr>
              <a:t>Used by field teams to guide environmental aspects of emergency response.</a:t>
            </a:r>
          </a:p>
        </p:txBody>
      </p:sp>
      <p:sp>
        <p:nvSpPr>
          <p:cNvPr id="16" name="TextBox 16"/>
          <p:cNvSpPr txBox="1"/>
          <p:nvPr/>
        </p:nvSpPr>
        <p:spPr>
          <a:xfrm>
            <a:off x="9638608" y="4097874"/>
            <a:ext cx="3640278" cy="4585325"/>
          </a:xfrm>
          <a:prstGeom prst="rect">
            <a:avLst/>
          </a:prstGeom>
        </p:spPr>
        <p:txBody>
          <a:bodyPr lIns="0" tIns="0" rIns="0" bIns="0" rtlCol="0" anchor="t">
            <a:spAutoFit/>
          </a:bodyPr>
          <a:lstStyle/>
          <a:p>
            <a:pPr algn="ctr">
              <a:lnSpc>
                <a:spcPts val="2643"/>
              </a:lnSpc>
            </a:pPr>
            <a:r>
              <a:rPr lang="en-US" sz="3060">
                <a:solidFill>
                  <a:srgbClr val="000000"/>
                </a:solidFill>
                <a:latin typeface="Roboto"/>
                <a:ea typeface="Roboto"/>
                <a:cs typeface="Roboto"/>
                <a:sym typeface="Roboto"/>
              </a:rPr>
              <a:t>Digital platform offering resources for integrating environmental considerations in humanitarian action.</a:t>
            </a:r>
          </a:p>
          <a:p>
            <a:pPr algn="ctr">
              <a:lnSpc>
                <a:spcPts val="2643"/>
              </a:lnSpc>
            </a:pPr>
            <a:endParaRPr lang="en-US" sz="3060">
              <a:solidFill>
                <a:srgbClr val="000000"/>
              </a:solidFill>
              <a:latin typeface="Roboto"/>
              <a:ea typeface="Roboto"/>
              <a:cs typeface="Roboto"/>
              <a:sym typeface="Roboto"/>
            </a:endParaRPr>
          </a:p>
          <a:p>
            <a:pPr algn="ctr">
              <a:lnSpc>
                <a:spcPts val="2643"/>
              </a:lnSpc>
            </a:pPr>
            <a:r>
              <a:rPr lang="en-US" sz="3060">
                <a:solidFill>
                  <a:srgbClr val="000000"/>
                </a:solidFill>
                <a:latin typeface="Roboto"/>
                <a:ea typeface="Roboto"/>
                <a:cs typeface="Roboto"/>
                <a:sym typeface="Roboto"/>
              </a:rPr>
              <a:t>Access to best practices, case studies, and guidance on environmental integration.</a:t>
            </a:r>
          </a:p>
        </p:txBody>
      </p:sp>
      <p:sp>
        <p:nvSpPr>
          <p:cNvPr id="17" name="TextBox 17"/>
          <p:cNvSpPr txBox="1"/>
          <p:nvPr/>
        </p:nvSpPr>
        <p:spPr>
          <a:xfrm>
            <a:off x="698672" y="2173070"/>
            <a:ext cx="3660182" cy="768089"/>
          </a:xfrm>
          <a:prstGeom prst="rect">
            <a:avLst/>
          </a:prstGeom>
        </p:spPr>
        <p:txBody>
          <a:bodyPr lIns="0" tIns="0" rIns="0" bIns="0" rtlCol="0" anchor="t">
            <a:spAutoFit/>
          </a:bodyPr>
          <a:lstStyle/>
          <a:p>
            <a:pPr algn="ctr">
              <a:lnSpc>
                <a:spcPts val="3240"/>
              </a:lnSpc>
            </a:pPr>
            <a:r>
              <a:rPr lang="en-US" sz="3000" b="1">
                <a:solidFill>
                  <a:srgbClr val="6E6259"/>
                </a:solidFill>
                <a:latin typeface="Roboto Bold"/>
                <a:ea typeface="Roboto Bold"/>
                <a:cs typeface="Roboto Bold"/>
                <a:sym typeface="Roboto Bold"/>
              </a:rPr>
              <a:t>Flash Environmental Assessment Tool (FEAT)</a:t>
            </a:r>
          </a:p>
        </p:txBody>
      </p:sp>
      <p:sp>
        <p:nvSpPr>
          <p:cNvPr id="18" name="TextBox 18"/>
          <p:cNvSpPr txBox="1"/>
          <p:nvPr/>
        </p:nvSpPr>
        <p:spPr>
          <a:xfrm>
            <a:off x="5230326" y="2136480"/>
            <a:ext cx="3467224" cy="768088"/>
          </a:xfrm>
          <a:prstGeom prst="rect">
            <a:avLst/>
          </a:prstGeom>
        </p:spPr>
        <p:txBody>
          <a:bodyPr lIns="0" tIns="0" rIns="0" bIns="0" rtlCol="0" anchor="t">
            <a:spAutoFit/>
          </a:bodyPr>
          <a:lstStyle/>
          <a:p>
            <a:pPr algn="ctr">
              <a:lnSpc>
                <a:spcPts val="3240"/>
              </a:lnSpc>
            </a:pPr>
            <a:r>
              <a:rPr lang="en-US" sz="3000" b="1">
                <a:solidFill>
                  <a:srgbClr val="6E6259"/>
                </a:solidFill>
                <a:latin typeface="Roboto Bold"/>
                <a:ea typeface="Roboto Bold"/>
                <a:cs typeface="Roboto Bold"/>
                <a:sym typeface="Roboto Bold"/>
              </a:rPr>
              <a:t>Environmental Emergencies Guidelines</a:t>
            </a:r>
          </a:p>
        </p:txBody>
      </p:sp>
      <p:sp>
        <p:nvSpPr>
          <p:cNvPr id="19" name="TextBox 19"/>
          <p:cNvSpPr txBox="1"/>
          <p:nvPr/>
        </p:nvSpPr>
        <p:spPr>
          <a:xfrm>
            <a:off x="9610672" y="2136480"/>
            <a:ext cx="3894402" cy="768088"/>
          </a:xfrm>
          <a:prstGeom prst="rect">
            <a:avLst/>
          </a:prstGeom>
        </p:spPr>
        <p:txBody>
          <a:bodyPr lIns="0" tIns="0" rIns="0" bIns="0" rtlCol="0" anchor="t">
            <a:spAutoFit/>
          </a:bodyPr>
          <a:lstStyle/>
          <a:p>
            <a:pPr algn="ctr">
              <a:lnSpc>
                <a:spcPts val="3240"/>
              </a:lnSpc>
            </a:pPr>
            <a:r>
              <a:rPr lang="en-US" sz="3000" b="1">
                <a:solidFill>
                  <a:srgbClr val="6E6259"/>
                </a:solidFill>
                <a:latin typeface="Roboto Bold"/>
                <a:ea typeface="Roboto Bold"/>
                <a:cs typeface="Roboto Bold"/>
                <a:sym typeface="Roboto Bold"/>
              </a:rPr>
              <a:t>EHA Connect</a:t>
            </a:r>
          </a:p>
        </p:txBody>
      </p:sp>
      <p:sp>
        <p:nvSpPr>
          <p:cNvPr id="20" name="TextBox 20"/>
          <p:cNvSpPr txBox="1"/>
          <p:nvPr/>
        </p:nvSpPr>
        <p:spPr>
          <a:xfrm>
            <a:off x="14044431" y="3916825"/>
            <a:ext cx="3571702" cy="4651998"/>
          </a:xfrm>
          <a:prstGeom prst="rect">
            <a:avLst/>
          </a:prstGeom>
        </p:spPr>
        <p:txBody>
          <a:bodyPr lIns="0" tIns="0" rIns="0" bIns="0" rtlCol="0" anchor="t">
            <a:spAutoFit/>
          </a:bodyPr>
          <a:lstStyle/>
          <a:p>
            <a:pPr algn="ctr">
              <a:lnSpc>
                <a:spcPts val="3240"/>
              </a:lnSpc>
            </a:pPr>
            <a:r>
              <a:rPr lang="en-US" sz="3000">
                <a:solidFill>
                  <a:srgbClr val="000000"/>
                </a:solidFill>
                <a:latin typeface="Roboto"/>
                <a:ea typeface="Roboto"/>
                <a:cs typeface="Roboto"/>
                <a:sym typeface="Roboto"/>
              </a:rPr>
              <a:t>Screening tool for environmental risk assessments in humanitarian projects.</a:t>
            </a:r>
          </a:p>
          <a:p>
            <a:pPr algn="ctr">
              <a:lnSpc>
                <a:spcPts val="3240"/>
              </a:lnSpc>
            </a:pPr>
            <a:endParaRPr lang="en-US" sz="3000">
              <a:solidFill>
                <a:srgbClr val="000000"/>
              </a:solidFill>
              <a:latin typeface="Roboto"/>
              <a:ea typeface="Roboto"/>
              <a:cs typeface="Roboto"/>
              <a:sym typeface="Roboto"/>
            </a:endParaRPr>
          </a:p>
          <a:p>
            <a:pPr algn="ctr">
              <a:lnSpc>
                <a:spcPts val="3240"/>
              </a:lnSpc>
            </a:pPr>
            <a:r>
              <a:rPr lang="en-US" sz="3000">
                <a:solidFill>
                  <a:srgbClr val="000000"/>
                </a:solidFill>
                <a:latin typeface="Roboto"/>
                <a:ea typeface="Roboto"/>
                <a:cs typeface="Roboto"/>
                <a:sym typeface="Roboto"/>
              </a:rPr>
              <a:t>Used by humanitarian actors to evaluate environmental impacts of planned activities.</a:t>
            </a:r>
          </a:p>
        </p:txBody>
      </p:sp>
      <p:sp>
        <p:nvSpPr>
          <p:cNvPr id="21" name="TextBox 21"/>
          <p:cNvSpPr txBox="1"/>
          <p:nvPr/>
        </p:nvSpPr>
        <p:spPr>
          <a:xfrm>
            <a:off x="13947919" y="2136480"/>
            <a:ext cx="3478989" cy="768088"/>
          </a:xfrm>
          <a:prstGeom prst="rect">
            <a:avLst/>
          </a:prstGeom>
        </p:spPr>
        <p:txBody>
          <a:bodyPr lIns="0" tIns="0" rIns="0" bIns="0" rtlCol="0" anchor="t">
            <a:spAutoFit/>
          </a:bodyPr>
          <a:lstStyle/>
          <a:p>
            <a:pPr algn="ctr">
              <a:lnSpc>
                <a:spcPts val="3240"/>
              </a:lnSpc>
            </a:pPr>
            <a:r>
              <a:rPr lang="en-US" sz="3000" b="1">
                <a:solidFill>
                  <a:srgbClr val="6E6259"/>
                </a:solidFill>
                <a:latin typeface="Roboto Bold"/>
                <a:ea typeface="Roboto Bold"/>
                <a:cs typeface="Roboto Bold"/>
                <a:sym typeface="Roboto Bold"/>
              </a:rPr>
              <a:t>NEAT+ (Nexus Environmental Assessment Tool)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E6259"/>
        </a:solidFill>
        <a:effectLst/>
      </p:bgPr>
    </p:bg>
    <p:spTree>
      <p:nvGrpSpPr>
        <p:cNvPr id="1" name=""/>
        <p:cNvGrpSpPr/>
        <p:nvPr/>
      </p:nvGrpSpPr>
      <p:grpSpPr>
        <a:xfrm>
          <a:off x="0" y="0"/>
          <a:ext cx="0" cy="0"/>
          <a:chOff x="0" y="0"/>
          <a:chExt cx="0" cy="0"/>
        </a:xfrm>
      </p:grpSpPr>
      <p:sp>
        <p:nvSpPr>
          <p:cNvPr id="2" name="Freeform 2"/>
          <p:cNvSpPr/>
          <p:nvPr/>
        </p:nvSpPr>
        <p:spPr>
          <a:xfrm rot="7610328" flipH="1">
            <a:off x="14094474" y="-2886452"/>
            <a:ext cx="4857917" cy="9715835"/>
          </a:xfrm>
          <a:custGeom>
            <a:avLst/>
            <a:gdLst/>
            <a:ahLst/>
            <a:cxnLst/>
            <a:rect l="l" t="t" r="r" b="b"/>
            <a:pathLst>
              <a:path w="4857917" h="9715835">
                <a:moveTo>
                  <a:pt x="4857917" y="0"/>
                </a:moveTo>
                <a:lnTo>
                  <a:pt x="0" y="0"/>
                </a:lnTo>
                <a:lnTo>
                  <a:pt x="0" y="9715835"/>
                </a:lnTo>
                <a:lnTo>
                  <a:pt x="4857917" y="9715835"/>
                </a:lnTo>
                <a:lnTo>
                  <a:pt x="4857917" y="0"/>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3189671">
            <a:off x="14770877" y="-2379180"/>
            <a:ext cx="4057504" cy="8115008"/>
          </a:xfrm>
          <a:custGeom>
            <a:avLst/>
            <a:gdLst/>
            <a:ahLst/>
            <a:cxnLst/>
            <a:rect l="l" t="t" r="r" b="b"/>
            <a:pathLst>
              <a:path w="4057504" h="8115008">
                <a:moveTo>
                  <a:pt x="0" y="0"/>
                </a:moveTo>
                <a:lnTo>
                  <a:pt x="4057504" y="0"/>
                </a:lnTo>
                <a:lnTo>
                  <a:pt x="4057504" y="8115009"/>
                </a:lnTo>
                <a:lnTo>
                  <a:pt x="0" y="8115009"/>
                </a:lnTo>
                <a:lnTo>
                  <a:pt x="0" y="0"/>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rot="-4102401" flipH="1" flipV="1">
            <a:off x="-110158" y="5334462"/>
            <a:ext cx="4857917" cy="9715835"/>
          </a:xfrm>
          <a:custGeom>
            <a:avLst/>
            <a:gdLst/>
            <a:ahLst/>
            <a:cxnLst/>
            <a:rect l="l" t="t" r="r" b="b"/>
            <a:pathLst>
              <a:path w="4857917" h="9715835">
                <a:moveTo>
                  <a:pt x="4857917" y="9715835"/>
                </a:moveTo>
                <a:lnTo>
                  <a:pt x="0" y="9715835"/>
                </a:lnTo>
                <a:lnTo>
                  <a:pt x="0" y="0"/>
                </a:lnTo>
                <a:lnTo>
                  <a:pt x="4857917" y="0"/>
                </a:lnTo>
                <a:lnTo>
                  <a:pt x="4857917" y="9715835"/>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rot="6697598" flipV="1">
            <a:off x="100448" y="6490218"/>
            <a:ext cx="4057504" cy="8115008"/>
          </a:xfrm>
          <a:custGeom>
            <a:avLst/>
            <a:gdLst/>
            <a:ahLst/>
            <a:cxnLst/>
            <a:rect l="l" t="t" r="r" b="b"/>
            <a:pathLst>
              <a:path w="4057504" h="8115008">
                <a:moveTo>
                  <a:pt x="0" y="8115008"/>
                </a:moveTo>
                <a:lnTo>
                  <a:pt x="4057504" y="8115008"/>
                </a:lnTo>
                <a:lnTo>
                  <a:pt x="4057504" y="0"/>
                </a:lnTo>
                <a:lnTo>
                  <a:pt x="0" y="0"/>
                </a:lnTo>
                <a:lnTo>
                  <a:pt x="0" y="8115008"/>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TextBox 6"/>
          <p:cNvSpPr txBox="1"/>
          <p:nvPr/>
        </p:nvSpPr>
        <p:spPr>
          <a:xfrm>
            <a:off x="6286500" y="2962311"/>
            <a:ext cx="10972800" cy="4998431"/>
          </a:xfrm>
          <a:prstGeom prst="rect">
            <a:avLst/>
          </a:prstGeom>
        </p:spPr>
        <p:txBody>
          <a:bodyPr lIns="0" tIns="0" rIns="0" bIns="0" rtlCol="0" anchor="t">
            <a:spAutoFit/>
          </a:bodyPr>
          <a:lstStyle/>
          <a:p>
            <a:pPr marL="651510" lvl="1" indent="-325755" algn="l">
              <a:lnSpc>
                <a:spcPts val="3888"/>
              </a:lnSpc>
              <a:buFont typeface="Arial"/>
              <a:buChar char="•"/>
            </a:pPr>
            <a:r>
              <a:rPr lang="en-US" sz="3600">
                <a:solidFill>
                  <a:srgbClr val="FFFFFF"/>
                </a:solidFill>
                <a:latin typeface="Roboto"/>
                <a:ea typeface="Roboto"/>
                <a:cs typeface="Roboto"/>
                <a:sym typeface="Roboto"/>
              </a:rPr>
              <a:t>Contact points: Direct contact through JEU focal points for rapid mobilization of expertise during emergencies.</a:t>
            </a:r>
          </a:p>
          <a:p>
            <a:pPr marL="651510" lvl="1" indent="-325755" algn="l">
              <a:lnSpc>
                <a:spcPts val="3888"/>
              </a:lnSpc>
              <a:buFont typeface="Arial"/>
              <a:buChar char="•"/>
            </a:pPr>
            <a:r>
              <a:rPr lang="en-US" sz="3600">
                <a:solidFill>
                  <a:srgbClr val="FFFFFF"/>
                </a:solidFill>
                <a:latin typeface="Roboto"/>
                <a:ea typeface="Roboto"/>
                <a:cs typeface="Roboto"/>
                <a:sym typeface="Roboto"/>
              </a:rPr>
              <a:t>Contact details available on the Environmental Emergencies Centre (EEC) platform.</a:t>
            </a:r>
          </a:p>
          <a:p>
            <a:pPr marL="651510" lvl="1" indent="-325755" algn="l">
              <a:lnSpc>
                <a:spcPts val="3888"/>
              </a:lnSpc>
              <a:buFont typeface="Arial"/>
              <a:buChar char="•"/>
            </a:pPr>
            <a:r>
              <a:rPr lang="en-US" sz="3600">
                <a:solidFill>
                  <a:srgbClr val="FFFFFF"/>
                </a:solidFill>
                <a:latin typeface="Roboto"/>
                <a:ea typeface="Roboto"/>
                <a:cs typeface="Roboto"/>
                <a:sym typeface="Roboto"/>
              </a:rPr>
              <a:t>EHA Connect and Environmental Emergencies Centre provide access to resources and training.</a:t>
            </a:r>
          </a:p>
          <a:p>
            <a:pPr marL="651510" lvl="1" indent="-325755" algn="l">
              <a:lnSpc>
                <a:spcPts val="3888"/>
              </a:lnSpc>
              <a:buFont typeface="Arial"/>
              <a:buChar char="•"/>
            </a:pPr>
            <a:r>
              <a:rPr lang="en-US" sz="3600">
                <a:solidFill>
                  <a:srgbClr val="FFFFFF"/>
                </a:solidFill>
                <a:latin typeface="Roboto"/>
                <a:ea typeface="Roboto"/>
                <a:cs typeface="Roboto"/>
                <a:sym typeface="Roboto"/>
              </a:rPr>
              <a:t>Humanitarian actors can register online and access resources anytime to enhance preparedness.</a:t>
            </a:r>
          </a:p>
        </p:txBody>
      </p:sp>
      <p:sp>
        <p:nvSpPr>
          <p:cNvPr id="7" name="TextBox 7"/>
          <p:cNvSpPr txBox="1"/>
          <p:nvPr/>
        </p:nvSpPr>
        <p:spPr>
          <a:xfrm>
            <a:off x="938049" y="6510501"/>
            <a:ext cx="5161194" cy="682752"/>
          </a:xfrm>
          <a:prstGeom prst="rect">
            <a:avLst/>
          </a:prstGeom>
        </p:spPr>
        <p:txBody>
          <a:bodyPr lIns="0" tIns="0" rIns="0" bIns="0" rtlCol="0" anchor="t">
            <a:spAutoFit/>
          </a:bodyPr>
          <a:lstStyle/>
          <a:p>
            <a:pPr algn="l">
              <a:lnSpc>
                <a:spcPts val="5184"/>
              </a:lnSpc>
            </a:pPr>
            <a:r>
              <a:rPr lang="en-US" sz="4800" b="1">
                <a:solidFill>
                  <a:srgbClr val="FFFFFF"/>
                </a:solidFill>
                <a:latin typeface="Roboto Bold"/>
                <a:ea typeface="Roboto Bold"/>
                <a:cs typeface="Roboto Bold"/>
                <a:sym typeface="Roboto Bold"/>
              </a:rPr>
              <a:t>How to Reach JEU</a:t>
            </a:r>
          </a:p>
        </p:txBody>
      </p:sp>
      <p:sp>
        <p:nvSpPr>
          <p:cNvPr id="8" name="Freeform 8"/>
          <p:cNvSpPr/>
          <p:nvPr/>
        </p:nvSpPr>
        <p:spPr>
          <a:xfrm>
            <a:off x="1028700" y="4740964"/>
            <a:ext cx="4885967" cy="1403024"/>
          </a:xfrm>
          <a:custGeom>
            <a:avLst/>
            <a:gdLst/>
            <a:ahLst/>
            <a:cxnLst/>
            <a:rect l="l" t="t" r="r" b="b"/>
            <a:pathLst>
              <a:path w="4885967" h="1403024">
                <a:moveTo>
                  <a:pt x="0" y="0"/>
                </a:moveTo>
                <a:lnTo>
                  <a:pt x="4885967" y="0"/>
                </a:lnTo>
                <a:lnTo>
                  <a:pt x="4885967" y="1403025"/>
                </a:lnTo>
                <a:lnTo>
                  <a:pt x="0" y="1403025"/>
                </a:lnTo>
                <a:lnTo>
                  <a:pt x="0" y="0"/>
                </a:lnTo>
                <a:close/>
              </a:path>
            </a:pathLst>
          </a:custGeom>
          <a:blipFill>
            <a:blip r:embed="rId7"/>
            <a:stretch>
              <a:fillRect l="740" r="-94569"/>
            </a:stretch>
          </a:blipFill>
        </p:spPr>
        <p:txBody>
          <a:bodyPr/>
          <a:lstStyle/>
          <a:p>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E6259"/>
        </a:solidFill>
        <a:effectLst/>
      </p:bgPr>
    </p:bg>
    <p:spTree>
      <p:nvGrpSpPr>
        <p:cNvPr id="1" name=""/>
        <p:cNvGrpSpPr/>
        <p:nvPr/>
      </p:nvGrpSpPr>
      <p:grpSpPr>
        <a:xfrm>
          <a:off x="0" y="0"/>
          <a:ext cx="0" cy="0"/>
          <a:chOff x="0" y="0"/>
          <a:chExt cx="0" cy="0"/>
        </a:xfrm>
      </p:grpSpPr>
      <p:grpSp>
        <p:nvGrpSpPr>
          <p:cNvPr id="2" name="Group 2"/>
          <p:cNvGrpSpPr/>
          <p:nvPr/>
        </p:nvGrpSpPr>
        <p:grpSpPr>
          <a:xfrm rot="10294050">
            <a:off x="-3163422" y="-3306538"/>
            <a:ext cx="10827125" cy="8670475"/>
            <a:chOff x="0" y="0"/>
            <a:chExt cx="14436166" cy="11560634"/>
          </a:xfrm>
        </p:grpSpPr>
        <p:sp>
          <p:nvSpPr>
            <p:cNvPr id="3" name="Freeform 3"/>
            <p:cNvSpPr/>
            <p:nvPr/>
          </p:nvSpPr>
          <p:spPr>
            <a:xfrm rot="-6715862" flipH="1">
              <a:off x="3979471" y="-1053796"/>
              <a:ext cx="6477223" cy="12954446"/>
            </a:xfrm>
            <a:custGeom>
              <a:avLst/>
              <a:gdLst/>
              <a:ahLst/>
              <a:cxnLst/>
              <a:rect l="l" t="t" r="r" b="b"/>
              <a:pathLst>
                <a:path w="6477223" h="12954446">
                  <a:moveTo>
                    <a:pt x="6477224" y="0"/>
                  </a:moveTo>
                  <a:lnTo>
                    <a:pt x="0" y="0"/>
                  </a:lnTo>
                  <a:lnTo>
                    <a:pt x="0" y="12954446"/>
                  </a:lnTo>
                  <a:lnTo>
                    <a:pt x="6477224" y="12954446"/>
                  </a:lnTo>
                  <a:lnTo>
                    <a:pt x="6477224" y="0"/>
                  </a:lnTo>
                  <a:close/>
                </a:path>
              </a:pathLst>
            </a:custGeom>
            <a:blipFill>
              <a:blip r:embed="rId3">
                <a:alphaModFix amt="252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4084137">
              <a:off x="4656361" y="530969"/>
              <a:ext cx="5410006" cy="10820011"/>
            </a:xfrm>
            <a:custGeom>
              <a:avLst/>
              <a:gdLst/>
              <a:ahLst/>
              <a:cxnLst/>
              <a:rect l="l" t="t" r="r" b="b"/>
              <a:pathLst>
                <a:path w="5410006" h="10820011">
                  <a:moveTo>
                    <a:pt x="0" y="0"/>
                  </a:moveTo>
                  <a:lnTo>
                    <a:pt x="5410006" y="0"/>
                  </a:lnTo>
                  <a:lnTo>
                    <a:pt x="5410006" y="10820011"/>
                  </a:lnTo>
                  <a:lnTo>
                    <a:pt x="0" y="10820011"/>
                  </a:lnTo>
                  <a:lnTo>
                    <a:pt x="0" y="0"/>
                  </a:lnTo>
                  <a:close/>
                </a:path>
              </a:pathLst>
            </a:custGeom>
            <a:blipFill>
              <a:blip r:embed="rId5">
                <a:alphaModFix amt="25200"/>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5" name="Group 5"/>
            <p:cNvGrpSpPr/>
            <p:nvPr/>
          </p:nvGrpSpPr>
          <p:grpSpPr>
            <a:xfrm>
              <a:off x="5097912" y="5119218"/>
              <a:ext cx="6562440" cy="6441416"/>
              <a:chOff x="0" y="0"/>
              <a:chExt cx="828071" cy="812800"/>
            </a:xfrm>
          </p:grpSpPr>
          <p:sp>
            <p:nvSpPr>
              <p:cNvPr id="6" name="Freeform 6"/>
              <p:cNvSpPr/>
              <p:nvPr/>
            </p:nvSpPr>
            <p:spPr>
              <a:xfrm>
                <a:off x="0" y="0"/>
                <a:ext cx="828071" cy="812800"/>
              </a:xfrm>
              <a:custGeom>
                <a:avLst/>
                <a:gdLst/>
                <a:ahLst/>
                <a:cxnLst/>
                <a:rect l="l" t="t" r="r" b="b"/>
                <a:pathLst>
                  <a:path w="828071" h="812800">
                    <a:moveTo>
                      <a:pt x="414036" y="0"/>
                    </a:moveTo>
                    <a:cubicBezTo>
                      <a:pt x="185370" y="0"/>
                      <a:pt x="0" y="181951"/>
                      <a:pt x="0" y="406400"/>
                    </a:cubicBezTo>
                    <a:cubicBezTo>
                      <a:pt x="0" y="630849"/>
                      <a:pt x="185370" y="812800"/>
                      <a:pt x="414036" y="812800"/>
                    </a:cubicBezTo>
                    <a:cubicBezTo>
                      <a:pt x="642701" y="812800"/>
                      <a:pt x="828071" y="630849"/>
                      <a:pt x="828071" y="406400"/>
                    </a:cubicBezTo>
                    <a:cubicBezTo>
                      <a:pt x="828071" y="181951"/>
                      <a:pt x="642701" y="0"/>
                      <a:pt x="414036" y="0"/>
                    </a:cubicBezTo>
                    <a:close/>
                  </a:path>
                </a:pathLst>
              </a:custGeom>
              <a:solidFill>
                <a:srgbClr val="6E6259">
                  <a:alpha val="55686"/>
                </a:srgbClr>
              </a:solidFill>
            </p:spPr>
            <p:txBody>
              <a:bodyPr/>
              <a:lstStyle/>
              <a:p>
                <a:endParaRPr lang="en-GB"/>
              </a:p>
            </p:txBody>
          </p:sp>
          <p:sp>
            <p:nvSpPr>
              <p:cNvPr id="7" name="TextBox 7"/>
              <p:cNvSpPr txBox="1"/>
              <p:nvPr/>
            </p:nvSpPr>
            <p:spPr>
              <a:xfrm>
                <a:off x="77632" y="57150"/>
                <a:ext cx="672808" cy="679450"/>
              </a:xfrm>
              <a:prstGeom prst="rect">
                <a:avLst/>
              </a:prstGeom>
            </p:spPr>
            <p:txBody>
              <a:bodyPr lIns="50800" tIns="50800" rIns="50800" bIns="50800" rtlCol="0" anchor="ctr"/>
              <a:lstStyle/>
              <a:p>
                <a:pPr algn="ctr">
                  <a:lnSpc>
                    <a:spcPts val="2268"/>
                  </a:lnSpc>
                </a:pPr>
                <a:endParaRPr/>
              </a:p>
            </p:txBody>
          </p:sp>
        </p:grpSp>
      </p:grpSp>
      <p:grpSp>
        <p:nvGrpSpPr>
          <p:cNvPr id="8" name="Group 8"/>
          <p:cNvGrpSpPr/>
          <p:nvPr/>
        </p:nvGrpSpPr>
        <p:grpSpPr>
          <a:xfrm rot="-3783450">
            <a:off x="11845738" y="-10888"/>
            <a:ext cx="10827125" cy="8670475"/>
            <a:chOff x="0" y="0"/>
            <a:chExt cx="14436166" cy="11560634"/>
          </a:xfrm>
        </p:grpSpPr>
        <p:sp>
          <p:nvSpPr>
            <p:cNvPr id="9" name="Freeform 9"/>
            <p:cNvSpPr/>
            <p:nvPr/>
          </p:nvSpPr>
          <p:spPr>
            <a:xfrm rot="-6715862" flipH="1">
              <a:off x="3979471" y="-1053796"/>
              <a:ext cx="6477223" cy="12954446"/>
            </a:xfrm>
            <a:custGeom>
              <a:avLst/>
              <a:gdLst/>
              <a:ahLst/>
              <a:cxnLst/>
              <a:rect l="l" t="t" r="r" b="b"/>
              <a:pathLst>
                <a:path w="6477223" h="12954446">
                  <a:moveTo>
                    <a:pt x="6477224" y="0"/>
                  </a:moveTo>
                  <a:lnTo>
                    <a:pt x="0" y="0"/>
                  </a:lnTo>
                  <a:lnTo>
                    <a:pt x="0" y="12954446"/>
                  </a:lnTo>
                  <a:lnTo>
                    <a:pt x="6477224" y="12954446"/>
                  </a:lnTo>
                  <a:lnTo>
                    <a:pt x="6477224" y="0"/>
                  </a:lnTo>
                  <a:close/>
                </a:path>
              </a:pathLst>
            </a:custGeom>
            <a:blipFill>
              <a:blip r:embed="rId3">
                <a:alphaModFix amt="252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rot="4084137">
              <a:off x="4656361" y="530969"/>
              <a:ext cx="5410006" cy="10820011"/>
            </a:xfrm>
            <a:custGeom>
              <a:avLst/>
              <a:gdLst/>
              <a:ahLst/>
              <a:cxnLst/>
              <a:rect l="l" t="t" r="r" b="b"/>
              <a:pathLst>
                <a:path w="5410006" h="10820011">
                  <a:moveTo>
                    <a:pt x="0" y="0"/>
                  </a:moveTo>
                  <a:lnTo>
                    <a:pt x="5410006" y="0"/>
                  </a:lnTo>
                  <a:lnTo>
                    <a:pt x="5410006" y="10820011"/>
                  </a:lnTo>
                  <a:lnTo>
                    <a:pt x="0" y="10820011"/>
                  </a:lnTo>
                  <a:lnTo>
                    <a:pt x="0" y="0"/>
                  </a:lnTo>
                  <a:close/>
                </a:path>
              </a:pathLst>
            </a:custGeom>
            <a:blipFill>
              <a:blip r:embed="rId5">
                <a:alphaModFix amt="25200"/>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1" name="Group 11"/>
            <p:cNvGrpSpPr/>
            <p:nvPr/>
          </p:nvGrpSpPr>
          <p:grpSpPr>
            <a:xfrm>
              <a:off x="5097912" y="5119218"/>
              <a:ext cx="6562440" cy="6441416"/>
              <a:chOff x="0" y="0"/>
              <a:chExt cx="828071" cy="812800"/>
            </a:xfrm>
          </p:grpSpPr>
          <p:sp>
            <p:nvSpPr>
              <p:cNvPr id="12" name="Freeform 12"/>
              <p:cNvSpPr/>
              <p:nvPr/>
            </p:nvSpPr>
            <p:spPr>
              <a:xfrm>
                <a:off x="0" y="0"/>
                <a:ext cx="828071" cy="812800"/>
              </a:xfrm>
              <a:custGeom>
                <a:avLst/>
                <a:gdLst/>
                <a:ahLst/>
                <a:cxnLst/>
                <a:rect l="l" t="t" r="r" b="b"/>
                <a:pathLst>
                  <a:path w="828071" h="812800">
                    <a:moveTo>
                      <a:pt x="414036" y="0"/>
                    </a:moveTo>
                    <a:cubicBezTo>
                      <a:pt x="185370" y="0"/>
                      <a:pt x="0" y="181951"/>
                      <a:pt x="0" y="406400"/>
                    </a:cubicBezTo>
                    <a:cubicBezTo>
                      <a:pt x="0" y="630849"/>
                      <a:pt x="185370" y="812800"/>
                      <a:pt x="414036" y="812800"/>
                    </a:cubicBezTo>
                    <a:cubicBezTo>
                      <a:pt x="642701" y="812800"/>
                      <a:pt x="828071" y="630849"/>
                      <a:pt x="828071" y="406400"/>
                    </a:cubicBezTo>
                    <a:cubicBezTo>
                      <a:pt x="828071" y="181951"/>
                      <a:pt x="642701" y="0"/>
                      <a:pt x="414036" y="0"/>
                    </a:cubicBezTo>
                    <a:close/>
                  </a:path>
                </a:pathLst>
              </a:custGeom>
              <a:solidFill>
                <a:srgbClr val="6E6259">
                  <a:alpha val="55686"/>
                </a:srgbClr>
              </a:solidFill>
            </p:spPr>
            <p:txBody>
              <a:bodyPr/>
              <a:lstStyle/>
              <a:p>
                <a:endParaRPr lang="en-GB"/>
              </a:p>
            </p:txBody>
          </p:sp>
          <p:sp>
            <p:nvSpPr>
              <p:cNvPr id="13" name="TextBox 13"/>
              <p:cNvSpPr txBox="1"/>
              <p:nvPr/>
            </p:nvSpPr>
            <p:spPr>
              <a:xfrm>
                <a:off x="77632" y="57150"/>
                <a:ext cx="672808" cy="679450"/>
              </a:xfrm>
              <a:prstGeom prst="rect">
                <a:avLst/>
              </a:prstGeom>
            </p:spPr>
            <p:txBody>
              <a:bodyPr lIns="50800" tIns="50800" rIns="50800" bIns="50800" rtlCol="0" anchor="ctr"/>
              <a:lstStyle/>
              <a:p>
                <a:pPr algn="ctr">
                  <a:lnSpc>
                    <a:spcPts val="2268"/>
                  </a:lnSpc>
                </a:pPr>
                <a:endParaRPr/>
              </a:p>
            </p:txBody>
          </p:sp>
        </p:grpSp>
      </p:grpSp>
      <p:grpSp>
        <p:nvGrpSpPr>
          <p:cNvPr id="14" name="Group 14"/>
          <p:cNvGrpSpPr/>
          <p:nvPr/>
        </p:nvGrpSpPr>
        <p:grpSpPr>
          <a:xfrm>
            <a:off x="3225546" y="3797046"/>
            <a:ext cx="2692908" cy="2692908"/>
            <a:chOff x="0" y="0"/>
            <a:chExt cx="3590544" cy="3590544"/>
          </a:xfrm>
        </p:grpSpPr>
        <p:sp>
          <p:nvSpPr>
            <p:cNvPr id="15" name="Freeform 15"/>
            <p:cNvSpPr/>
            <p:nvPr/>
          </p:nvSpPr>
          <p:spPr>
            <a:xfrm>
              <a:off x="76200" y="76200"/>
              <a:ext cx="3438144" cy="3438144"/>
            </a:xfrm>
            <a:custGeom>
              <a:avLst/>
              <a:gdLst/>
              <a:ahLst/>
              <a:cxnLst/>
              <a:rect l="l" t="t" r="r" b="b"/>
              <a:pathLst>
                <a:path w="3438144" h="3438144">
                  <a:moveTo>
                    <a:pt x="0" y="1719072"/>
                  </a:moveTo>
                  <a:cubicBezTo>
                    <a:pt x="0" y="769620"/>
                    <a:pt x="769620" y="0"/>
                    <a:pt x="1719072" y="0"/>
                  </a:cubicBezTo>
                  <a:cubicBezTo>
                    <a:pt x="2668524" y="0"/>
                    <a:pt x="3438144" y="769620"/>
                    <a:pt x="3438144" y="1719072"/>
                  </a:cubicBezTo>
                  <a:cubicBezTo>
                    <a:pt x="3438144" y="2668524"/>
                    <a:pt x="2668524" y="3438144"/>
                    <a:pt x="1719072" y="3438144"/>
                  </a:cubicBezTo>
                  <a:cubicBezTo>
                    <a:pt x="769620" y="3438144"/>
                    <a:pt x="0" y="2668524"/>
                    <a:pt x="0" y="1719072"/>
                  </a:cubicBezTo>
                  <a:close/>
                </a:path>
              </a:pathLst>
            </a:custGeom>
            <a:solidFill>
              <a:srgbClr val="6E6259"/>
            </a:solidFill>
          </p:spPr>
          <p:txBody>
            <a:bodyPr/>
            <a:lstStyle/>
            <a:p>
              <a:endParaRPr lang="en-GB"/>
            </a:p>
          </p:txBody>
        </p:sp>
        <p:sp>
          <p:nvSpPr>
            <p:cNvPr id="16" name="Freeform 16"/>
            <p:cNvSpPr/>
            <p:nvPr/>
          </p:nvSpPr>
          <p:spPr>
            <a:xfrm>
              <a:off x="0" y="0"/>
              <a:ext cx="3590544" cy="3590544"/>
            </a:xfrm>
            <a:custGeom>
              <a:avLst/>
              <a:gdLst/>
              <a:ahLst/>
              <a:cxnLst/>
              <a:rect l="l" t="t" r="r" b="b"/>
              <a:pathLst>
                <a:path w="3590544" h="3590544">
                  <a:moveTo>
                    <a:pt x="0" y="1795272"/>
                  </a:moveTo>
                  <a:cubicBezTo>
                    <a:pt x="0" y="803783"/>
                    <a:pt x="803783" y="0"/>
                    <a:pt x="1795272" y="0"/>
                  </a:cubicBezTo>
                  <a:lnTo>
                    <a:pt x="1795272" y="76200"/>
                  </a:lnTo>
                  <a:lnTo>
                    <a:pt x="1795272" y="0"/>
                  </a:lnTo>
                  <a:cubicBezTo>
                    <a:pt x="2786761" y="0"/>
                    <a:pt x="3590544" y="803783"/>
                    <a:pt x="3590544" y="1795272"/>
                  </a:cubicBezTo>
                  <a:lnTo>
                    <a:pt x="3514344" y="1795272"/>
                  </a:lnTo>
                  <a:lnTo>
                    <a:pt x="3590544" y="1795272"/>
                  </a:lnTo>
                  <a:cubicBezTo>
                    <a:pt x="3590544" y="2786761"/>
                    <a:pt x="2786761" y="3590544"/>
                    <a:pt x="1795272" y="3590544"/>
                  </a:cubicBezTo>
                  <a:lnTo>
                    <a:pt x="1795272" y="3514344"/>
                  </a:lnTo>
                  <a:lnTo>
                    <a:pt x="1795272" y="3590544"/>
                  </a:lnTo>
                  <a:cubicBezTo>
                    <a:pt x="803783" y="3590544"/>
                    <a:pt x="0" y="2786761"/>
                    <a:pt x="0" y="1795272"/>
                  </a:cubicBezTo>
                  <a:lnTo>
                    <a:pt x="76200" y="1795272"/>
                  </a:lnTo>
                  <a:lnTo>
                    <a:pt x="140843" y="1835658"/>
                  </a:lnTo>
                  <a:cubicBezTo>
                    <a:pt x="122809" y="1864487"/>
                    <a:pt x="87884" y="1877949"/>
                    <a:pt x="55245" y="1868551"/>
                  </a:cubicBezTo>
                  <a:cubicBezTo>
                    <a:pt x="22606" y="1859153"/>
                    <a:pt x="0" y="1829308"/>
                    <a:pt x="0" y="1795272"/>
                  </a:cubicBezTo>
                  <a:moveTo>
                    <a:pt x="152400" y="1795272"/>
                  </a:moveTo>
                  <a:lnTo>
                    <a:pt x="76200" y="1795272"/>
                  </a:lnTo>
                  <a:lnTo>
                    <a:pt x="11557" y="1754886"/>
                  </a:lnTo>
                  <a:cubicBezTo>
                    <a:pt x="29591" y="1726057"/>
                    <a:pt x="64516" y="1712595"/>
                    <a:pt x="97155" y="1721993"/>
                  </a:cubicBezTo>
                  <a:cubicBezTo>
                    <a:pt x="129794" y="1731391"/>
                    <a:pt x="152400" y="1761236"/>
                    <a:pt x="152400" y="1795272"/>
                  </a:cubicBezTo>
                  <a:cubicBezTo>
                    <a:pt x="152400" y="2702560"/>
                    <a:pt x="887984" y="3438144"/>
                    <a:pt x="1795272" y="3438144"/>
                  </a:cubicBezTo>
                  <a:cubicBezTo>
                    <a:pt x="2702560" y="3438144"/>
                    <a:pt x="3438144" y="2702560"/>
                    <a:pt x="3438144" y="1795272"/>
                  </a:cubicBezTo>
                  <a:cubicBezTo>
                    <a:pt x="3438144" y="887984"/>
                    <a:pt x="2702560" y="152400"/>
                    <a:pt x="1795272" y="152400"/>
                  </a:cubicBezTo>
                  <a:lnTo>
                    <a:pt x="1795272" y="76200"/>
                  </a:lnTo>
                  <a:lnTo>
                    <a:pt x="1795272" y="152400"/>
                  </a:lnTo>
                  <a:cubicBezTo>
                    <a:pt x="887984" y="152400"/>
                    <a:pt x="152400" y="887984"/>
                    <a:pt x="152400" y="1795272"/>
                  </a:cubicBezTo>
                  <a:close/>
                </a:path>
              </a:pathLst>
            </a:custGeom>
            <a:solidFill>
              <a:srgbClr val="FFFFFF"/>
            </a:solidFill>
          </p:spPr>
          <p:txBody>
            <a:bodyPr/>
            <a:lstStyle/>
            <a:p>
              <a:endParaRPr lang="en-GB"/>
            </a:p>
          </p:txBody>
        </p:sp>
      </p:grpSp>
      <p:sp>
        <p:nvSpPr>
          <p:cNvPr id="17" name="AutoShape 17"/>
          <p:cNvSpPr/>
          <p:nvPr/>
        </p:nvSpPr>
        <p:spPr>
          <a:xfrm>
            <a:off x="2586902" y="8331354"/>
            <a:ext cx="3970196" cy="57150"/>
          </a:xfrm>
          <a:prstGeom prst="line">
            <a:avLst/>
          </a:prstGeom>
          <a:ln w="57150" cap="rnd">
            <a:solidFill>
              <a:srgbClr val="FFFFFF"/>
            </a:solidFill>
            <a:prstDash val="solid"/>
            <a:headEnd type="none" w="sm" len="sm"/>
            <a:tailEnd type="none" w="sm" len="sm"/>
          </a:ln>
        </p:spPr>
        <p:txBody>
          <a:bodyPr/>
          <a:lstStyle/>
          <a:p>
            <a:endParaRPr lang="en-GB"/>
          </a:p>
        </p:txBody>
      </p:sp>
      <p:sp>
        <p:nvSpPr>
          <p:cNvPr id="18" name="Freeform 18"/>
          <p:cNvSpPr/>
          <p:nvPr/>
        </p:nvSpPr>
        <p:spPr>
          <a:xfrm>
            <a:off x="13717059" y="9067162"/>
            <a:ext cx="4131647" cy="777600"/>
          </a:xfrm>
          <a:custGeom>
            <a:avLst/>
            <a:gdLst/>
            <a:ahLst/>
            <a:cxnLst/>
            <a:rect l="l" t="t" r="r" b="b"/>
            <a:pathLst>
              <a:path w="4131647" h="777600">
                <a:moveTo>
                  <a:pt x="0" y="0"/>
                </a:moveTo>
                <a:lnTo>
                  <a:pt x="4131647" y="0"/>
                </a:lnTo>
                <a:lnTo>
                  <a:pt x="4131647" y="777600"/>
                </a:lnTo>
                <a:lnTo>
                  <a:pt x="0" y="777600"/>
                </a:lnTo>
                <a:lnTo>
                  <a:pt x="0" y="0"/>
                </a:lnTo>
                <a:close/>
              </a:path>
            </a:pathLst>
          </a:custGeom>
          <a:blipFill>
            <a:blip r:embed="rId7"/>
            <a:stretch>
              <a:fillRect r="-109"/>
            </a:stretch>
          </a:blipFill>
        </p:spPr>
        <p:txBody>
          <a:bodyPr/>
          <a:lstStyle/>
          <a:p>
            <a:endParaRPr lang="en-GB"/>
          </a:p>
        </p:txBody>
      </p:sp>
      <p:sp>
        <p:nvSpPr>
          <p:cNvPr id="19" name="Freeform 19"/>
          <p:cNvSpPr/>
          <p:nvPr/>
        </p:nvSpPr>
        <p:spPr>
          <a:xfrm>
            <a:off x="1028700" y="6546482"/>
            <a:ext cx="2488703" cy="3298281"/>
          </a:xfrm>
          <a:custGeom>
            <a:avLst/>
            <a:gdLst/>
            <a:ahLst/>
            <a:cxnLst/>
            <a:rect l="l" t="t" r="r" b="b"/>
            <a:pathLst>
              <a:path w="2488703" h="3298281">
                <a:moveTo>
                  <a:pt x="0" y="0"/>
                </a:moveTo>
                <a:lnTo>
                  <a:pt x="2488703" y="0"/>
                </a:lnTo>
                <a:lnTo>
                  <a:pt x="2488703" y="3298280"/>
                </a:lnTo>
                <a:lnTo>
                  <a:pt x="0" y="32982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0" name="TextBox 20"/>
          <p:cNvSpPr txBox="1"/>
          <p:nvPr/>
        </p:nvSpPr>
        <p:spPr>
          <a:xfrm>
            <a:off x="3785629" y="4288954"/>
            <a:ext cx="768940" cy="1709094"/>
          </a:xfrm>
          <a:prstGeom prst="rect">
            <a:avLst/>
          </a:prstGeom>
        </p:spPr>
        <p:txBody>
          <a:bodyPr lIns="0" tIns="0" rIns="0" bIns="0" rtlCol="0" anchor="t">
            <a:spAutoFit/>
          </a:bodyPr>
          <a:lstStyle/>
          <a:p>
            <a:pPr algn="ctr">
              <a:lnSpc>
                <a:spcPts val="12960"/>
              </a:lnSpc>
            </a:pPr>
            <a:r>
              <a:rPr lang="en-US" sz="10800" b="1">
                <a:solidFill>
                  <a:srgbClr val="EBEAE6"/>
                </a:solidFill>
                <a:latin typeface="Roboto Bold"/>
                <a:ea typeface="Roboto Bold"/>
                <a:cs typeface="Roboto Bold"/>
                <a:sym typeface="Roboto Bold"/>
              </a:rPr>
              <a:t>0</a:t>
            </a:r>
          </a:p>
        </p:txBody>
      </p:sp>
      <p:sp>
        <p:nvSpPr>
          <p:cNvPr id="21" name="TextBox 21"/>
          <p:cNvSpPr txBox="1"/>
          <p:nvPr/>
        </p:nvSpPr>
        <p:spPr>
          <a:xfrm>
            <a:off x="4531695" y="4324350"/>
            <a:ext cx="676275" cy="1638300"/>
          </a:xfrm>
          <a:prstGeom prst="rect">
            <a:avLst/>
          </a:prstGeom>
        </p:spPr>
        <p:txBody>
          <a:bodyPr lIns="0" tIns="0" rIns="0" bIns="0" rtlCol="0" anchor="t">
            <a:spAutoFit/>
          </a:bodyPr>
          <a:lstStyle/>
          <a:p>
            <a:pPr algn="l">
              <a:lnSpc>
                <a:spcPts val="12960"/>
              </a:lnSpc>
            </a:pPr>
            <a:r>
              <a:rPr lang="en-US" sz="10800" b="1">
                <a:solidFill>
                  <a:srgbClr val="FFFFFF"/>
                </a:solidFill>
                <a:latin typeface="Roboto Bold"/>
                <a:ea typeface="Roboto Bold"/>
                <a:cs typeface="Roboto Bold"/>
                <a:sym typeface="Roboto Bold"/>
              </a:rPr>
              <a:t>7</a:t>
            </a:r>
          </a:p>
        </p:txBody>
      </p:sp>
      <p:sp>
        <p:nvSpPr>
          <p:cNvPr id="22" name="TextBox 22"/>
          <p:cNvSpPr txBox="1"/>
          <p:nvPr/>
        </p:nvSpPr>
        <p:spPr>
          <a:xfrm>
            <a:off x="6629400" y="4497323"/>
            <a:ext cx="9788236" cy="1339977"/>
          </a:xfrm>
          <a:prstGeom prst="rect">
            <a:avLst/>
          </a:prstGeom>
        </p:spPr>
        <p:txBody>
          <a:bodyPr lIns="0" tIns="0" rIns="0" bIns="0" rtlCol="0" anchor="t">
            <a:spAutoFit/>
          </a:bodyPr>
          <a:lstStyle/>
          <a:p>
            <a:pPr algn="l">
              <a:lnSpc>
                <a:spcPts val="5184"/>
              </a:lnSpc>
            </a:pPr>
            <a:r>
              <a:rPr lang="en-US" sz="4800" b="1">
                <a:solidFill>
                  <a:srgbClr val="FFFFFF"/>
                </a:solidFill>
                <a:latin typeface="Roboto Bold"/>
                <a:ea typeface="Roboto Bold"/>
                <a:cs typeface="Roboto Bold"/>
                <a:sym typeface="Roboto Bold"/>
              </a:rPr>
              <a:t>Session 6: Case studies and best practices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9272" y="91935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3"/>
            <a:stretch>
              <a:fillRect r="-109"/>
            </a:stretch>
          </a:blipFill>
        </p:spPr>
        <p:txBody>
          <a:bodyPr/>
          <a:lstStyle/>
          <a:p>
            <a:endParaRPr lang="en-GB"/>
          </a:p>
        </p:txBody>
      </p:sp>
      <p:sp>
        <p:nvSpPr>
          <p:cNvPr id="3" name="Freeform 3"/>
          <p:cNvSpPr/>
          <p:nvPr/>
        </p:nvSpPr>
        <p:spPr>
          <a:xfrm rot="3661588" flipH="1" flipV="1">
            <a:off x="-876607" y="-3473062"/>
            <a:ext cx="4857917" cy="9715835"/>
          </a:xfrm>
          <a:custGeom>
            <a:avLst/>
            <a:gdLst/>
            <a:ahLst/>
            <a:cxnLst/>
            <a:rect l="l" t="t" r="r" b="b"/>
            <a:pathLst>
              <a:path w="4857917" h="9715835">
                <a:moveTo>
                  <a:pt x="4857918" y="9715835"/>
                </a:moveTo>
                <a:lnTo>
                  <a:pt x="0" y="9715835"/>
                </a:lnTo>
                <a:lnTo>
                  <a:pt x="0" y="0"/>
                </a:lnTo>
                <a:lnTo>
                  <a:pt x="4857918" y="0"/>
                </a:lnTo>
                <a:lnTo>
                  <a:pt x="4857918" y="9715835"/>
                </a:lnTo>
                <a:close/>
              </a:path>
            </a:pathLst>
          </a:custGeom>
          <a:blipFill>
            <a:blip r:embed="rId4">
              <a:alphaModFix amt="27000"/>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7138411" flipV="1">
            <a:off x="-630641" y="-3044706"/>
            <a:ext cx="4057504" cy="8115008"/>
          </a:xfrm>
          <a:custGeom>
            <a:avLst/>
            <a:gdLst/>
            <a:ahLst/>
            <a:cxnLst/>
            <a:rect l="l" t="t" r="r" b="b"/>
            <a:pathLst>
              <a:path w="4057504" h="8115008">
                <a:moveTo>
                  <a:pt x="0" y="8115009"/>
                </a:moveTo>
                <a:lnTo>
                  <a:pt x="4057505" y="8115009"/>
                </a:lnTo>
                <a:lnTo>
                  <a:pt x="4057505" y="0"/>
                </a:lnTo>
                <a:lnTo>
                  <a:pt x="0" y="0"/>
                </a:lnTo>
                <a:lnTo>
                  <a:pt x="0" y="8115009"/>
                </a:lnTo>
                <a:close/>
              </a:path>
            </a:pathLst>
          </a:custGeom>
          <a:blipFill>
            <a:blip r:embed="rId6">
              <a:alphaModFix amt="27000"/>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TextBox 5"/>
          <p:cNvSpPr txBox="1"/>
          <p:nvPr/>
        </p:nvSpPr>
        <p:spPr>
          <a:xfrm>
            <a:off x="737182" y="1990182"/>
            <a:ext cx="8229602" cy="7268118"/>
          </a:xfrm>
          <a:prstGeom prst="rect">
            <a:avLst/>
          </a:prstGeom>
        </p:spPr>
        <p:txBody>
          <a:bodyPr lIns="0" tIns="0" rIns="0" bIns="0" rtlCol="0" anchor="t">
            <a:spAutoFit/>
          </a:bodyPr>
          <a:lstStyle/>
          <a:p>
            <a:pPr marL="602647" lvl="1" indent="-301323" algn="l">
              <a:lnSpc>
                <a:spcPts val="3236"/>
              </a:lnSpc>
              <a:buFont typeface="Arial"/>
              <a:buChar char="•"/>
            </a:pPr>
            <a:r>
              <a:rPr lang="en-US" sz="3330" b="1">
                <a:solidFill>
                  <a:srgbClr val="2D2D2D"/>
                </a:solidFill>
                <a:latin typeface="Roboto Bold"/>
                <a:ea typeface="Roboto Bold"/>
                <a:cs typeface="Roboto Bold"/>
                <a:sym typeface="Roboto Bold"/>
              </a:rPr>
              <a:t>Context</a:t>
            </a:r>
            <a:r>
              <a:rPr lang="en-US" sz="3330">
                <a:solidFill>
                  <a:srgbClr val="2D2D2D"/>
                </a:solidFill>
                <a:latin typeface="Roboto"/>
                <a:ea typeface="Roboto"/>
                <a:cs typeface="Roboto"/>
                <a:sym typeface="Roboto"/>
              </a:rPr>
              <a:t>: Environmental damage due to military activities and destruction of industrial sites.</a:t>
            </a:r>
          </a:p>
          <a:p>
            <a:pPr marL="602647" lvl="1" indent="-301323" algn="l">
              <a:lnSpc>
                <a:spcPts val="3236"/>
              </a:lnSpc>
              <a:buFont typeface="Arial"/>
              <a:buChar char="•"/>
            </a:pPr>
            <a:r>
              <a:rPr lang="en-US" sz="3330" b="1">
                <a:solidFill>
                  <a:srgbClr val="2D2D2D"/>
                </a:solidFill>
                <a:latin typeface="Roboto Bold"/>
                <a:ea typeface="Roboto Bold"/>
                <a:cs typeface="Roboto Bold"/>
                <a:sym typeface="Roboto Bold"/>
              </a:rPr>
              <a:t>Environmental challenge</a:t>
            </a:r>
            <a:r>
              <a:rPr lang="en-US" sz="3330">
                <a:solidFill>
                  <a:srgbClr val="2D2D2D"/>
                </a:solidFill>
                <a:latin typeface="Roboto"/>
                <a:ea typeface="Roboto"/>
                <a:cs typeface="Roboto"/>
                <a:sym typeface="Roboto"/>
              </a:rPr>
              <a:t>: Pollution from damaged industrial sites, habitat destruction, and increased pressure on natural resources.</a:t>
            </a:r>
          </a:p>
          <a:p>
            <a:pPr marL="602647" lvl="1" indent="-301323" algn="l">
              <a:lnSpc>
                <a:spcPts val="3236"/>
              </a:lnSpc>
              <a:buFont typeface="Arial"/>
              <a:buChar char="•"/>
            </a:pPr>
            <a:r>
              <a:rPr lang="en-US" sz="3330" b="1">
                <a:solidFill>
                  <a:srgbClr val="2D2D2D"/>
                </a:solidFill>
                <a:latin typeface="Roboto Bold"/>
                <a:ea typeface="Roboto Bold"/>
                <a:cs typeface="Roboto Bold"/>
                <a:sym typeface="Roboto Bold"/>
              </a:rPr>
              <a:t>Humanitarian response</a:t>
            </a:r>
            <a:r>
              <a:rPr lang="en-US" sz="3330">
                <a:solidFill>
                  <a:srgbClr val="2D2D2D"/>
                </a:solidFill>
                <a:latin typeface="Roboto"/>
                <a:ea typeface="Roboto"/>
                <a:cs typeface="Roboto"/>
                <a:sym typeface="Roboto"/>
              </a:rPr>
              <a:t>: Environmental impact assessments, remediation measures, sustainable resource management.</a:t>
            </a:r>
          </a:p>
          <a:p>
            <a:pPr marL="602647" lvl="1" indent="-301323" algn="l">
              <a:lnSpc>
                <a:spcPts val="3236"/>
              </a:lnSpc>
              <a:buFont typeface="Arial"/>
              <a:buChar char="•"/>
            </a:pPr>
            <a:r>
              <a:rPr lang="en-US" sz="3330" b="1">
                <a:solidFill>
                  <a:srgbClr val="2D2D2D"/>
                </a:solidFill>
                <a:latin typeface="Roboto Bold"/>
                <a:ea typeface="Roboto Bold"/>
                <a:cs typeface="Roboto Bold"/>
                <a:sym typeface="Roboto Bold"/>
              </a:rPr>
              <a:t>Lessons learned</a:t>
            </a:r>
            <a:r>
              <a:rPr lang="en-US" sz="3330">
                <a:solidFill>
                  <a:srgbClr val="2D2D2D"/>
                </a:solidFill>
                <a:latin typeface="Roboto"/>
                <a:ea typeface="Roboto"/>
                <a:cs typeface="Roboto"/>
                <a:sym typeface="Roboto"/>
              </a:rPr>
              <a:t>: Early environmental impact assessments and collaboration between humanitarian and environmental organizations are key to mitigating damage.</a:t>
            </a:r>
          </a:p>
        </p:txBody>
      </p:sp>
      <p:sp>
        <p:nvSpPr>
          <p:cNvPr id="6" name="TextBox 6"/>
          <p:cNvSpPr txBox="1"/>
          <p:nvPr/>
        </p:nvSpPr>
        <p:spPr>
          <a:xfrm>
            <a:off x="914400" y="634199"/>
            <a:ext cx="7200900" cy="1281971"/>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Case Study – Ukraine Conflict</a:t>
            </a:r>
          </a:p>
        </p:txBody>
      </p:sp>
      <p:sp>
        <p:nvSpPr>
          <p:cNvPr id="7" name="Freeform 7" descr="A fire on a field with a large fire  Description automatically generated with medium confidence"/>
          <p:cNvSpPr/>
          <p:nvPr/>
        </p:nvSpPr>
        <p:spPr>
          <a:xfrm>
            <a:off x="9144000" y="0"/>
            <a:ext cx="9144000" cy="9781674"/>
          </a:xfrm>
          <a:custGeom>
            <a:avLst/>
            <a:gdLst/>
            <a:ahLst/>
            <a:cxnLst/>
            <a:rect l="l" t="t" r="r" b="b"/>
            <a:pathLst>
              <a:path w="9144000" h="9781674">
                <a:moveTo>
                  <a:pt x="0" y="0"/>
                </a:moveTo>
                <a:lnTo>
                  <a:pt x="9144000" y="0"/>
                </a:lnTo>
                <a:lnTo>
                  <a:pt x="9144000" y="9781674"/>
                </a:lnTo>
                <a:lnTo>
                  <a:pt x="0" y="9781674"/>
                </a:lnTo>
                <a:lnTo>
                  <a:pt x="0" y="0"/>
                </a:lnTo>
                <a:close/>
              </a:path>
            </a:pathLst>
          </a:custGeom>
          <a:blipFill>
            <a:blip r:embed="rId8"/>
            <a:stretch>
              <a:fillRect l="-35845" r="-35843" b="-5325"/>
            </a:stretch>
          </a:blipFill>
        </p:spPr>
        <p:txBody>
          <a:bodyPr/>
          <a:lstStyle/>
          <a:p>
            <a:endParaRPr lang="en-GB"/>
          </a:p>
        </p:txBody>
      </p:sp>
      <p:sp>
        <p:nvSpPr>
          <p:cNvPr id="8" name="TextBox 8"/>
          <p:cNvSpPr txBox="1"/>
          <p:nvPr/>
        </p:nvSpPr>
        <p:spPr>
          <a:xfrm>
            <a:off x="9755790" y="9769177"/>
            <a:ext cx="8967165" cy="472123"/>
          </a:xfrm>
          <a:prstGeom prst="rect">
            <a:avLst/>
          </a:prstGeom>
        </p:spPr>
        <p:txBody>
          <a:bodyPr lIns="0" tIns="0" rIns="0" bIns="0" rtlCol="0" anchor="t">
            <a:spAutoFit/>
          </a:bodyPr>
          <a:lstStyle/>
          <a:p>
            <a:pPr algn="l">
              <a:lnSpc>
                <a:spcPts val="3240"/>
              </a:lnSpc>
            </a:pPr>
            <a:r>
              <a:rPr lang="en-US" sz="2700">
                <a:solidFill>
                  <a:srgbClr val="5A5A5A"/>
                </a:solidFill>
                <a:latin typeface="Roboto"/>
                <a:ea typeface="Roboto"/>
                <a:cs typeface="Roboto"/>
                <a:sym typeface="Roboto"/>
              </a:rPr>
              <a:t>Source: ABC News/Reuters </a:t>
            </a:r>
          </a:p>
        </p:txBody>
      </p:sp>
      <p:sp>
        <p:nvSpPr>
          <p:cNvPr id="9" name="Freeform 9"/>
          <p:cNvSpPr/>
          <p:nvPr/>
        </p:nvSpPr>
        <p:spPr>
          <a:xfrm rot="-7107972" flipH="1" flipV="1">
            <a:off x="13972023" y="3277957"/>
            <a:ext cx="4857917" cy="9715835"/>
          </a:xfrm>
          <a:custGeom>
            <a:avLst/>
            <a:gdLst/>
            <a:ahLst/>
            <a:cxnLst/>
            <a:rect l="l" t="t" r="r" b="b"/>
            <a:pathLst>
              <a:path w="4857917" h="9715835">
                <a:moveTo>
                  <a:pt x="4857918" y="9715835"/>
                </a:moveTo>
                <a:lnTo>
                  <a:pt x="0" y="9715835"/>
                </a:lnTo>
                <a:lnTo>
                  <a:pt x="0" y="0"/>
                </a:lnTo>
                <a:lnTo>
                  <a:pt x="4857918" y="0"/>
                </a:lnTo>
                <a:lnTo>
                  <a:pt x="4857918" y="9715835"/>
                </a:lnTo>
                <a:close/>
              </a:path>
            </a:pathLst>
          </a:custGeom>
          <a:blipFill>
            <a:blip r:embed="rId4">
              <a:alphaModFix amt="27000"/>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rot="3692027" flipV="1">
            <a:off x="14523170" y="4451778"/>
            <a:ext cx="4057504" cy="8115008"/>
          </a:xfrm>
          <a:custGeom>
            <a:avLst/>
            <a:gdLst/>
            <a:ahLst/>
            <a:cxnLst/>
            <a:rect l="l" t="t" r="r" b="b"/>
            <a:pathLst>
              <a:path w="4057504" h="8115008">
                <a:moveTo>
                  <a:pt x="0" y="8115009"/>
                </a:moveTo>
                <a:lnTo>
                  <a:pt x="4057504" y="8115009"/>
                </a:lnTo>
                <a:lnTo>
                  <a:pt x="4057504" y="0"/>
                </a:lnTo>
                <a:lnTo>
                  <a:pt x="0" y="0"/>
                </a:lnTo>
                <a:lnTo>
                  <a:pt x="0" y="8115009"/>
                </a:lnTo>
                <a:close/>
              </a:path>
            </a:pathLst>
          </a:custGeom>
          <a:blipFill>
            <a:blip r:embed="rId6">
              <a:alphaModFix amt="27000"/>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E6259"/>
        </a:solidFill>
        <a:effectLst/>
      </p:bgPr>
    </p:bg>
    <p:spTree>
      <p:nvGrpSpPr>
        <p:cNvPr id="1" name=""/>
        <p:cNvGrpSpPr/>
        <p:nvPr/>
      </p:nvGrpSpPr>
      <p:grpSpPr>
        <a:xfrm>
          <a:off x="0" y="0"/>
          <a:ext cx="0" cy="0"/>
          <a:chOff x="0" y="0"/>
          <a:chExt cx="0" cy="0"/>
        </a:xfrm>
      </p:grpSpPr>
      <p:grpSp>
        <p:nvGrpSpPr>
          <p:cNvPr id="2" name="Group 2"/>
          <p:cNvGrpSpPr/>
          <p:nvPr/>
        </p:nvGrpSpPr>
        <p:grpSpPr>
          <a:xfrm rot="10294050">
            <a:off x="-3163422" y="-3306538"/>
            <a:ext cx="10827125" cy="8670475"/>
            <a:chOff x="0" y="0"/>
            <a:chExt cx="14436166" cy="11560634"/>
          </a:xfrm>
        </p:grpSpPr>
        <p:sp>
          <p:nvSpPr>
            <p:cNvPr id="3" name="Freeform 3"/>
            <p:cNvSpPr/>
            <p:nvPr/>
          </p:nvSpPr>
          <p:spPr>
            <a:xfrm rot="-6715862" flipH="1">
              <a:off x="3979471" y="-1053796"/>
              <a:ext cx="6477223" cy="12954446"/>
            </a:xfrm>
            <a:custGeom>
              <a:avLst/>
              <a:gdLst/>
              <a:ahLst/>
              <a:cxnLst/>
              <a:rect l="l" t="t" r="r" b="b"/>
              <a:pathLst>
                <a:path w="6477223" h="12954446">
                  <a:moveTo>
                    <a:pt x="6477224" y="0"/>
                  </a:moveTo>
                  <a:lnTo>
                    <a:pt x="0" y="0"/>
                  </a:lnTo>
                  <a:lnTo>
                    <a:pt x="0" y="12954446"/>
                  </a:lnTo>
                  <a:lnTo>
                    <a:pt x="6477224" y="12954446"/>
                  </a:lnTo>
                  <a:lnTo>
                    <a:pt x="6477224" y="0"/>
                  </a:lnTo>
                  <a:close/>
                </a:path>
              </a:pathLst>
            </a:custGeom>
            <a:blipFill>
              <a:blip r:embed="rId3">
                <a:alphaModFix amt="3059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4084137">
              <a:off x="4656361" y="530969"/>
              <a:ext cx="5410006" cy="10820011"/>
            </a:xfrm>
            <a:custGeom>
              <a:avLst/>
              <a:gdLst/>
              <a:ahLst/>
              <a:cxnLst/>
              <a:rect l="l" t="t" r="r" b="b"/>
              <a:pathLst>
                <a:path w="5410006" h="10820011">
                  <a:moveTo>
                    <a:pt x="0" y="0"/>
                  </a:moveTo>
                  <a:lnTo>
                    <a:pt x="5410006" y="0"/>
                  </a:lnTo>
                  <a:lnTo>
                    <a:pt x="5410006" y="10820011"/>
                  </a:lnTo>
                  <a:lnTo>
                    <a:pt x="0" y="10820011"/>
                  </a:lnTo>
                  <a:lnTo>
                    <a:pt x="0" y="0"/>
                  </a:lnTo>
                  <a:close/>
                </a:path>
              </a:pathLst>
            </a:custGeom>
            <a:blipFill>
              <a:blip r:embed="rId5">
                <a:alphaModFix amt="30599"/>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5" name="Group 5"/>
            <p:cNvGrpSpPr/>
            <p:nvPr/>
          </p:nvGrpSpPr>
          <p:grpSpPr>
            <a:xfrm>
              <a:off x="5097912" y="5119218"/>
              <a:ext cx="6562440" cy="6441416"/>
              <a:chOff x="0" y="0"/>
              <a:chExt cx="828071" cy="812800"/>
            </a:xfrm>
          </p:grpSpPr>
          <p:sp>
            <p:nvSpPr>
              <p:cNvPr id="6" name="Freeform 6"/>
              <p:cNvSpPr/>
              <p:nvPr/>
            </p:nvSpPr>
            <p:spPr>
              <a:xfrm>
                <a:off x="0" y="0"/>
                <a:ext cx="828071" cy="812800"/>
              </a:xfrm>
              <a:custGeom>
                <a:avLst/>
                <a:gdLst/>
                <a:ahLst/>
                <a:cxnLst/>
                <a:rect l="l" t="t" r="r" b="b"/>
                <a:pathLst>
                  <a:path w="828071" h="812800">
                    <a:moveTo>
                      <a:pt x="414036" y="0"/>
                    </a:moveTo>
                    <a:cubicBezTo>
                      <a:pt x="185370" y="0"/>
                      <a:pt x="0" y="181951"/>
                      <a:pt x="0" y="406400"/>
                    </a:cubicBezTo>
                    <a:cubicBezTo>
                      <a:pt x="0" y="630849"/>
                      <a:pt x="185370" y="812800"/>
                      <a:pt x="414036" y="812800"/>
                    </a:cubicBezTo>
                    <a:cubicBezTo>
                      <a:pt x="642701" y="812800"/>
                      <a:pt x="828071" y="630849"/>
                      <a:pt x="828071" y="406400"/>
                    </a:cubicBezTo>
                    <a:cubicBezTo>
                      <a:pt x="828071" y="181951"/>
                      <a:pt x="642701" y="0"/>
                      <a:pt x="414036" y="0"/>
                    </a:cubicBezTo>
                    <a:close/>
                  </a:path>
                </a:pathLst>
              </a:custGeom>
              <a:solidFill>
                <a:srgbClr val="6E6259">
                  <a:alpha val="67843"/>
                </a:srgbClr>
              </a:solidFill>
            </p:spPr>
            <p:txBody>
              <a:bodyPr/>
              <a:lstStyle/>
              <a:p>
                <a:endParaRPr lang="en-GB"/>
              </a:p>
            </p:txBody>
          </p:sp>
          <p:sp>
            <p:nvSpPr>
              <p:cNvPr id="7" name="TextBox 7"/>
              <p:cNvSpPr txBox="1"/>
              <p:nvPr/>
            </p:nvSpPr>
            <p:spPr>
              <a:xfrm>
                <a:off x="77632" y="57150"/>
                <a:ext cx="672808" cy="679450"/>
              </a:xfrm>
              <a:prstGeom prst="rect">
                <a:avLst/>
              </a:prstGeom>
            </p:spPr>
            <p:txBody>
              <a:bodyPr lIns="50800" tIns="50800" rIns="50800" bIns="50800" rtlCol="0" anchor="ctr"/>
              <a:lstStyle/>
              <a:p>
                <a:pPr algn="ctr">
                  <a:lnSpc>
                    <a:spcPts val="2268"/>
                  </a:lnSpc>
                </a:pPr>
                <a:endParaRPr/>
              </a:p>
            </p:txBody>
          </p:sp>
        </p:grpSp>
      </p:grpSp>
      <p:grpSp>
        <p:nvGrpSpPr>
          <p:cNvPr id="8" name="Group 8"/>
          <p:cNvGrpSpPr/>
          <p:nvPr/>
        </p:nvGrpSpPr>
        <p:grpSpPr>
          <a:xfrm rot="-3783450">
            <a:off x="11845738" y="-10888"/>
            <a:ext cx="10827125" cy="8670475"/>
            <a:chOff x="0" y="0"/>
            <a:chExt cx="14436166" cy="11560634"/>
          </a:xfrm>
        </p:grpSpPr>
        <p:sp>
          <p:nvSpPr>
            <p:cNvPr id="9" name="Freeform 9"/>
            <p:cNvSpPr/>
            <p:nvPr/>
          </p:nvSpPr>
          <p:spPr>
            <a:xfrm rot="-6715862" flipH="1">
              <a:off x="3979471" y="-1053796"/>
              <a:ext cx="6477223" cy="12954446"/>
            </a:xfrm>
            <a:custGeom>
              <a:avLst/>
              <a:gdLst/>
              <a:ahLst/>
              <a:cxnLst/>
              <a:rect l="l" t="t" r="r" b="b"/>
              <a:pathLst>
                <a:path w="6477223" h="12954446">
                  <a:moveTo>
                    <a:pt x="6477224" y="0"/>
                  </a:moveTo>
                  <a:lnTo>
                    <a:pt x="0" y="0"/>
                  </a:lnTo>
                  <a:lnTo>
                    <a:pt x="0" y="12954446"/>
                  </a:lnTo>
                  <a:lnTo>
                    <a:pt x="6477224" y="12954446"/>
                  </a:lnTo>
                  <a:lnTo>
                    <a:pt x="6477224" y="0"/>
                  </a:lnTo>
                  <a:close/>
                </a:path>
              </a:pathLst>
            </a:custGeom>
            <a:blipFill>
              <a:blip r:embed="rId3">
                <a:alphaModFix amt="3059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rot="4084137">
              <a:off x="4656361" y="530969"/>
              <a:ext cx="5410006" cy="10820011"/>
            </a:xfrm>
            <a:custGeom>
              <a:avLst/>
              <a:gdLst/>
              <a:ahLst/>
              <a:cxnLst/>
              <a:rect l="l" t="t" r="r" b="b"/>
              <a:pathLst>
                <a:path w="5410006" h="10820011">
                  <a:moveTo>
                    <a:pt x="0" y="0"/>
                  </a:moveTo>
                  <a:lnTo>
                    <a:pt x="5410006" y="0"/>
                  </a:lnTo>
                  <a:lnTo>
                    <a:pt x="5410006" y="10820011"/>
                  </a:lnTo>
                  <a:lnTo>
                    <a:pt x="0" y="10820011"/>
                  </a:lnTo>
                  <a:lnTo>
                    <a:pt x="0" y="0"/>
                  </a:lnTo>
                  <a:close/>
                </a:path>
              </a:pathLst>
            </a:custGeom>
            <a:blipFill>
              <a:blip r:embed="rId5">
                <a:alphaModFix amt="30599"/>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1" name="Group 11"/>
            <p:cNvGrpSpPr/>
            <p:nvPr/>
          </p:nvGrpSpPr>
          <p:grpSpPr>
            <a:xfrm>
              <a:off x="5097912" y="5119218"/>
              <a:ext cx="6562440" cy="6441416"/>
              <a:chOff x="0" y="0"/>
              <a:chExt cx="828071" cy="812800"/>
            </a:xfrm>
          </p:grpSpPr>
          <p:sp>
            <p:nvSpPr>
              <p:cNvPr id="12" name="Freeform 12"/>
              <p:cNvSpPr/>
              <p:nvPr/>
            </p:nvSpPr>
            <p:spPr>
              <a:xfrm>
                <a:off x="0" y="0"/>
                <a:ext cx="828071" cy="812800"/>
              </a:xfrm>
              <a:custGeom>
                <a:avLst/>
                <a:gdLst/>
                <a:ahLst/>
                <a:cxnLst/>
                <a:rect l="l" t="t" r="r" b="b"/>
                <a:pathLst>
                  <a:path w="828071" h="812800">
                    <a:moveTo>
                      <a:pt x="414036" y="0"/>
                    </a:moveTo>
                    <a:cubicBezTo>
                      <a:pt x="185370" y="0"/>
                      <a:pt x="0" y="181951"/>
                      <a:pt x="0" y="406400"/>
                    </a:cubicBezTo>
                    <a:cubicBezTo>
                      <a:pt x="0" y="630849"/>
                      <a:pt x="185370" y="812800"/>
                      <a:pt x="414036" y="812800"/>
                    </a:cubicBezTo>
                    <a:cubicBezTo>
                      <a:pt x="642701" y="812800"/>
                      <a:pt x="828071" y="630849"/>
                      <a:pt x="828071" y="406400"/>
                    </a:cubicBezTo>
                    <a:cubicBezTo>
                      <a:pt x="828071" y="181951"/>
                      <a:pt x="642701" y="0"/>
                      <a:pt x="414036" y="0"/>
                    </a:cubicBezTo>
                    <a:close/>
                  </a:path>
                </a:pathLst>
              </a:custGeom>
              <a:solidFill>
                <a:srgbClr val="6E6259">
                  <a:alpha val="67843"/>
                </a:srgbClr>
              </a:solidFill>
            </p:spPr>
            <p:txBody>
              <a:bodyPr/>
              <a:lstStyle/>
              <a:p>
                <a:endParaRPr lang="en-GB"/>
              </a:p>
            </p:txBody>
          </p:sp>
          <p:sp>
            <p:nvSpPr>
              <p:cNvPr id="13" name="TextBox 13"/>
              <p:cNvSpPr txBox="1"/>
              <p:nvPr/>
            </p:nvSpPr>
            <p:spPr>
              <a:xfrm>
                <a:off x="77632" y="57150"/>
                <a:ext cx="672808" cy="679450"/>
              </a:xfrm>
              <a:prstGeom prst="rect">
                <a:avLst/>
              </a:prstGeom>
            </p:spPr>
            <p:txBody>
              <a:bodyPr lIns="50800" tIns="50800" rIns="50800" bIns="50800" rtlCol="0" anchor="ctr"/>
              <a:lstStyle/>
              <a:p>
                <a:pPr algn="ctr">
                  <a:lnSpc>
                    <a:spcPts val="2268"/>
                  </a:lnSpc>
                </a:pPr>
                <a:endParaRPr/>
              </a:p>
            </p:txBody>
          </p:sp>
        </p:grpSp>
      </p:grpSp>
      <p:grpSp>
        <p:nvGrpSpPr>
          <p:cNvPr id="14" name="Group 14"/>
          <p:cNvGrpSpPr/>
          <p:nvPr/>
        </p:nvGrpSpPr>
        <p:grpSpPr>
          <a:xfrm>
            <a:off x="3225546" y="3797046"/>
            <a:ext cx="2692908" cy="2692908"/>
            <a:chOff x="0" y="0"/>
            <a:chExt cx="3590544" cy="3590544"/>
          </a:xfrm>
        </p:grpSpPr>
        <p:sp>
          <p:nvSpPr>
            <p:cNvPr id="15" name="Freeform 15"/>
            <p:cNvSpPr/>
            <p:nvPr/>
          </p:nvSpPr>
          <p:spPr>
            <a:xfrm>
              <a:off x="76200" y="76200"/>
              <a:ext cx="3438144" cy="3438144"/>
            </a:xfrm>
            <a:custGeom>
              <a:avLst/>
              <a:gdLst/>
              <a:ahLst/>
              <a:cxnLst/>
              <a:rect l="l" t="t" r="r" b="b"/>
              <a:pathLst>
                <a:path w="3438144" h="3438144">
                  <a:moveTo>
                    <a:pt x="0" y="1719072"/>
                  </a:moveTo>
                  <a:cubicBezTo>
                    <a:pt x="0" y="769620"/>
                    <a:pt x="769620" y="0"/>
                    <a:pt x="1719072" y="0"/>
                  </a:cubicBezTo>
                  <a:cubicBezTo>
                    <a:pt x="2668524" y="0"/>
                    <a:pt x="3438144" y="769620"/>
                    <a:pt x="3438144" y="1719072"/>
                  </a:cubicBezTo>
                  <a:cubicBezTo>
                    <a:pt x="3438144" y="2668524"/>
                    <a:pt x="2668524" y="3438144"/>
                    <a:pt x="1719072" y="3438144"/>
                  </a:cubicBezTo>
                  <a:cubicBezTo>
                    <a:pt x="769620" y="3438144"/>
                    <a:pt x="0" y="2668524"/>
                    <a:pt x="0" y="1719072"/>
                  </a:cubicBezTo>
                  <a:close/>
                </a:path>
              </a:pathLst>
            </a:custGeom>
            <a:solidFill>
              <a:srgbClr val="6E6259"/>
            </a:solidFill>
          </p:spPr>
          <p:txBody>
            <a:bodyPr/>
            <a:lstStyle/>
            <a:p>
              <a:endParaRPr lang="en-GB"/>
            </a:p>
          </p:txBody>
        </p:sp>
        <p:sp>
          <p:nvSpPr>
            <p:cNvPr id="16" name="Freeform 16"/>
            <p:cNvSpPr/>
            <p:nvPr/>
          </p:nvSpPr>
          <p:spPr>
            <a:xfrm>
              <a:off x="0" y="0"/>
              <a:ext cx="3590544" cy="3590544"/>
            </a:xfrm>
            <a:custGeom>
              <a:avLst/>
              <a:gdLst/>
              <a:ahLst/>
              <a:cxnLst/>
              <a:rect l="l" t="t" r="r" b="b"/>
              <a:pathLst>
                <a:path w="3590544" h="3590544">
                  <a:moveTo>
                    <a:pt x="0" y="1795272"/>
                  </a:moveTo>
                  <a:cubicBezTo>
                    <a:pt x="0" y="803783"/>
                    <a:pt x="803783" y="0"/>
                    <a:pt x="1795272" y="0"/>
                  </a:cubicBezTo>
                  <a:lnTo>
                    <a:pt x="1795272" y="76200"/>
                  </a:lnTo>
                  <a:lnTo>
                    <a:pt x="1795272" y="0"/>
                  </a:lnTo>
                  <a:cubicBezTo>
                    <a:pt x="2786761" y="0"/>
                    <a:pt x="3590544" y="803783"/>
                    <a:pt x="3590544" y="1795272"/>
                  </a:cubicBezTo>
                  <a:lnTo>
                    <a:pt x="3514344" y="1795272"/>
                  </a:lnTo>
                  <a:lnTo>
                    <a:pt x="3590544" y="1795272"/>
                  </a:lnTo>
                  <a:cubicBezTo>
                    <a:pt x="3590544" y="2786761"/>
                    <a:pt x="2786761" y="3590544"/>
                    <a:pt x="1795272" y="3590544"/>
                  </a:cubicBezTo>
                  <a:lnTo>
                    <a:pt x="1795272" y="3514344"/>
                  </a:lnTo>
                  <a:lnTo>
                    <a:pt x="1795272" y="3590544"/>
                  </a:lnTo>
                  <a:cubicBezTo>
                    <a:pt x="803783" y="3590544"/>
                    <a:pt x="0" y="2786761"/>
                    <a:pt x="0" y="1795272"/>
                  </a:cubicBezTo>
                  <a:lnTo>
                    <a:pt x="76200" y="1795272"/>
                  </a:lnTo>
                  <a:lnTo>
                    <a:pt x="140843" y="1835658"/>
                  </a:lnTo>
                  <a:cubicBezTo>
                    <a:pt x="122809" y="1864487"/>
                    <a:pt x="87884" y="1877949"/>
                    <a:pt x="55245" y="1868551"/>
                  </a:cubicBezTo>
                  <a:cubicBezTo>
                    <a:pt x="22606" y="1859153"/>
                    <a:pt x="0" y="1829308"/>
                    <a:pt x="0" y="1795272"/>
                  </a:cubicBezTo>
                  <a:moveTo>
                    <a:pt x="152400" y="1795272"/>
                  </a:moveTo>
                  <a:lnTo>
                    <a:pt x="76200" y="1795272"/>
                  </a:lnTo>
                  <a:lnTo>
                    <a:pt x="11557" y="1754886"/>
                  </a:lnTo>
                  <a:cubicBezTo>
                    <a:pt x="29591" y="1726057"/>
                    <a:pt x="64516" y="1712595"/>
                    <a:pt x="97155" y="1721993"/>
                  </a:cubicBezTo>
                  <a:cubicBezTo>
                    <a:pt x="129794" y="1731391"/>
                    <a:pt x="152400" y="1761236"/>
                    <a:pt x="152400" y="1795272"/>
                  </a:cubicBezTo>
                  <a:cubicBezTo>
                    <a:pt x="152400" y="2702560"/>
                    <a:pt x="887984" y="3438144"/>
                    <a:pt x="1795272" y="3438144"/>
                  </a:cubicBezTo>
                  <a:cubicBezTo>
                    <a:pt x="2702560" y="3438144"/>
                    <a:pt x="3438144" y="2702560"/>
                    <a:pt x="3438144" y="1795272"/>
                  </a:cubicBezTo>
                  <a:cubicBezTo>
                    <a:pt x="3438144" y="887984"/>
                    <a:pt x="2702560" y="152400"/>
                    <a:pt x="1795272" y="152400"/>
                  </a:cubicBezTo>
                  <a:lnTo>
                    <a:pt x="1795272" y="76200"/>
                  </a:lnTo>
                  <a:lnTo>
                    <a:pt x="1795272" y="152400"/>
                  </a:lnTo>
                  <a:cubicBezTo>
                    <a:pt x="887984" y="152400"/>
                    <a:pt x="152400" y="887984"/>
                    <a:pt x="152400" y="1795272"/>
                  </a:cubicBezTo>
                  <a:close/>
                </a:path>
              </a:pathLst>
            </a:custGeom>
            <a:solidFill>
              <a:srgbClr val="FFFFFF"/>
            </a:solidFill>
          </p:spPr>
          <p:txBody>
            <a:bodyPr/>
            <a:lstStyle/>
            <a:p>
              <a:endParaRPr lang="en-GB"/>
            </a:p>
          </p:txBody>
        </p:sp>
      </p:grpSp>
      <p:sp>
        <p:nvSpPr>
          <p:cNvPr id="17" name="AutoShape 17"/>
          <p:cNvSpPr/>
          <p:nvPr/>
        </p:nvSpPr>
        <p:spPr>
          <a:xfrm>
            <a:off x="2586902" y="8331354"/>
            <a:ext cx="3970196" cy="57150"/>
          </a:xfrm>
          <a:prstGeom prst="line">
            <a:avLst/>
          </a:prstGeom>
          <a:ln w="57150" cap="rnd">
            <a:solidFill>
              <a:srgbClr val="FFFFFF"/>
            </a:solidFill>
            <a:prstDash val="solid"/>
            <a:headEnd type="none" w="sm" len="sm"/>
            <a:tailEnd type="none" w="sm" len="sm"/>
          </a:ln>
        </p:spPr>
        <p:txBody>
          <a:bodyPr/>
          <a:lstStyle/>
          <a:p>
            <a:endParaRPr lang="en-GB"/>
          </a:p>
        </p:txBody>
      </p:sp>
      <p:sp>
        <p:nvSpPr>
          <p:cNvPr id="18" name="Freeform 18"/>
          <p:cNvSpPr/>
          <p:nvPr/>
        </p:nvSpPr>
        <p:spPr>
          <a:xfrm>
            <a:off x="13717059" y="9067162"/>
            <a:ext cx="4131647" cy="777600"/>
          </a:xfrm>
          <a:custGeom>
            <a:avLst/>
            <a:gdLst/>
            <a:ahLst/>
            <a:cxnLst/>
            <a:rect l="l" t="t" r="r" b="b"/>
            <a:pathLst>
              <a:path w="4131647" h="777600">
                <a:moveTo>
                  <a:pt x="0" y="0"/>
                </a:moveTo>
                <a:lnTo>
                  <a:pt x="4131647" y="0"/>
                </a:lnTo>
                <a:lnTo>
                  <a:pt x="4131647" y="777600"/>
                </a:lnTo>
                <a:lnTo>
                  <a:pt x="0" y="777600"/>
                </a:lnTo>
                <a:lnTo>
                  <a:pt x="0" y="0"/>
                </a:lnTo>
                <a:close/>
              </a:path>
            </a:pathLst>
          </a:custGeom>
          <a:blipFill>
            <a:blip r:embed="rId7"/>
            <a:stretch>
              <a:fillRect r="-109"/>
            </a:stretch>
          </a:blipFill>
        </p:spPr>
        <p:txBody>
          <a:bodyPr/>
          <a:lstStyle/>
          <a:p>
            <a:endParaRPr lang="en-GB"/>
          </a:p>
        </p:txBody>
      </p:sp>
      <p:sp>
        <p:nvSpPr>
          <p:cNvPr id="19" name="Freeform 19"/>
          <p:cNvSpPr/>
          <p:nvPr/>
        </p:nvSpPr>
        <p:spPr>
          <a:xfrm>
            <a:off x="1040228" y="6615063"/>
            <a:ext cx="3129872" cy="3229699"/>
          </a:xfrm>
          <a:custGeom>
            <a:avLst/>
            <a:gdLst/>
            <a:ahLst/>
            <a:cxnLst/>
            <a:rect l="l" t="t" r="r" b="b"/>
            <a:pathLst>
              <a:path w="3129872" h="3229699">
                <a:moveTo>
                  <a:pt x="0" y="0"/>
                </a:moveTo>
                <a:lnTo>
                  <a:pt x="3129872" y="0"/>
                </a:lnTo>
                <a:lnTo>
                  <a:pt x="3129872" y="3229699"/>
                </a:lnTo>
                <a:lnTo>
                  <a:pt x="0" y="32296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0" name="TextBox 20"/>
          <p:cNvSpPr txBox="1"/>
          <p:nvPr/>
        </p:nvSpPr>
        <p:spPr>
          <a:xfrm>
            <a:off x="3785629" y="4288954"/>
            <a:ext cx="768940" cy="1709094"/>
          </a:xfrm>
          <a:prstGeom prst="rect">
            <a:avLst/>
          </a:prstGeom>
        </p:spPr>
        <p:txBody>
          <a:bodyPr lIns="0" tIns="0" rIns="0" bIns="0" rtlCol="0" anchor="t">
            <a:spAutoFit/>
          </a:bodyPr>
          <a:lstStyle/>
          <a:p>
            <a:pPr algn="ctr">
              <a:lnSpc>
                <a:spcPts val="12960"/>
              </a:lnSpc>
            </a:pPr>
            <a:r>
              <a:rPr lang="en-US" sz="10800" b="1">
                <a:solidFill>
                  <a:srgbClr val="EBEAE6"/>
                </a:solidFill>
                <a:latin typeface="Roboto Bold"/>
                <a:ea typeface="Roboto Bold"/>
                <a:cs typeface="Roboto Bold"/>
                <a:sym typeface="Roboto Bold"/>
              </a:rPr>
              <a:t>0</a:t>
            </a:r>
          </a:p>
        </p:txBody>
      </p:sp>
      <p:sp>
        <p:nvSpPr>
          <p:cNvPr id="21" name="TextBox 21"/>
          <p:cNvSpPr txBox="1"/>
          <p:nvPr/>
        </p:nvSpPr>
        <p:spPr>
          <a:xfrm>
            <a:off x="4531695" y="4324350"/>
            <a:ext cx="676275" cy="1638300"/>
          </a:xfrm>
          <a:prstGeom prst="rect">
            <a:avLst/>
          </a:prstGeom>
        </p:spPr>
        <p:txBody>
          <a:bodyPr lIns="0" tIns="0" rIns="0" bIns="0" rtlCol="0" anchor="t">
            <a:spAutoFit/>
          </a:bodyPr>
          <a:lstStyle/>
          <a:p>
            <a:pPr algn="l">
              <a:lnSpc>
                <a:spcPts val="12960"/>
              </a:lnSpc>
            </a:pPr>
            <a:r>
              <a:rPr lang="en-US" sz="10800" b="1">
                <a:solidFill>
                  <a:srgbClr val="FFFFFF"/>
                </a:solidFill>
                <a:latin typeface="Roboto Bold"/>
                <a:ea typeface="Roboto Bold"/>
                <a:cs typeface="Roboto Bold"/>
                <a:sym typeface="Roboto Bold"/>
              </a:rPr>
              <a:t>1</a:t>
            </a:r>
          </a:p>
        </p:txBody>
      </p:sp>
      <p:sp>
        <p:nvSpPr>
          <p:cNvPr id="22" name="TextBox 22"/>
          <p:cNvSpPr txBox="1"/>
          <p:nvPr/>
        </p:nvSpPr>
        <p:spPr>
          <a:xfrm>
            <a:off x="6629400" y="4863845"/>
            <a:ext cx="8299165" cy="597408"/>
          </a:xfrm>
          <a:prstGeom prst="rect">
            <a:avLst/>
          </a:prstGeom>
        </p:spPr>
        <p:txBody>
          <a:bodyPr lIns="0" tIns="0" rIns="0" bIns="0" rtlCol="0" anchor="t">
            <a:spAutoFit/>
          </a:bodyPr>
          <a:lstStyle/>
          <a:p>
            <a:pPr algn="l">
              <a:lnSpc>
                <a:spcPts val="4536"/>
              </a:lnSpc>
            </a:pPr>
            <a:r>
              <a:rPr lang="en-US" sz="4200" b="1">
                <a:solidFill>
                  <a:srgbClr val="FFFFFF"/>
                </a:solidFill>
                <a:latin typeface="Roboto Bold"/>
                <a:ea typeface="Roboto Bold"/>
                <a:cs typeface="Roboto Bold"/>
                <a:sym typeface="Roboto Bold"/>
              </a:rPr>
              <a:t>Module Learning Outcomes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9272" y="91935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3"/>
            <a:stretch>
              <a:fillRect r="-109"/>
            </a:stretch>
          </a:blipFill>
        </p:spPr>
        <p:txBody>
          <a:bodyPr/>
          <a:lstStyle/>
          <a:p>
            <a:endParaRPr lang="en-GB"/>
          </a:p>
        </p:txBody>
      </p:sp>
      <p:sp>
        <p:nvSpPr>
          <p:cNvPr id="3" name="Freeform 3"/>
          <p:cNvSpPr/>
          <p:nvPr/>
        </p:nvSpPr>
        <p:spPr>
          <a:xfrm rot="3661588" flipH="1" flipV="1">
            <a:off x="-876607" y="-3473062"/>
            <a:ext cx="4857917" cy="9715835"/>
          </a:xfrm>
          <a:custGeom>
            <a:avLst/>
            <a:gdLst/>
            <a:ahLst/>
            <a:cxnLst/>
            <a:rect l="l" t="t" r="r" b="b"/>
            <a:pathLst>
              <a:path w="4857917" h="9715835">
                <a:moveTo>
                  <a:pt x="4857918" y="9715835"/>
                </a:moveTo>
                <a:lnTo>
                  <a:pt x="0" y="9715835"/>
                </a:lnTo>
                <a:lnTo>
                  <a:pt x="0" y="0"/>
                </a:lnTo>
                <a:lnTo>
                  <a:pt x="4857918" y="0"/>
                </a:lnTo>
                <a:lnTo>
                  <a:pt x="4857918" y="9715835"/>
                </a:lnTo>
                <a:close/>
              </a:path>
            </a:pathLst>
          </a:custGeom>
          <a:blipFill>
            <a:blip r:embed="rId4">
              <a:alphaModFix amt="27000"/>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7138411" flipV="1">
            <a:off x="-630641" y="-3044706"/>
            <a:ext cx="4057504" cy="8115008"/>
          </a:xfrm>
          <a:custGeom>
            <a:avLst/>
            <a:gdLst/>
            <a:ahLst/>
            <a:cxnLst/>
            <a:rect l="l" t="t" r="r" b="b"/>
            <a:pathLst>
              <a:path w="4057504" h="8115008">
                <a:moveTo>
                  <a:pt x="0" y="8115009"/>
                </a:moveTo>
                <a:lnTo>
                  <a:pt x="4057505" y="8115009"/>
                </a:lnTo>
                <a:lnTo>
                  <a:pt x="4057505" y="0"/>
                </a:lnTo>
                <a:lnTo>
                  <a:pt x="0" y="0"/>
                </a:lnTo>
                <a:lnTo>
                  <a:pt x="0" y="8115009"/>
                </a:lnTo>
                <a:close/>
              </a:path>
            </a:pathLst>
          </a:custGeom>
          <a:blipFill>
            <a:blip r:embed="rId6">
              <a:alphaModFix amt="27000"/>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TextBox 5"/>
          <p:cNvSpPr txBox="1"/>
          <p:nvPr/>
        </p:nvSpPr>
        <p:spPr>
          <a:xfrm>
            <a:off x="670726" y="1961607"/>
            <a:ext cx="8229602" cy="7296693"/>
          </a:xfrm>
          <a:prstGeom prst="rect">
            <a:avLst/>
          </a:prstGeom>
        </p:spPr>
        <p:txBody>
          <a:bodyPr lIns="0" tIns="0" rIns="0" bIns="0" rtlCol="0" anchor="t">
            <a:spAutoFit/>
          </a:bodyPr>
          <a:lstStyle/>
          <a:p>
            <a:pPr marL="602647" lvl="1" indent="-301323" algn="l">
              <a:lnSpc>
                <a:spcPts val="3596"/>
              </a:lnSpc>
              <a:buFont typeface="Arial"/>
              <a:buChar char="•"/>
            </a:pPr>
            <a:r>
              <a:rPr lang="en-US" sz="3330" b="1">
                <a:solidFill>
                  <a:srgbClr val="2D2D2D"/>
                </a:solidFill>
                <a:latin typeface="Roboto Bold"/>
                <a:ea typeface="Roboto Bold"/>
                <a:cs typeface="Roboto Bold"/>
                <a:sym typeface="Roboto Bold"/>
              </a:rPr>
              <a:t>Context</a:t>
            </a:r>
            <a:r>
              <a:rPr lang="en-US" sz="3330">
                <a:solidFill>
                  <a:srgbClr val="2D2D2D"/>
                </a:solidFill>
                <a:latin typeface="Roboto"/>
                <a:ea typeface="Roboto"/>
                <a:cs typeface="Roboto"/>
                <a:sym typeface="Roboto"/>
              </a:rPr>
              <a:t>: Waste management issues and pollution in a densely populated conflict area.</a:t>
            </a:r>
          </a:p>
          <a:p>
            <a:pPr marL="602647" lvl="1" indent="-301323" algn="l">
              <a:lnSpc>
                <a:spcPts val="3596"/>
              </a:lnSpc>
              <a:buFont typeface="Arial"/>
              <a:buChar char="•"/>
            </a:pPr>
            <a:r>
              <a:rPr lang="en-US" sz="3330" b="1">
                <a:solidFill>
                  <a:srgbClr val="2D2D2D"/>
                </a:solidFill>
                <a:latin typeface="Roboto Bold"/>
                <a:ea typeface="Roboto Bold"/>
                <a:cs typeface="Roboto Bold"/>
                <a:sym typeface="Roboto Bold"/>
              </a:rPr>
              <a:t>Environmental challenge</a:t>
            </a:r>
            <a:r>
              <a:rPr lang="en-US" sz="3330">
                <a:solidFill>
                  <a:srgbClr val="2D2D2D"/>
                </a:solidFill>
                <a:latin typeface="Roboto"/>
                <a:ea typeface="Roboto"/>
                <a:cs typeface="Roboto"/>
                <a:sym typeface="Roboto"/>
              </a:rPr>
              <a:t>: Accumulation of waste, water contamination, and air pollution due to conflict and blockades.</a:t>
            </a:r>
          </a:p>
          <a:p>
            <a:pPr marL="602647" lvl="1" indent="-301323" algn="l">
              <a:lnSpc>
                <a:spcPts val="3596"/>
              </a:lnSpc>
              <a:buFont typeface="Arial"/>
              <a:buChar char="•"/>
            </a:pPr>
            <a:r>
              <a:rPr lang="en-US" sz="3330" b="1">
                <a:solidFill>
                  <a:srgbClr val="2D2D2D"/>
                </a:solidFill>
                <a:latin typeface="Roboto Bold"/>
                <a:ea typeface="Roboto Bold"/>
                <a:cs typeface="Roboto Bold"/>
                <a:sym typeface="Roboto Bold"/>
              </a:rPr>
              <a:t>Humanitarian response</a:t>
            </a:r>
            <a:r>
              <a:rPr lang="en-US" sz="3330">
                <a:solidFill>
                  <a:srgbClr val="2D2D2D"/>
                </a:solidFill>
                <a:latin typeface="Roboto"/>
                <a:ea typeface="Roboto"/>
                <a:cs typeface="Roboto"/>
                <a:sym typeface="Roboto"/>
              </a:rPr>
              <a:t>: Waste segregation and recycling programs, alternative waste treatment technologies, community engagement.</a:t>
            </a:r>
          </a:p>
          <a:p>
            <a:pPr marL="602647" lvl="1" indent="-301323" algn="l">
              <a:lnSpc>
                <a:spcPts val="3596"/>
              </a:lnSpc>
              <a:buFont typeface="Arial"/>
              <a:buChar char="•"/>
            </a:pPr>
            <a:r>
              <a:rPr lang="en-US" sz="3330" b="1">
                <a:solidFill>
                  <a:srgbClr val="2D2D2D"/>
                </a:solidFill>
                <a:latin typeface="Roboto Bold"/>
                <a:ea typeface="Roboto Bold"/>
                <a:cs typeface="Roboto Bold"/>
                <a:sym typeface="Roboto Bold"/>
              </a:rPr>
              <a:t>Lessons learned</a:t>
            </a:r>
            <a:r>
              <a:rPr lang="en-US" sz="3330">
                <a:solidFill>
                  <a:srgbClr val="2D2D2D"/>
                </a:solidFill>
                <a:latin typeface="Roboto"/>
                <a:ea typeface="Roboto"/>
                <a:cs typeface="Roboto"/>
                <a:sym typeface="Roboto"/>
              </a:rPr>
              <a:t>: Community involvement in waste management and innovative waste treatment solutions can mitigate environmental impacts even in conflict zones.</a:t>
            </a:r>
          </a:p>
        </p:txBody>
      </p:sp>
      <p:sp>
        <p:nvSpPr>
          <p:cNvPr id="6" name="TextBox 6"/>
          <p:cNvSpPr txBox="1"/>
          <p:nvPr/>
        </p:nvSpPr>
        <p:spPr>
          <a:xfrm>
            <a:off x="914400" y="634199"/>
            <a:ext cx="7200900" cy="1281971"/>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Case Study – Gaza Conflict</a:t>
            </a:r>
          </a:p>
        </p:txBody>
      </p:sp>
      <p:sp>
        <p:nvSpPr>
          <p:cNvPr id="7" name="TextBox 7"/>
          <p:cNvSpPr txBox="1"/>
          <p:nvPr/>
        </p:nvSpPr>
        <p:spPr>
          <a:xfrm>
            <a:off x="9755790" y="9769177"/>
            <a:ext cx="8967165" cy="472123"/>
          </a:xfrm>
          <a:prstGeom prst="rect">
            <a:avLst/>
          </a:prstGeom>
        </p:spPr>
        <p:txBody>
          <a:bodyPr lIns="0" tIns="0" rIns="0" bIns="0" rtlCol="0" anchor="t">
            <a:spAutoFit/>
          </a:bodyPr>
          <a:lstStyle/>
          <a:p>
            <a:pPr algn="l">
              <a:lnSpc>
                <a:spcPts val="3240"/>
              </a:lnSpc>
            </a:pPr>
            <a:r>
              <a:rPr lang="en-US" sz="2700">
                <a:solidFill>
                  <a:srgbClr val="5A5A5A"/>
                </a:solidFill>
                <a:latin typeface="Roboto"/>
                <a:ea typeface="Roboto"/>
                <a:cs typeface="Roboto"/>
                <a:sym typeface="Roboto"/>
              </a:rPr>
              <a:t>Source: ABC News/Reuters </a:t>
            </a:r>
          </a:p>
        </p:txBody>
      </p:sp>
      <p:sp>
        <p:nvSpPr>
          <p:cNvPr id="8" name="Freeform 8" descr="A person riding a bicycle in a landfill  Description automatically generated"/>
          <p:cNvSpPr/>
          <p:nvPr/>
        </p:nvSpPr>
        <p:spPr>
          <a:xfrm>
            <a:off x="9144000" y="0"/>
            <a:ext cx="9144000" cy="10287000"/>
          </a:xfrm>
          <a:custGeom>
            <a:avLst/>
            <a:gdLst/>
            <a:ahLst/>
            <a:cxnLst/>
            <a:rect l="l" t="t" r="r" b="b"/>
            <a:pathLst>
              <a:path w="9144000" h="10287000">
                <a:moveTo>
                  <a:pt x="0" y="0"/>
                </a:moveTo>
                <a:lnTo>
                  <a:pt x="9144000" y="0"/>
                </a:lnTo>
                <a:lnTo>
                  <a:pt x="9144000" y="10287000"/>
                </a:lnTo>
                <a:lnTo>
                  <a:pt x="0" y="10287000"/>
                </a:lnTo>
                <a:lnTo>
                  <a:pt x="0" y="0"/>
                </a:lnTo>
                <a:close/>
              </a:path>
            </a:pathLst>
          </a:custGeom>
          <a:blipFill>
            <a:blip r:embed="rId8"/>
            <a:stretch>
              <a:fillRect t="-12850" r="-1" b="-12850"/>
            </a:stretch>
          </a:blipFill>
        </p:spPr>
        <p:txBody>
          <a:bodyPr/>
          <a:lstStyle/>
          <a:p>
            <a:endParaRPr lang="en-GB"/>
          </a:p>
        </p:txBody>
      </p:sp>
      <p:sp>
        <p:nvSpPr>
          <p:cNvPr id="9" name="Freeform 9"/>
          <p:cNvSpPr/>
          <p:nvPr/>
        </p:nvSpPr>
        <p:spPr>
          <a:xfrm rot="-7107972" flipH="1" flipV="1">
            <a:off x="14654613" y="4335583"/>
            <a:ext cx="4857917" cy="9715835"/>
          </a:xfrm>
          <a:custGeom>
            <a:avLst/>
            <a:gdLst/>
            <a:ahLst/>
            <a:cxnLst/>
            <a:rect l="l" t="t" r="r" b="b"/>
            <a:pathLst>
              <a:path w="4857917" h="9715835">
                <a:moveTo>
                  <a:pt x="4857917" y="9715834"/>
                </a:moveTo>
                <a:lnTo>
                  <a:pt x="0" y="9715834"/>
                </a:lnTo>
                <a:lnTo>
                  <a:pt x="0" y="0"/>
                </a:lnTo>
                <a:lnTo>
                  <a:pt x="4857917" y="0"/>
                </a:lnTo>
                <a:lnTo>
                  <a:pt x="4857917" y="9715834"/>
                </a:lnTo>
                <a:close/>
              </a:path>
            </a:pathLst>
          </a:custGeom>
          <a:blipFill>
            <a:blip r:embed="rId9">
              <a:alphaModFix amt="27000"/>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0" name="Freeform 10"/>
          <p:cNvSpPr/>
          <p:nvPr/>
        </p:nvSpPr>
        <p:spPr>
          <a:xfrm rot="3692027" flipV="1">
            <a:off x="15054820" y="5524184"/>
            <a:ext cx="4057504" cy="8115008"/>
          </a:xfrm>
          <a:custGeom>
            <a:avLst/>
            <a:gdLst/>
            <a:ahLst/>
            <a:cxnLst/>
            <a:rect l="l" t="t" r="r" b="b"/>
            <a:pathLst>
              <a:path w="4057504" h="8115008">
                <a:moveTo>
                  <a:pt x="0" y="8115008"/>
                </a:moveTo>
                <a:lnTo>
                  <a:pt x="4057504" y="8115008"/>
                </a:lnTo>
                <a:lnTo>
                  <a:pt x="4057504" y="0"/>
                </a:lnTo>
                <a:lnTo>
                  <a:pt x="0" y="0"/>
                </a:lnTo>
                <a:lnTo>
                  <a:pt x="0" y="8115008"/>
                </a:lnTo>
                <a:close/>
              </a:path>
            </a:pathLst>
          </a:custGeom>
          <a:blipFill>
            <a:blip r:embed="rId11">
              <a:alphaModFix amt="27000"/>
              <a:extLst>
                <a:ext uri="{96DAC541-7B7A-43D3-8B79-37D633B846F1}">
                  <asvg:svgBlip xmlns:asvg="http://schemas.microsoft.com/office/drawing/2016/SVG/main" r:embed="rId12"/>
                </a:ext>
              </a:extLst>
            </a:blip>
            <a:stretch>
              <a:fillRect/>
            </a:stretch>
          </a:blipFill>
        </p:spPr>
        <p:txBody>
          <a:bodyPr/>
          <a:lstStyle/>
          <a:p>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9272" y="91935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3"/>
            <a:stretch>
              <a:fillRect r="-109"/>
            </a:stretch>
          </a:blipFill>
        </p:spPr>
        <p:txBody>
          <a:bodyPr/>
          <a:lstStyle/>
          <a:p>
            <a:endParaRPr lang="en-GB"/>
          </a:p>
        </p:txBody>
      </p:sp>
      <p:sp>
        <p:nvSpPr>
          <p:cNvPr id="3" name="TextBox 3"/>
          <p:cNvSpPr txBox="1"/>
          <p:nvPr/>
        </p:nvSpPr>
        <p:spPr>
          <a:xfrm>
            <a:off x="670726" y="1944432"/>
            <a:ext cx="8229602" cy="7249068"/>
          </a:xfrm>
          <a:prstGeom prst="rect">
            <a:avLst/>
          </a:prstGeom>
        </p:spPr>
        <p:txBody>
          <a:bodyPr lIns="0" tIns="0" rIns="0" bIns="0" rtlCol="0" anchor="t">
            <a:spAutoFit/>
          </a:bodyPr>
          <a:lstStyle/>
          <a:p>
            <a:pPr marL="651510" lvl="1" indent="-325755" algn="l">
              <a:lnSpc>
                <a:spcPts val="3499"/>
              </a:lnSpc>
              <a:buFont typeface="Arial"/>
              <a:buChar char="•"/>
            </a:pPr>
            <a:r>
              <a:rPr lang="en-US" sz="3600" b="1">
                <a:solidFill>
                  <a:srgbClr val="2D2D2D"/>
                </a:solidFill>
                <a:latin typeface="Roboto Bold"/>
                <a:ea typeface="Roboto Bold"/>
                <a:cs typeface="Roboto Bold"/>
                <a:sym typeface="Roboto Bold"/>
              </a:rPr>
              <a:t>Context</a:t>
            </a:r>
            <a:r>
              <a:rPr lang="en-US" sz="3600">
                <a:solidFill>
                  <a:srgbClr val="2D2D2D"/>
                </a:solidFill>
                <a:latin typeface="Roboto"/>
                <a:ea typeface="Roboto"/>
                <a:cs typeface="Roboto"/>
                <a:sym typeface="Roboto"/>
              </a:rPr>
              <a:t>: Severe drought, deforestation, and land degradation exacerbated by conflict and displacement.</a:t>
            </a:r>
          </a:p>
          <a:p>
            <a:pPr marL="651510" lvl="1" indent="-325755" algn="l">
              <a:lnSpc>
                <a:spcPts val="3499"/>
              </a:lnSpc>
              <a:buFont typeface="Arial"/>
              <a:buChar char="•"/>
            </a:pPr>
            <a:r>
              <a:rPr lang="en-US" sz="3600" b="1">
                <a:solidFill>
                  <a:srgbClr val="2D2D2D"/>
                </a:solidFill>
                <a:latin typeface="Roboto Bold"/>
                <a:ea typeface="Roboto Bold"/>
                <a:cs typeface="Roboto Bold"/>
                <a:sym typeface="Roboto Bold"/>
              </a:rPr>
              <a:t>Environmental challenge</a:t>
            </a:r>
            <a:r>
              <a:rPr lang="en-US" sz="3600">
                <a:solidFill>
                  <a:srgbClr val="2D2D2D"/>
                </a:solidFill>
                <a:latin typeface="Roboto"/>
                <a:ea typeface="Roboto"/>
                <a:cs typeface="Roboto"/>
                <a:sym typeface="Roboto"/>
              </a:rPr>
              <a:t>: Water scarcity, soil erosion, loss of biodiversity, unsustainable agricultural practices.</a:t>
            </a:r>
          </a:p>
          <a:p>
            <a:pPr marL="651510" lvl="1" indent="-325755" algn="l">
              <a:lnSpc>
                <a:spcPts val="3499"/>
              </a:lnSpc>
              <a:buFont typeface="Arial"/>
              <a:buChar char="•"/>
            </a:pPr>
            <a:r>
              <a:rPr lang="en-US" sz="3600" b="1">
                <a:solidFill>
                  <a:srgbClr val="2D2D2D"/>
                </a:solidFill>
                <a:latin typeface="Roboto Bold"/>
                <a:ea typeface="Roboto Bold"/>
                <a:cs typeface="Roboto Bold"/>
                <a:sym typeface="Roboto Bold"/>
              </a:rPr>
              <a:t>Humanitarian response</a:t>
            </a:r>
            <a:r>
              <a:rPr lang="en-US" sz="3600">
                <a:solidFill>
                  <a:srgbClr val="2D2D2D"/>
                </a:solidFill>
                <a:latin typeface="Roboto"/>
                <a:ea typeface="Roboto"/>
                <a:cs typeface="Roboto"/>
                <a:sym typeface="Roboto"/>
              </a:rPr>
              <a:t>: Rainwater harvesting, sustainable agricultural practices, reforestation efforts.</a:t>
            </a:r>
          </a:p>
          <a:p>
            <a:pPr marL="651510" lvl="1" indent="-325755" algn="l">
              <a:lnSpc>
                <a:spcPts val="3499"/>
              </a:lnSpc>
              <a:buFont typeface="Arial"/>
              <a:buChar char="•"/>
            </a:pPr>
            <a:r>
              <a:rPr lang="en-US" sz="3600" b="1">
                <a:solidFill>
                  <a:srgbClr val="2D2D2D"/>
                </a:solidFill>
                <a:latin typeface="Roboto Bold"/>
                <a:ea typeface="Roboto Bold"/>
                <a:cs typeface="Roboto Bold"/>
                <a:sym typeface="Roboto Bold"/>
              </a:rPr>
              <a:t>Lessons learned</a:t>
            </a:r>
            <a:r>
              <a:rPr lang="en-US" sz="3600">
                <a:solidFill>
                  <a:srgbClr val="2D2D2D"/>
                </a:solidFill>
                <a:latin typeface="Roboto"/>
                <a:ea typeface="Roboto"/>
                <a:cs typeface="Roboto"/>
                <a:sym typeface="Roboto"/>
              </a:rPr>
              <a:t>: Integrating environmental sustainability into humanitarian interventions can enhance resilience and reduce risks in the long term.</a:t>
            </a:r>
          </a:p>
        </p:txBody>
      </p:sp>
      <p:sp>
        <p:nvSpPr>
          <p:cNvPr id="4" name="TextBox 4"/>
          <p:cNvSpPr txBox="1"/>
          <p:nvPr/>
        </p:nvSpPr>
        <p:spPr>
          <a:xfrm>
            <a:off x="914400" y="301801"/>
            <a:ext cx="8229600" cy="1339623"/>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Case Study – Environmental Challenges in Somalia</a:t>
            </a:r>
          </a:p>
        </p:txBody>
      </p:sp>
      <p:sp>
        <p:nvSpPr>
          <p:cNvPr id="5" name="TextBox 5"/>
          <p:cNvSpPr txBox="1"/>
          <p:nvPr/>
        </p:nvSpPr>
        <p:spPr>
          <a:xfrm>
            <a:off x="9755790" y="9769177"/>
            <a:ext cx="8967165" cy="472123"/>
          </a:xfrm>
          <a:prstGeom prst="rect">
            <a:avLst/>
          </a:prstGeom>
        </p:spPr>
        <p:txBody>
          <a:bodyPr lIns="0" tIns="0" rIns="0" bIns="0" rtlCol="0" anchor="t">
            <a:spAutoFit/>
          </a:bodyPr>
          <a:lstStyle/>
          <a:p>
            <a:pPr algn="l">
              <a:lnSpc>
                <a:spcPts val="3240"/>
              </a:lnSpc>
            </a:pPr>
            <a:r>
              <a:rPr lang="en-US" sz="2700">
                <a:solidFill>
                  <a:srgbClr val="5A5A5A"/>
                </a:solidFill>
                <a:latin typeface="Roboto"/>
                <a:ea typeface="Roboto"/>
                <a:cs typeface="Roboto"/>
                <a:sym typeface="Roboto"/>
              </a:rPr>
              <a:t>Source: UNEP</a:t>
            </a:r>
          </a:p>
        </p:txBody>
      </p:sp>
      <p:sp>
        <p:nvSpPr>
          <p:cNvPr id="6" name="Freeform 6" descr="A group of boats and buildings on a beach  Description automatically generated with medium confidence"/>
          <p:cNvSpPr/>
          <p:nvPr/>
        </p:nvSpPr>
        <p:spPr>
          <a:xfrm>
            <a:off x="9144000" y="0"/>
            <a:ext cx="9144000" cy="9733002"/>
          </a:xfrm>
          <a:custGeom>
            <a:avLst/>
            <a:gdLst/>
            <a:ahLst/>
            <a:cxnLst/>
            <a:rect l="l" t="t" r="r" b="b"/>
            <a:pathLst>
              <a:path w="9144000" h="9733002">
                <a:moveTo>
                  <a:pt x="0" y="0"/>
                </a:moveTo>
                <a:lnTo>
                  <a:pt x="9144000" y="0"/>
                </a:lnTo>
                <a:lnTo>
                  <a:pt x="9144000" y="9733002"/>
                </a:lnTo>
                <a:lnTo>
                  <a:pt x="0" y="9733002"/>
                </a:lnTo>
                <a:lnTo>
                  <a:pt x="0" y="0"/>
                </a:lnTo>
                <a:close/>
              </a:path>
            </a:pathLst>
          </a:custGeom>
          <a:blipFill>
            <a:blip r:embed="rId4"/>
            <a:stretch>
              <a:fillRect l="-75127" r="-75129" b="-5800"/>
            </a:stretch>
          </a:blipFill>
        </p:spPr>
        <p:txBody>
          <a:bodyPr/>
          <a:lstStyle/>
          <a:p>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9272" y="91935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3"/>
            <a:stretch>
              <a:fillRect r="-109"/>
            </a:stretch>
          </a:blipFill>
        </p:spPr>
        <p:txBody>
          <a:bodyPr/>
          <a:lstStyle/>
          <a:p>
            <a:endParaRPr lang="en-GB"/>
          </a:p>
        </p:txBody>
      </p:sp>
      <p:sp>
        <p:nvSpPr>
          <p:cNvPr id="3" name="TextBox 3"/>
          <p:cNvSpPr txBox="1"/>
          <p:nvPr/>
        </p:nvSpPr>
        <p:spPr>
          <a:xfrm>
            <a:off x="914399" y="1992368"/>
            <a:ext cx="8229602" cy="7249068"/>
          </a:xfrm>
          <a:prstGeom prst="rect">
            <a:avLst/>
          </a:prstGeom>
        </p:spPr>
        <p:txBody>
          <a:bodyPr lIns="0" tIns="0" rIns="0" bIns="0" rtlCol="0" anchor="t">
            <a:spAutoFit/>
          </a:bodyPr>
          <a:lstStyle/>
          <a:p>
            <a:pPr marL="651510" lvl="1" indent="-325755" algn="l">
              <a:lnSpc>
                <a:spcPts val="3499"/>
              </a:lnSpc>
              <a:buFont typeface="Arial"/>
              <a:buChar char="•"/>
            </a:pPr>
            <a:r>
              <a:rPr lang="en-US" sz="3600" b="1">
                <a:solidFill>
                  <a:srgbClr val="2D2D2D"/>
                </a:solidFill>
                <a:latin typeface="Roboto Bold"/>
                <a:ea typeface="Roboto Bold"/>
                <a:cs typeface="Roboto Bold"/>
                <a:sym typeface="Roboto Bold"/>
              </a:rPr>
              <a:t>Context</a:t>
            </a:r>
            <a:r>
              <a:rPr lang="en-US" sz="3600">
                <a:solidFill>
                  <a:srgbClr val="2D2D2D"/>
                </a:solidFill>
                <a:latin typeface="Roboto"/>
                <a:ea typeface="Roboto"/>
                <a:cs typeface="Roboto"/>
                <a:sym typeface="Roboto"/>
              </a:rPr>
              <a:t>: Influx of refugees causing significant strain on the local environment.</a:t>
            </a:r>
          </a:p>
          <a:p>
            <a:pPr marL="651510" lvl="1" indent="-325755" algn="l">
              <a:lnSpc>
                <a:spcPts val="3499"/>
              </a:lnSpc>
              <a:buFont typeface="Arial"/>
              <a:buChar char="•"/>
            </a:pPr>
            <a:r>
              <a:rPr lang="en-US" sz="3600" b="1">
                <a:solidFill>
                  <a:srgbClr val="2D2D2D"/>
                </a:solidFill>
                <a:latin typeface="Roboto Bold"/>
                <a:ea typeface="Roboto Bold"/>
                <a:cs typeface="Roboto Bold"/>
                <a:sym typeface="Roboto Bold"/>
              </a:rPr>
              <a:t>Environmental challenge</a:t>
            </a:r>
            <a:r>
              <a:rPr lang="en-US" sz="3600">
                <a:solidFill>
                  <a:srgbClr val="2D2D2D"/>
                </a:solidFill>
                <a:latin typeface="Roboto"/>
                <a:ea typeface="Roboto"/>
                <a:cs typeface="Roboto"/>
                <a:sym typeface="Roboto"/>
              </a:rPr>
              <a:t>: Deforestation for firewood, overuse of water resources, inadequate waste management.</a:t>
            </a:r>
          </a:p>
          <a:p>
            <a:pPr marL="651510" lvl="1" indent="-325755" algn="l">
              <a:lnSpc>
                <a:spcPts val="3499"/>
              </a:lnSpc>
              <a:buFont typeface="Arial"/>
              <a:buChar char="•"/>
            </a:pPr>
            <a:r>
              <a:rPr lang="en-US" sz="3600" b="1">
                <a:solidFill>
                  <a:srgbClr val="2D2D2D"/>
                </a:solidFill>
                <a:latin typeface="Roboto Bold"/>
                <a:ea typeface="Roboto Bold"/>
                <a:cs typeface="Roboto Bold"/>
                <a:sym typeface="Roboto Bold"/>
              </a:rPr>
              <a:t>Humanitarian response</a:t>
            </a:r>
            <a:r>
              <a:rPr lang="en-US" sz="3600">
                <a:solidFill>
                  <a:srgbClr val="2D2D2D"/>
                </a:solidFill>
                <a:latin typeface="Roboto"/>
                <a:ea typeface="Roboto"/>
                <a:cs typeface="Roboto"/>
                <a:sym typeface="Roboto"/>
              </a:rPr>
              <a:t>: Reforestation programs, sustainable water management, community-based conservation initiatives.</a:t>
            </a:r>
          </a:p>
          <a:p>
            <a:pPr marL="651510" lvl="1" indent="-325755" algn="l">
              <a:lnSpc>
                <a:spcPts val="3499"/>
              </a:lnSpc>
              <a:buFont typeface="Arial"/>
              <a:buChar char="•"/>
            </a:pPr>
            <a:r>
              <a:rPr lang="en-US" sz="3600" b="1">
                <a:solidFill>
                  <a:srgbClr val="2D2D2D"/>
                </a:solidFill>
                <a:latin typeface="Roboto Bold"/>
                <a:ea typeface="Roboto Bold"/>
                <a:cs typeface="Roboto Bold"/>
                <a:sym typeface="Roboto Bold"/>
              </a:rPr>
              <a:t>Lessons learned</a:t>
            </a:r>
            <a:r>
              <a:rPr lang="en-US" sz="3600">
                <a:solidFill>
                  <a:srgbClr val="2D2D2D"/>
                </a:solidFill>
                <a:latin typeface="Roboto"/>
                <a:ea typeface="Roboto"/>
                <a:cs typeface="Roboto"/>
                <a:sym typeface="Roboto"/>
              </a:rPr>
              <a:t>: Involving both refugees and host communities in sustainable resource management ensures effective conservation and reduces environmental degradation.</a:t>
            </a:r>
          </a:p>
        </p:txBody>
      </p:sp>
      <p:sp>
        <p:nvSpPr>
          <p:cNvPr id="4" name="TextBox 4"/>
          <p:cNvSpPr txBox="1"/>
          <p:nvPr/>
        </p:nvSpPr>
        <p:spPr>
          <a:xfrm>
            <a:off x="914400" y="330629"/>
            <a:ext cx="8229600" cy="1281971"/>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Case Study – Cox’s Bazar Rohingya Refugee Crisis</a:t>
            </a:r>
          </a:p>
        </p:txBody>
      </p:sp>
      <p:sp>
        <p:nvSpPr>
          <p:cNvPr id="5" name="TextBox 5"/>
          <p:cNvSpPr txBox="1"/>
          <p:nvPr/>
        </p:nvSpPr>
        <p:spPr>
          <a:xfrm>
            <a:off x="9755790" y="9769177"/>
            <a:ext cx="8967165" cy="472123"/>
          </a:xfrm>
          <a:prstGeom prst="rect">
            <a:avLst/>
          </a:prstGeom>
        </p:spPr>
        <p:txBody>
          <a:bodyPr lIns="0" tIns="0" rIns="0" bIns="0" rtlCol="0" anchor="t">
            <a:spAutoFit/>
          </a:bodyPr>
          <a:lstStyle/>
          <a:p>
            <a:pPr algn="l">
              <a:lnSpc>
                <a:spcPts val="3240"/>
              </a:lnSpc>
            </a:pPr>
            <a:r>
              <a:rPr lang="en-US" sz="2700">
                <a:solidFill>
                  <a:srgbClr val="5A5A5A"/>
                </a:solidFill>
                <a:latin typeface="Roboto"/>
                <a:ea typeface="Roboto"/>
                <a:cs typeface="Roboto"/>
                <a:sym typeface="Roboto"/>
              </a:rPr>
              <a:t>Source: UNDP</a:t>
            </a:r>
          </a:p>
        </p:txBody>
      </p:sp>
      <p:sp>
        <p:nvSpPr>
          <p:cNvPr id="6" name="Freeform 6" descr="A bulldozer on a pile of garbage  Description automatically generated"/>
          <p:cNvSpPr/>
          <p:nvPr/>
        </p:nvSpPr>
        <p:spPr>
          <a:xfrm>
            <a:off x="9144000" y="0"/>
            <a:ext cx="9144000" cy="9733002"/>
          </a:xfrm>
          <a:custGeom>
            <a:avLst/>
            <a:gdLst/>
            <a:ahLst/>
            <a:cxnLst/>
            <a:rect l="l" t="t" r="r" b="b"/>
            <a:pathLst>
              <a:path w="9144000" h="9733002">
                <a:moveTo>
                  <a:pt x="0" y="0"/>
                </a:moveTo>
                <a:lnTo>
                  <a:pt x="9144000" y="0"/>
                </a:lnTo>
                <a:lnTo>
                  <a:pt x="9144000" y="9733002"/>
                </a:lnTo>
                <a:lnTo>
                  <a:pt x="0" y="9733002"/>
                </a:lnTo>
                <a:lnTo>
                  <a:pt x="0" y="0"/>
                </a:lnTo>
                <a:close/>
              </a:path>
            </a:pathLst>
          </a:custGeom>
          <a:blipFill>
            <a:blip r:embed="rId4"/>
            <a:stretch>
              <a:fillRect l="-50048" r="-50048" b="-5742"/>
            </a:stretch>
          </a:blipFill>
        </p:spPr>
        <p:txBody>
          <a:bodyPr/>
          <a:lstStyle/>
          <a:p>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9272" y="91935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3"/>
            <a:stretch>
              <a:fillRect r="-109"/>
            </a:stretch>
          </a:blipFill>
        </p:spPr>
        <p:txBody>
          <a:bodyPr/>
          <a:lstStyle/>
          <a:p>
            <a:endParaRPr lang="en-GB"/>
          </a:p>
        </p:txBody>
      </p:sp>
      <p:sp>
        <p:nvSpPr>
          <p:cNvPr id="3" name="Freeform 3" descr="A person working in a desert  Description automatically generated with medium confidence"/>
          <p:cNvSpPr/>
          <p:nvPr/>
        </p:nvSpPr>
        <p:spPr>
          <a:xfrm>
            <a:off x="8781096" y="0"/>
            <a:ext cx="9506904" cy="10241300"/>
          </a:xfrm>
          <a:custGeom>
            <a:avLst/>
            <a:gdLst/>
            <a:ahLst/>
            <a:cxnLst/>
            <a:rect l="l" t="t" r="r" b="b"/>
            <a:pathLst>
              <a:path w="9506904" h="10241300">
                <a:moveTo>
                  <a:pt x="0" y="0"/>
                </a:moveTo>
                <a:lnTo>
                  <a:pt x="9506904" y="0"/>
                </a:lnTo>
                <a:lnTo>
                  <a:pt x="9506904" y="10241300"/>
                </a:lnTo>
                <a:lnTo>
                  <a:pt x="0" y="10241300"/>
                </a:lnTo>
                <a:lnTo>
                  <a:pt x="0" y="0"/>
                </a:lnTo>
                <a:close/>
              </a:path>
            </a:pathLst>
          </a:custGeom>
          <a:blipFill>
            <a:blip r:embed="rId4"/>
            <a:stretch>
              <a:fillRect l="-19947" r="-1525" b="-46286"/>
            </a:stretch>
          </a:blipFill>
        </p:spPr>
        <p:txBody>
          <a:bodyPr/>
          <a:lstStyle/>
          <a:p>
            <a:endParaRPr lang="en-GB"/>
          </a:p>
        </p:txBody>
      </p:sp>
      <p:sp>
        <p:nvSpPr>
          <p:cNvPr id="4" name="TextBox 4"/>
          <p:cNvSpPr txBox="1"/>
          <p:nvPr/>
        </p:nvSpPr>
        <p:spPr>
          <a:xfrm>
            <a:off x="319272" y="2313570"/>
            <a:ext cx="8229602" cy="7268118"/>
          </a:xfrm>
          <a:prstGeom prst="rect">
            <a:avLst/>
          </a:prstGeom>
        </p:spPr>
        <p:txBody>
          <a:bodyPr lIns="0" tIns="0" rIns="0" bIns="0" rtlCol="0" anchor="t">
            <a:spAutoFit/>
          </a:bodyPr>
          <a:lstStyle/>
          <a:p>
            <a:pPr marL="602647" lvl="1" indent="-301323" algn="l">
              <a:lnSpc>
                <a:spcPts val="3236"/>
              </a:lnSpc>
              <a:buFont typeface="Arial"/>
              <a:buChar char="•"/>
            </a:pPr>
            <a:r>
              <a:rPr lang="en-US" sz="3330" b="1">
                <a:solidFill>
                  <a:srgbClr val="2D2D2D"/>
                </a:solidFill>
                <a:latin typeface="Roboto Bold"/>
                <a:ea typeface="Roboto Bold"/>
                <a:cs typeface="Roboto Bold"/>
                <a:sym typeface="Roboto Bold"/>
              </a:rPr>
              <a:t>Context</a:t>
            </a:r>
            <a:r>
              <a:rPr lang="en-US" sz="3330">
                <a:solidFill>
                  <a:srgbClr val="2D2D2D"/>
                </a:solidFill>
                <a:latin typeface="Roboto"/>
                <a:ea typeface="Roboto"/>
                <a:cs typeface="Roboto"/>
                <a:sym typeface="Roboto"/>
              </a:rPr>
              <a:t>: Shrinking lake causing resource conflicts affecting millions in surrounding countries.</a:t>
            </a:r>
          </a:p>
          <a:p>
            <a:pPr marL="602647" lvl="1" indent="-301323" algn="l">
              <a:lnSpc>
                <a:spcPts val="3236"/>
              </a:lnSpc>
              <a:buFont typeface="Arial"/>
              <a:buChar char="•"/>
            </a:pPr>
            <a:r>
              <a:rPr lang="en-US" sz="3330" b="1">
                <a:solidFill>
                  <a:srgbClr val="2D2D2D"/>
                </a:solidFill>
                <a:latin typeface="Roboto Bold"/>
                <a:ea typeface="Roboto Bold"/>
                <a:cs typeface="Roboto Bold"/>
                <a:sym typeface="Roboto Bold"/>
              </a:rPr>
              <a:t>Environmental challenge</a:t>
            </a:r>
            <a:r>
              <a:rPr lang="en-US" sz="3330">
                <a:solidFill>
                  <a:srgbClr val="2D2D2D"/>
                </a:solidFill>
                <a:latin typeface="Roboto"/>
                <a:ea typeface="Roboto"/>
                <a:cs typeface="Roboto"/>
                <a:sym typeface="Roboto"/>
              </a:rPr>
              <a:t>: Water scarcity, competition over natural resources, displacement caused by environmental degradation.</a:t>
            </a:r>
          </a:p>
          <a:p>
            <a:pPr marL="602647" lvl="1" indent="-301323" algn="l">
              <a:lnSpc>
                <a:spcPts val="3236"/>
              </a:lnSpc>
              <a:buFont typeface="Arial"/>
              <a:buChar char="•"/>
            </a:pPr>
            <a:r>
              <a:rPr lang="en-US" sz="3330" b="1">
                <a:solidFill>
                  <a:srgbClr val="2D2D2D"/>
                </a:solidFill>
                <a:latin typeface="Roboto Bold"/>
                <a:ea typeface="Roboto Bold"/>
                <a:cs typeface="Roboto Bold"/>
                <a:sym typeface="Roboto Bold"/>
              </a:rPr>
              <a:t>Humanitarian response</a:t>
            </a:r>
            <a:r>
              <a:rPr lang="en-US" sz="3330">
                <a:solidFill>
                  <a:srgbClr val="2D2D2D"/>
                </a:solidFill>
                <a:latin typeface="Roboto"/>
                <a:ea typeface="Roboto"/>
                <a:cs typeface="Roboto"/>
                <a:sym typeface="Roboto"/>
              </a:rPr>
              <a:t>: Resource-sharing agreements, sustainable livelihoods programs, conflict resolution mechanisms.</a:t>
            </a:r>
          </a:p>
          <a:p>
            <a:pPr marL="602647" lvl="1" indent="-301323" algn="l">
              <a:lnSpc>
                <a:spcPts val="3236"/>
              </a:lnSpc>
              <a:buFont typeface="Arial"/>
              <a:buChar char="•"/>
            </a:pPr>
            <a:r>
              <a:rPr lang="en-US" sz="3330" b="1">
                <a:solidFill>
                  <a:srgbClr val="2D2D2D"/>
                </a:solidFill>
                <a:latin typeface="Roboto Bold"/>
                <a:ea typeface="Roboto Bold"/>
                <a:cs typeface="Roboto Bold"/>
                <a:sym typeface="Roboto Bold"/>
              </a:rPr>
              <a:t>Lessons learned</a:t>
            </a:r>
            <a:r>
              <a:rPr lang="en-US" sz="3330">
                <a:solidFill>
                  <a:srgbClr val="2D2D2D"/>
                </a:solidFill>
                <a:latin typeface="Roboto"/>
                <a:ea typeface="Roboto"/>
                <a:cs typeface="Roboto"/>
                <a:sym typeface="Roboto"/>
              </a:rPr>
              <a:t>: Addressing environmental drivers of conflict and promoting collaborative resource management leads to peaceful coexistence and reduces displacement.</a:t>
            </a:r>
          </a:p>
        </p:txBody>
      </p:sp>
      <p:sp>
        <p:nvSpPr>
          <p:cNvPr id="5" name="TextBox 5"/>
          <p:cNvSpPr txBox="1"/>
          <p:nvPr/>
        </p:nvSpPr>
        <p:spPr>
          <a:xfrm>
            <a:off x="737184" y="685061"/>
            <a:ext cx="8229600" cy="1281971"/>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Case Study – Resource Conflicts in Lake Chad</a:t>
            </a:r>
          </a:p>
        </p:txBody>
      </p:sp>
      <p:sp>
        <p:nvSpPr>
          <p:cNvPr id="6" name="TextBox 6"/>
          <p:cNvSpPr txBox="1"/>
          <p:nvPr/>
        </p:nvSpPr>
        <p:spPr>
          <a:xfrm>
            <a:off x="9342987" y="9572163"/>
            <a:ext cx="1944963" cy="419100"/>
          </a:xfrm>
          <a:prstGeom prst="rect">
            <a:avLst/>
          </a:prstGeom>
        </p:spPr>
        <p:txBody>
          <a:bodyPr lIns="0" tIns="0" rIns="0" bIns="0" rtlCol="0" anchor="t">
            <a:spAutoFit/>
          </a:bodyPr>
          <a:lstStyle/>
          <a:p>
            <a:pPr algn="l">
              <a:lnSpc>
                <a:spcPts val="3240"/>
              </a:lnSpc>
            </a:pPr>
            <a:r>
              <a:rPr lang="en-US" sz="2700">
                <a:solidFill>
                  <a:srgbClr val="FFFFFF"/>
                </a:solidFill>
                <a:latin typeface="Roboto"/>
                <a:ea typeface="Roboto"/>
                <a:cs typeface="Roboto"/>
                <a:sym typeface="Roboto"/>
              </a:rPr>
              <a:t>Source: WFP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661588" flipH="1" flipV="1">
            <a:off x="-876607" y="-3473062"/>
            <a:ext cx="4857917" cy="9715835"/>
          </a:xfrm>
          <a:custGeom>
            <a:avLst/>
            <a:gdLst/>
            <a:ahLst/>
            <a:cxnLst/>
            <a:rect l="l" t="t" r="r" b="b"/>
            <a:pathLst>
              <a:path w="4857917" h="9715835">
                <a:moveTo>
                  <a:pt x="4857918" y="9715835"/>
                </a:moveTo>
                <a:lnTo>
                  <a:pt x="0" y="9715835"/>
                </a:lnTo>
                <a:lnTo>
                  <a:pt x="0" y="0"/>
                </a:lnTo>
                <a:lnTo>
                  <a:pt x="4857918" y="0"/>
                </a:lnTo>
                <a:lnTo>
                  <a:pt x="4857918" y="9715835"/>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7138411" flipV="1">
            <a:off x="-630641" y="-3044706"/>
            <a:ext cx="4057504" cy="8115008"/>
          </a:xfrm>
          <a:custGeom>
            <a:avLst/>
            <a:gdLst/>
            <a:ahLst/>
            <a:cxnLst/>
            <a:rect l="l" t="t" r="r" b="b"/>
            <a:pathLst>
              <a:path w="4057504" h="8115008">
                <a:moveTo>
                  <a:pt x="0" y="8115009"/>
                </a:moveTo>
                <a:lnTo>
                  <a:pt x="4057505" y="8115009"/>
                </a:lnTo>
                <a:lnTo>
                  <a:pt x="4057505" y="0"/>
                </a:lnTo>
                <a:lnTo>
                  <a:pt x="0" y="0"/>
                </a:lnTo>
                <a:lnTo>
                  <a:pt x="0" y="8115009"/>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rot="-7107972" flipH="1" flipV="1">
            <a:off x="13972023" y="3277957"/>
            <a:ext cx="4857917" cy="9715835"/>
          </a:xfrm>
          <a:custGeom>
            <a:avLst/>
            <a:gdLst/>
            <a:ahLst/>
            <a:cxnLst/>
            <a:rect l="l" t="t" r="r" b="b"/>
            <a:pathLst>
              <a:path w="4857917" h="9715835">
                <a:moveTo>
                  <a:pt x="4857918" y="9715835"/>
                </a:moveTo>
                <a:lnTo>
                  <a:pt x="0" y="9715835"/>
                </a:lnTo>
                <a:lnTo>
                  <a:pt x="0" y="0"/>
                </a:lnTo>
                <a:lnTo>
                  <a:pt x="4857918" y="0"/>
                </a:lnTo>
                <a:lnTo>
                  <a:pt x="4857918" y="9715835"/>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rot="3692027" flipV="1">
            <a:off x="14523170" y="4451778"/>
            <a:ext cx="4057504" cy="8115008"/>
          </a:xfrm>
          <a:custGeom>
            <a:avLst/>
            <a:gdLst/>
            <a:ahLst/>
            <a:cxnLst/>
            <a:rect l="l" t="t" r="r" b="b"/>
            <a:pathLst>
              <a:path w="4057504" h="8115008">
                <a:moveTo>
                  <a:pt x="0" y="8115009"/>
                </a:moveTo>
                <a:lnTo>
                  <a:pt x="4057504" y="8115009"/>
                </a:lnTo>
                <a:lnTo>
                  <a:pt x="4057504" y="0"/>
                </a:lnTo>
                <a:lnTo>
                  <a:pt x="0" y="0"/>
                </a:lnTo>
                <a:lnTo>
                  <a:pt x="0" y="8115009"/>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319272" y="91935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7"/>
            <a:stretch>
              <a:fillRect r="-109"/>
            </a:stretch>
          </a:blipFill>
        </p:spPr>
        <p:txBody>
          <a:bodyPr/>
          <a:lstStyle/>
          <a:p>
            <a:endParaRPr lang="en-GB"/>
          </a:p>
        </p:txBody>
      </p:sp>
      <p:sp>
        <p:nvSpPr>
          <p:cNvPr id="7" name="TextBox 7"/>
          <p:cNvSpPr txBox="1"/>
          <p:nvPr/>
        </p:nvSpPr>
        <p:spPr>
          <a:xfrm>
            <a:off x="914397" y="1885326"/>
            <a:ext cx="16061962" cy="7482702"/>
          </a:xfrm>
          <a:prstGeom prst="rect">
            <a:avLst/>
          </a:prstGeom>
        </p:spPr>
        <p:txBody>
          <a:bodyPr lIns="0" tIns="0" rIns="0" bIns="0" rtlCol="0" anchor="t">
            <a:spAutoFit/>
          </a:bodyPr>
          <a:lstStyle/>
          <a:p>
            <a:pPr marL="434340" lvl="1" indent="-217170" algn="l">
              <a:lnSpc>
                <a:spcPts val="2592"/>
              </a:lnSpc>
              <a:buAutoNum type="arabicPeriod"/>
            </a:pPr>
            <a:r>
              <a:rPr lang="en-US" sz="2400" b="1">
                <a:solidFill>
                  <a:srgbClr val="5A5A5A"/>
                </a:solidFill>
                <a:latin typeface="Roboto Bold"/>
                <a:ea typeface="Roboto Bold"/>
                <a:cs typeface="Roboto Bold"/>
                <a:sym typeface="Roboto Bold"/>
              </a:rPr>
              <a:t>The interconnectedness of environment and humanitarian action:</a:t>
            </a:r>
          </a:p>
          <a:p>
            <a:pPr marL="1120140" lvl="2" indent="-373380" algn="l">
              <a:lnSpc>
                <a:spcPts val="2592"/>
              </a:lnSpc>
              <a:buFont typeface="Arial"/>
              <a:buChar char="⚬"/>
            </a:pPr>
            <a:r>
              <a:rPr lang="en-US" sz="2400">
                <a:solidFill>
                  <a:srgbClr val="5A5A5A"/>
                </a:solidFill>
                <a:latin typeface="Roboto"/>
                <a:ea typeface="Roboto"/>
                <a:cs typeface="Roboto"/>
                <a:sym typeface="Roboto"/>
              </a:rPr>
              <a:t>The environment and humanitarian actions are closely linked, with each having the potential to impact the other positively or negatively. Integrating environmental considerations into humanitarian responses ensures that interventions do not exacerbate existing environmental challenges.</a:t>
            </a:r>
          </a:p>
          <a:p>
            <a:pPr marL="434340" lvl="1" indent="-217170" algn="l">
              <a:lnSpc>
                <a:spcPts val="2592"/>
              </a:lnSpc>
              <a:buAutoNum type="arabicPeriod"/>
            </a:pPr>
            <a:r>
              <a:rPr lang="en-US" sz="2400" b="1">
                <a:solidFill>
                  <a:srgbClr val="5A5A5A"/>
                </a:solidFill>
                <a:latin typeface="Roboto Bold"/>
                <a:ea typeface="Roboto Bold"/>
                <a:cs typeface="Roboto Bold"/>
                <a:sym typeface="Roboto Bold"/>
              </a:rPr>
              <a:t>Principles of Environmental Humanitarian Action:</a:t>
            </a:r>
          </a:p>
          <a:p>
            <a:pPr marL="1120140" lvl="2" indent="-373380" algn="l">
              <a:lnSpc>
                <a:spcPts val="2592"/>
              </a:lnSpc>
              <a:buFont typeface="Arial"/>
              <a:buChar char="⚬"/>
            </a:pPr>
            <a:r>
              <a:rPr lang="en-US" sz="2400">
                <a:solidFill>
                  <a:srgbClr val="5A5A5A"/>
                </a:solidFill>
                <a:latin typeface="Roboto"/>
                <a:ea typeface="Roboto"/>
                <a:cs typeface="Roboto"/>
                <a:sym typeface="Roboto"/>
              </a:rPr>
              <a:t>Understanding and applying core EHA principles, such as prevention, precaution, and sustainability, are essential for minimizing negative environmental impacts and promoting long-term resilience in humanitarian operations.</a:t>
            </a:r>
          </a:p>
          <a:p>
            <a:pPr marL="434340" lvl="1" indent="-217170" algn="l">
              <a:lnSpc>
                <a:spcPts val="2592"/>
              </a:lnSpc>
              <a:buAutoNum type="arabicPeriod"/>
            </a:pPr>
            <a:r>
              <a:rPr lang="en-US" sz="2400" b="1">
                <a:solidFill>
                  <a:srgbClr val="5A5A5A"/>
                </a:solidFill>
                <a:latin typeface="Roboto Bold"/>
                <a:ea typeface="Roboto Bold"/>
                <a:cs typeface="Roboto Bold"/>
                <a:sym typeface="Roboto Bold"/>
              </a:rPr>
              <a:t>Importance of humanitarian standards and environmental responsibility:</a:t>
            </a:r>
          </a:p>
          <a:p>
            <a:pPr marL="1120140" lvl="2" indent="-373380" algn="l">
              <a:lnSpc>
                <a:spcPts val="2592"/>
              </a:lnSpc>
              <a:buFont typeface="Arial"/>
              <a:buChar char="⚬"/>
            </a:pPr>
            <a:r>
              <a:rPr lang="en-US" sz="2400">
                <a:solidFill>
                  <a:srgbClr val="5A5A5A"/>
                </a:solidFill>
                <a:latin typeface="Roboto"/>
                <a:ea typeface="Roboto"/>
                <a:cs typeface="Roboto"/>
                <a:sym typeface="Roboto"/>
              </a:rPr>
              <a:t>Key standards and principles, including the Core Humanitarian Standard, 'Do No Harm,' and Sphere Standards, guide environmentally responsible humanitarian actions. Integrating these standards ensures that humanitarian interventions are ethical, effective, and sustainable.</a:t>
            </a:r>
          </a:p>
          <a:p>
            <a:pPr marL="434340" lvl="1" indent="-217170" algn="l">
              <a:lnSpc>
                <a:spcPts val="2592"/>
              </a:lnSpc>
              <a:buAutoNum type="arabicPeriod"/>
            </a:pPr>
            <a:r>
              <a:rPr lang="en-US" sz="2400" b="1">
                <a:solidFill>
                  <a:srgbClr val="5A5A5A"/>
                </a:solidFill>
                <a:latin typeface="Roboto Bold"/>
                <a:ea typeface="Roboto Bold"/>
                <a:cs typeface="Roboto Bold"/>
                <a:sym typeface="Roboto Bold"/>
              </a:rPr>
              <a:t>Ethical, practical, and strategic benefits of environmental integration:</a:t>
            </a:r>
          </a:p>
          <a:p>
            <a:pPr marL="1120140" lvl="2" indent="-373380" algn="l">
              <a:lnSpc>
                <a:spcPts val="2592"/>
              </a:lnSpc>
              <a:buFont typeface="Arial"/>
              <a:buChar char="⚬"/>
            </a:pPr>
            <a:r>
              <a:rPr lang="en-US" sz="2400">
                <a:solidFill>
                  <a:srgbClr val="5A5A5A"/>
                </a:solidFill>
                <a:latin typeface="Roboto"/>
                <a:ea typeface="Roboto"/>
                <a:cs typeface="Roboto"/>
                <a:sym typeface="Roboto"/>
              </a:rPr>
              <a:t>Incorporating environmental considerations into humanitarian action aligns with ethical obligations, enhances operational effectiveness, and supports long-term strategic goals of community resilience and sustainability.</a:t>
            </a:r>
          </a:p>
          <a:p>
            <a:pPr marL="434340" lvl="1" indent="-217170" algn="l">
              <a:lnSpc>
                <a:spcPts val="2592"/>
              </a:lnSpc>
              <a:buAutoNum type="arabicPeriod"/>
            </a:pPr>
            <a:r>
              <a:rPr lang="en-US" sz="2400" b="1">
                <a:solidFill>
                  <a:srgbClr val="5A5A5A"/>
                </a:solidFill>
                <a:latin typeface="Roboto Bold"/>
                <a:ea typeface="Roboto Bold"/>
                <a:cs typeface="Roboto Bold"/>
                <a:sym typeface="Roboto Bold"/>
              </a:rPr>
              <a:t>Real-world applications and lessons learned:</a:t>
            </a:r>
          </a:p>
          <a:p>
            <a:pPr marL="1120140" lvl="2" indent="-373380" algn="l">
              <a:lnSpc>
                <a:spcPts val="2592"/>
              </a:lnSpc>
              <a:buFont typeface="Arial"/>
              <a:buChar char="⚬"/>
            </a:pPr>
            <a:r>
              <a:rPr lang="en-US" sz="2400">
                <a:solidFill>
                  <a:srgbClr val="5A5A5A"/>
                </a:solidFill>
                <a:latin typeface="Roboto"/>
                <a:ea typeface="Roboto"/>
                <a:cs typeface="Roboto"/>
                <a:sym typeface="Roboto"/>
              </a:rPr>
              <a:t>Case studies from various contexts (e.g., Ukraine, Gaza, Somalia) illustrate the importance of integrating environmental considerations in humanitarian settings.</a:t>
            </a:r>
          </a:p>
        </p:txBody>
      </p:sp>
      <p:sp>
        <p:nvSpPr>
          <p:cNvPr id="8" name="TextBox 8"/>
          <p:cNvSpPr txBox="1"/>
          <p:nvPr/>
        </p:nvSpPr>
        <p:spPr>
          <a:xfrm>
            <a:off x="914400" y="966597"/>
            <a:ext cx="7200900" cy="617172"/>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Key Take Aways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661588" flipH="1" flipV="1">
            <a:off x="-876607" y="-3473062"/>
            <a:ext cx="4857917" cy="9715835"/>
          </a:xfrm>
          <a:custGeom>
            <a:avLst/>
            <a:gdLst/>
            <a:ahLst/>
            <a:cxnLst/>
            <a:rect l="l" t="t" r="r" b="b"/>
            <a:pathLst>
              <a:path w="4857917" h="9715835">
                <a:moveTo>
                  <a:pt x="4857918" y="9715835"/>
                </a:moveTo>
                <a:lnTo>
                  <a:pt x="0" y="9715835"/>
                </a:lnTo>
                <a:lnTo>
                  <a:pt x="0" y="0"/>
                </a:lnTo>
                <a:lnTo>
                  <a:pt x="4857918" y="0"/>
                </a:lnTo>
                <a:lnTo>
                  <a:pt x="4857918" y="9715835"/>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7138411" flipV="1">
            <a:off x="-630641" y="-3044706"/>
            <a:ext cx="4057504" cy="8115008"/>
          </a:xfrm>
          <a:custGeom>
            <a:avLst/>
            <a:gdLst/>
            <a:ahLst/>
            <a:cxnLst/>
            <a:rect l="l" t="t" r="r" b="b"/>
            <a:pathLst>
              <a:path w="4057504" h="8115008">
                <a:moveTo>
                  <a:pt x="0" y="8115009"/>
                </a:moveTo>
                <a:lnTo>
                  <a:pt x="4057505" y="8115009"/>
                </a:lnTo>
                <a:lnTo>
                  <a:pt x="4057505" y="0"/>
                </a:lnTo>
                <a:lnTo>
                  <a:pt x="0" y="0"/>
                </a:lnTo>
                <a:lnTo>
                  <a:pt x="0" y="8115009"/>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rot="-7107972" flipH="1" flipV="1">
            <a:off x="13972023" y="3277957"/>
            <a:ext cx="4857917" cy="9715835"/>
          </a:xfrm>
          <a:custGeom>
            <a:avLst/>
            <a:gdLst/>
            <a:ahLst/>
            <a:cxnLst/>
            <a:rect l="l" t="t" r="r" b="b"/>
            <a:pathLst>
              <a:path w="4857917" h="9715835">
                <a:moveTo>
                  <a:pt x="4857918" y="9715835"/>
                </a:moveTo>
                <a:lnTo>
                  <a:pt x="0" y="9715835"/>
                </a:lnTo>
                <a:lnTo>
                  <a:pt x="0" y="0"/>
                </a:lnTo>
                <a:lnTo>
                  <a:pt x="4857918" y="0"/>
                </a:lnTo>
                <a:lnTo>
                  <a:pt x="4857918" y="9715835"/>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rot="3692027" flipV="1">
            <a:off x="14523170" y="4451778"/>
            <a:ext cx="4057504" cy="8115008"/>
          </a:xfrm>
          <a:custGeom>
            <a:avLst/>
            <a:gdLst/>
            <a:ahLst/>
            <a:cxnLst/>
            <a:rect l="l" t="t" r="r" b="b"/>
            <a:pathLst>
              <a:path w="4057504" h="8115008">
                <a:moveTo>
                  <a:pt x="0" y="8115009"/>
                </a:moveTo>
                <a:lnTo>
                  <a:pt x="4057504" y="8115009"/>
                </a:lnTo>
                <a:lnTo>
                  <a:pt x="4057504" y="0"/>
                </a:lnTo>
                <a:lnTo>
                  <a:pt x="0" y="0"/>
                </a:lnTo>
                <a:lnTo>
                  <a:pt x="0" y="8115009"/>
                </a:lnTo>
                <a:close/>
              </a:path>
            </a:pathLst>
          </a:custGeom>
          <a:blipFill>
            <a:blip r:embed="rId5">
              <a:alphaModFix amt="27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319272" y="91935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7"/>
            <a:stretch>
              <a:fillRect r="-109"/>
            </a:stretch>
          </a:blipFill>
        </p:spPr>
        <p:txBody>
          <a:bodyPr/>
          <a:lstStyle/>
          <a:p>
            <a:endParaRPr lang="en-GB"/>
          </a:p>
        </p:txBody>
      </p:sp>
      <p:sp>
        <p:nvSpPr>
          <p:cNvPr id="7" name="TextBox 7"/>
          <p:cNvSpPr txBox="1"/>
          <p:nvPr/>
        </p:nvSpPr>
        <p:spPr>
          <a:xfrm>
            <a:off x="914397" y="1885326"/>
            <a:ext cx="16061962" cy="7482702"/>
          </a:xfrm>
          <a:prstGeom prst="rect">
            <a:avLst/>
          </a:prstGeom>
        </p:spPr>
        <p:txBody>
          <a:bodyPr lIns="0" tIns="0" rIns="0" bIns="0" rtlCol="0" anchor="t">
            <a:spAutoFit/>
          </a:bodyPr>
          <a:lstStyle/>
          <a:p>
            <a:pPr marL="434340" lvl="1" indent="-217170" algn="l">
              <a:lnSpc>
                <a:spcPts val="2592"/>
              </a:lnSpc>
              <a:buAutoNum type="arabicPeriod"/>
            </a:pPr>
            <a:r>
              <a:rPr lang="en-US" sz="2400" b="1">
                <a:solidFill>
                  <a:srgbClr val="5A5A5A"/>
                </a:solidFill>
                <a:latin typeface="Roboto Bold"/>
                <a:ea typeface="Roboto Bold"/>
                <a:cs typeface="Roboto Bold"/>
                <a:sym typeface="Roboto Bold"/>
              </a:rPr>
              <a:t>Link to climate change:</a:t>
            </a:r>
          </a:p>
          <a:p>
            <a:pPr marL="1120140" lvl="2" indent="-373380" algn="l">
              <a:lnSpc>
                <a:spcPts val="2592"/>
              </a:lnSpc>
              <a:buFont typeface="Arial"/>
              <a:buChar char="⚬"/>
            </a:pPr>
            <a:r>
              <a:rPr lang="en-US" sz="2400">
                <a:solidFill>
                  <a:srgbClr val="5A5A5A"/>
                </a:solidFill>
                <a:latin typeface="Roboto"/>
                <a:ea typeface="Roboto"/>
                <a:cs typeface="Roboto"/>
                <a:sym typeface="Roboto"/>
              </a:rPr>
              <a:t>While this module introduces the connection between environmental factors and humanitarian action, a deeper exploration of climate change impacts and responses is covered in Module 5. This linkage highlights the broader context of environmental sustainability within humanitarian interventions.</a:t>
            </a:r>
          </a:p>
          <a:p>
            <a:pPr marL="434340" lvl="1" indent="-217170" algn="l">
              <a:lnSpc>
                <a:spcPts val="2592"/>
              </a:lnSpc>
              <a:buAutoNum type="arabicPeriod"/>
            </a:pPr>
            <a:r>
              <a:rPr lang="en-US" sz="2400" b="1">
                <a:solidFill>
                  <a:srgbClr val="5A5A5A"/>
                </a:solidFill>
                <a:latin typeface="Roboto Bold"/>
                <a:ea typeface="Roboto Bold"/>
                <a:cs typeface="Roboto Bold"/>
                <a:sym typeface="Roboto Bold"/>
              </a:rPr>
              <a:t>Community engagement and public participation:</a:t>
            </a:r>
          </a:p>
          <a:p>
            <a:pPr marL="1120140" lvl="2" indent="-373380" algn="l">
              <a:lnSpc>
                <a:spcPts val="2592"/>
              </a:lnSpc>
              <a:buFont typeface="Arial"/>
              <a:buChar char="⚬"/>
            </a:pPr>
            <a:r>
              <a:rPr lang="en-US" sz="2400">
                <a:solidFill>
                  <a:srgbClr val="5A5A5A"/>
                </a:solidFill>
                <a:latin typeface="Roboto"/>
                <a:ea typeface="Roboto"/>
                <a:cs typeface="Roboto"/>
                <a:sym typeface="Roboto"/>
              </a:rPr>
              <a:t>Effective EHA requires the involvement of affected populations in decision-making processes. This approach enhances transparency, accountability, and the relevance of humanitarian actions, ensuring that interventions meet both community needs and environmental standards.</a:t>
            </a:r>
          </a:p>
          <a:p>
            <a:pPr marL="434340" lvl="1" indent="-217170" algn="l">
              <a:lnSpc>
                <a:spcPts val="2592"/>
              </a:lnSpc>
              <a:buAutoNum type="arabicPeriod"/>
            </a:pPr>
            <a:r>
              <a:rPr lang="en-US" sz="2400" b="1">
                <a:solidFill>
                  <a:srgbClr val="5A5A5A"/>
                </a:solidFill>
                <a:latin typeface="Roboto Bold"/>
                <a:ea typeface="Roboto Bold"/>
                <a:cs typeface="Roboto Bold"/>
                <a:sym typeface="Roboto Bold"/>
              </a:rPr>
              <a:t>Application of standards in different humanitarian scenarios:</a:t>
            </a:r>
          </a:p>
          <a:p>
            <a:pPr marL="1120140" lvl="2" indent="-373380" algn="l">
              <a:lnSpc>
                <a:spcPts val="2592"/>
              </a:lnSpc>
              <a:buFont typeface="Arial"/>
              <a:buChar char="⚬"/>
            </a:pPr>
            <a:r>
              <a:rPr lang="en-US" sz="2400">
                <a:solidFill>
                  <a:srgbClr val="5A5A5A"/>
                </a:solidFill>
                <a:latin typeface="Roboto"/>
                <a:ea typeface="Roboto"/>
                <a:cs typeface="Roboto"/>
                <a:sym typeface="Roboto"/>
              </a:rPr>
              <a:t>Practical exercises and scenario-based discussions help participants apply the learned principles and standards, preparing them to implement environmentally responsible actions in real-world humanitarian contexts.</a:t>
            </a:r>
          </a:p>
          <a:p>
            <a:pPr marL="434340" lvl="1" indent="-217170" algn="l">
              <a:lnSpc>
                <a:spcPts val="2592"/>
              </a:lnSpc>
              <a:buAutoNum type="arabicPeriod"/>
            </a:pPr>
            <a:r>
              <a:rPr lang="en-US" sz="2400" b="1">
                <a:solidFill>
                  <a:srgbClr val="5A5A5A"/>
                </a:solidFill>
                <a:latin typeface="Roboto Bold"/>
                <a:ea typeface="Roboto Bold"/>
                <a:cs typeface="Roboto Bold"/>
                <a:sym typeface="Roboto Bold"/>
              </a:rPr>
              <a:t>Role of the JEU:</a:t>
            </a:r>
          </a:p>
          <a:p>
            <a:pPr marL="1120140" lvl="2" indent="-373380" algn="l">
              <a:lnSpc>
                <a:spcPts val="2592"/>
              </a:lnSpc>
              <a:buFont typeface="Arial"/>
              <a:buChar char="⚬"/>
            </a:pPr>
            <a:r>
              <a:rPr lang="en-US" sz="2400">
                <a:solidFill>
                  <a:srgbClr val="5A5A5A"/>
                </a:solidFill>
                <a:latin typeface="Roboto"/>
                <a:ea typeface="Roboto"/>
                <a:cs typeface="Roboto"/>
                <a:sym typeface="Roboto"/>
              </a:rPr>
              <a:t>The OCHA/UNEP Joint Environment Unit plays a critical role in providing rapid environmental screening and assessments, technical support, and capacity building for humanitarian actors, enhancing the environmental sustainability of emergency responses  </a:t>
            </a:r>
          </a:p>
        </p:txBody>
      </p:sp>
      <p:sp>
        <p:nvSpPr>
          <p:cNvPr id="8" name="TextBox 8"/>
          <p:cNvSpPr txBox="1"/>
          <p:nvPr/>
        </p:nvSpPr>
        <p:spPr>
          <a:xfrm>
            <a:off x="914400" y="966597"/>
            <a:ext cx="7200900" cy="617172"/>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Key Take Aways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E6259"/>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12192000" cy="13716000"/>
          </a:xfrm>
        </p:grpSpPr>
        <p:sp>
          <p:nvSpPr>
            <p:cNvPr id="3" name="Freeform 3"/>
            <p:cNvSpPr/>
            <p:nvPr/>
          </p:nvSpPr>
          <p:spPr>
            <a:xfrm>
              <a:off x="0" y="0"/>
              <a:ext cx="12192000" cy="13716000"/>
            </a:xfrm>
            <a:custGeom>
              <a:avLst/>
              <a:gdLst/>
              <a:ahLst/>
              <a:cxnLst/>
              <a:rect l="l" t="t" r="r" b="b"/>
              <a:pathLst>
                <a:path w="12192000" h="13716000">
                  <a:moveTo>
                    <a:pt x="0" y="0"/>
                  </a:moveTo>
                  <a:lnTo>
                    <a:pt x="12192000" y="0"/>
                  </a:lnTo>
                  <a:lnTo>
                    <a:pt x="12192000" y="13716000"/>
                  </a:lnTo>
                  <a:lnTo>
                    <a:pt x="0" y="13716000"/>
                  </a:lnTo>
                  <a:close/>
                </a:path>
              </a:pathLst>
            </a:custGeom>
            <a:solidFill>
              <a:srgbClr val="FFFFFF"/>
            </a:solidFill>
          </p:spPr>
          <p:txBody>
            <a:bodyPr/>
            <a:lstStyle/>
            <a:p>
              <a:endParaRPr lang="en-GB"/>
            </a:p>
          </p:txBody>
        </p:sp>
      </p:grpSp>
      <p:sp>
        <p:nvSpPr>
          <p:cNvPr id="4" name="AutoShape 4"/>
          <p:cNvSpPr/>
          <p:nvPr/>
        </p:nvSpPr>
        <p:spPr>
          <a:xfrm flipH="1">
            <a:off x="4514850" y="57150"/>
            <a:ext cx="0" cy="4680303"/>
          </a:xfrm>
          <a:prstGeom prst="line">
            <a:avLst/>
          </a:prstGeom>
          <a:ln w="57150" cap="rnd">
            <a:solidFill>
              <a:srgbClr val="FFFFFF"/>
            </a:solidFill>
            <a:prstDash val="solid"/>
            <a:headEnd type="none" w="sm" len="sm"/>
            <a:tailEnd type="none" w="sm" len="sm"/>
          </a:ln>
        </p:spPr>
        <p:txBody>
          <a:bodyPr/>
          <a:lstStyle/>
          <a:p>
            <a:endParaRPr lang="en-GB"/>
          </a:p>
        </p:txBody>
      </p:sp>
      <p:sp>
        <p:nvSpPr>
          <p:cNvPr id="5" name="Freeform 5"/>
          <p:cNvSpPr/>
          <p:nvPr/>
        </p:nvSpPr>
        <p:spPr>
          <a:xfrm>
            <a:off x="1028700" y="4737453"/>
            <a:ext cx="6927931" cy="1303875"/>
          </a:xfrm>
          <a:custGeom>
            <a:avLst/>
            <a:gdLst/>
            <a:ahLst/>
            <a:cxnLst/>
            <a:rect l="l" t="t" r="r" b="b"/>
            <a:pathLst>
              <a:path w="6927931" h="1303875">
                <a:moveTo>
                  <a:pt x="0" y="0"/>
                </a:moveTo>
                <a:lnTo>
                  <a:pt x="6927931" y="0"/>
                </a:lnTo>
                <a:lnTo>
                  <a:pt x="6927931" y="1303875"/>
                </a:lnTo>
                <a:lnTo>
                  <a:pt x="0" y="1303875"/>
                </a:lnTo>
                <a:lnTo>
                  <a:pt x="0" y="0"/>
                </a:lnTo>
                <a:close/>
              </a:path>
            </a:pathLst>
          </a:custGeom>
          <a:blipFill>
            <a:blip r:embed="rId3"/>
            <a:stretch>
              <a:fillRect r="-109"/>
            </a:stretch>
          </a:blipFill>
        </p:spPr>
        <p:txBody>
          <a:bodyPr/>
          <a:lstStyle/>
          <a:p>
            <a:endParaRPr lang="en-GB"/>
          </a:p>
        </p:txBody>
      </p:sp>
      <p:sp>
        <p:nvSpPr>
          <p:cNvPr id="6" name="TextBox 6"/>
          <p:cNvSpPr txBox="1"/>
          <p:nvPr/>
        </p:nvSpPr>
        <p:spPr>
          <a:xfrm>
            <a:off x="11276542" y="3789563"/>
            <a:ext cx="5182654" cy="1952625"/>
          </a:xfrm>
          <a:prstGeom prst="rect">
            <a:avLst/>
          </a:prstGeom>
        </p:spPr>
        <p:txBody>
          <a:bodyPr lIns="0" tIns="0" rIns="0" bIns="0" rtlCol="0" anchor="t">
            <a:spAutoFit/>
          </a:bodyPr>
          <a:lstStyle/>
          <a:p>
            <a:pPr algn="ctr">
              <a:lnSpc>
                <a:spcPts val="5159"/>
              </a:lnSpc>
            </a:pPr>
            <a:endParaRPr/>
          </a:p>
          <a:p>
            <a:pPr algn="ctr">
              <a:lnSpc>
                <a:spcPts val="5159"/>
              </a:lnSpc>
            </a:pPr>
            <a:r>
              <a:rPr lang="en-US" sz="4299" b="1">
                <a:solidFill>
                  <a:srgbClr val="6E6259"/>
                </a:solidFill>
                <a:latin typeface="Roboto Bold"/>
                <a:ea typeface="Roboto Bold"/>
                <a:cs typeface="Roboto Bold"/>
                <a:sym typeface="Roboto Bold"/>
              </a:rPr>
              <a:t>Thank you</a:t>
            </a:r>
          </a:p>
          <a:p>
            <a:pPr algn="ctr">
              <a:lnSpc>
                <a:spcPts val="5159"/>
              </a:lnSpc>
            </a:pPr>
            <a:r>
              <a:rPr lang="en-US" sz="4299" b="1">
                <a:solidFill>
                  <a:srgbClr val="6E6259"/>
                </a:solidFill>
                <a:latin typeface="Roboto Bold"/>
                <a:ea typeface="Roboto Bold"/>
                <a:cs typeface="Roboto Bold"/>
                <a:sym typeface="Roboto Bold"/>
              </a:rPr>
              <a:t>Any Questions?</a:t>
            </a:r>
          </a:p>
        </p:txBody>
      </p:sp>
      <p:sp>
        <p:nvSpPr>
          <p:cNvPr id="7" name="Freeform 7"/>
          <p:cNvSpPr/>
          <p:nvPr/>
        </p:nvSpPr>
        <p:spPr>
          <a:xfrm rot="-7107972" flipH="1" flipV="1">
            <a:off x="13972023" y="3277957"/>
            <a:ext cx="4857917" cy="9715835"/>
          </a:xfrm>
          <a:custGeom>
            <a:avLst/>
            <a:gdLst/>
            <a:ahLst/>
            <a:cxnLst/>
            <a:rect l="l" t="t" r="r" b="b"/>
            <a:pathLst>
              <a:path w="4857917" h="9715835">
                <a:moveTo>
                  <a:pt x="4857918" y="9715835"/>
                </a:moveTo>
                <a:lnTo>
                  <a:pt x="0" y="9715835"/>
                </a:lnTo>
                <a:lnTo>
                  <a:pt x="0" y="0"/>
                </a:lnTo>
                <a:lnTo>
                  <a:pt x="4857918" y="0"/>
                </a:lnTo>
                <a:lnTo>
                  <a:pt x="4857918" y="9715835"/>
                </a:lnTo>
                <a:close/>
              </a:path>
            </a:pathLst>
          </a:custGeom>
          <a:blipFill>
            <a:blip r:embed="rId4">
              <a:alphaModFix amt="27000"/>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rot="3692027" flipV="1">
            <a:off x="14523170" y="4451778"/>
            <a:ext cx="4057504" cy="8115008"/>
          </a:xfrm>
          <a:custGeom>
            <a:avLst/>
            <a:gdLst/>
            <a:ahLst/>
            <a:cxnLst/>
            <a:rect l="l" t="t" r="r" b="b"/>
            <a:pathLst>
              <a:path w="4057504" h="8115008">
                <a:moveTo>
                  <a:pt x="0" y="8115009"/>
                </a:moveTo>
                <a:lnTo>
                  <a:pt x="4057504" y="8115009"/>
                </a:lnTo>
                <a:lnTo>
                  <a:pt x="4057504" y="0"/>
                </a:lnTo>
                <a:lnTo>
                  <a:pt x="0" y="0"/>
                </a:lnTo>
                <a:lnTo>
                  <a:pt x="0" y="8115009"/>
                </a:lnTo>
                <a:close/>
              </a:path>
            </a:pathLst>
          </a:custGeom>
          <a:blipFill>
            <a:blip r:embed="rId6">
              <a:alphaModFix amt="27000"/>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Freeform 9"/>
          <p:cNvSpPr/>
          <p:nvPr/>
        </p:nvSpPr>
        <p:spPr>
          <a:xfrm rot="3661588" flipH="1" flipV="1">
            <a:off x="-876607" y="-3473062"/>
            <a:ext cx="4857917" cy="9715835"/>
          </a:xfrm>
          <a:custGeom>
            <a:avLst/>
            <a:gdLst/>
            <a:ahLst/>
            <a:cxnLst/>
            <a:rect l="l" t="t" r="r" b="b"/>
            <a:pathLst>
              <a:path w="4857917" h="9715835">
                <a:moveTo>
                  <a:pt x="4857918" y="9715835"/>
                </a:moveTo>
                <a:lnTo>
                  <a:pt x="0" y="9715835"/>
                </a:lnTo>
                <a:lnTo>
                  <a:pt x="0" y="0"/>
                </a:lnTo>
                <a:lnTo>
                  <a:pt x="4857918" y="0"/>
                </a:lnTo>
                <a:lnTo>
                  <a:pt x="4857918" y="9715835"/>
                </a:lnTo>
                <a:close/>
              </a:path>
            </a:pathLst>
          </a:custGeom>
          <a:blipFill>
            <a:blip r:embed="rId4">
              <a:alphaModFix amt="27000"/>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rot="-7138411" flipV="1">
            <a:off x="-630641" y="-3044706"/>
            <a:ext cx="4057504" cy="8115008"/>
          </a:xfrm>
          <a:custGeom>
            <a:avLst/>
            <a:gdLst/>
            <a:ahLst/>
            <a:cxnLst/>
            <a:rect l="l" t="t" r="r" b="b"/>
            <a:pathLst>
              <a:path w="4057504" h="8115008">
                <a:moveTo>
                  <a:pt x="0" y="8115009"/>
                </a:moveTo>
                <a:lnTo>
                  <a:pt x="4057505" y="8115009"/>
                </a:lnTo>
                <a:lnTo>
                  <a:pt x="4057505" y="0"/>
                </a:lnTo>
                <a:lnTo>
                  <a:pt x="0" y="0"/>
                </a:lnTo>
                <a:lnTo>
                  <a:pt x="0" y="8115009"/>
                </a:lnTo>
                <a:close/>
              </a:path>
            </a:pathLst>
          </a:custGeom>
          <a:blipFill>
            <a:blip r:embed="rId6">
              <a:alphaModFix amt="27000"/>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680547" y="92583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3"/>
            <a:stretch>
              <a:fillRect r="-109"/>
            </a:stretch>
          </a:blipFill>
        </p:spPr>
        <p:txBody>
          <a:bodyPr/>
          <a:lstStyle/>
          <a:p>
            <a:endParaRPr lang="en-GB"/>
          </a:p>
        </p:txBody>
      </p:sp>
      <p:sp>
        <p:nvSpPr>
          <p:cNvPr id="3" name="TextBox 3"/>
          <p:cNvSpPr txBox="1"/>
          <p:nvPr/>
        </p:nvSpPr>
        <p:spPr>
          <a:xfrm>
            <a:off x="1846935" y="534859"/>
            <a:ext cx="15412365" cy="617172"/>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By the end of this module, you should be able to:</a:t>
            </a:r>
          </a:p>
        </p:txBody>
      </p:sp>
      <p:grpSp>
        <p:nvGrpSpPr>
          <p:cNvPr id="4" name="Group 4"/>
          <p:cNvGrpSpPr/>
          <p:nvPr/>
        </p:nvGrpSpPr>
        <p:grpSpPr>
          <a:xfrm>
            <a:off x="-6987225" y="-149106"/>
            <a:ext cx="10959282" cy="10959282"/>
            <a:chOff x="0" y="0"/>
            <a:chExt cx="14612376" cy="14612376"/>
          </a:xfrm>
        </p:grpSpPr>
        <p:sp>
          <p:nvSpPr>
            <p:cNvPr id="5" name="Freeform 5"/>
            <p:cNvSpPr/>
            <p:nvPr/>
          </p:nvSpPr>
          <p:spPr>
            <a:xfrm>
              <a:off x="12419076" y="2136267"/>
              <a:ext cx="2906522" cy="10341102"/>
            </a:xfrm>
            <a:custGeom>
              <a:avLst/>
              <a:gdLst/>
              <a:ahLst/>
              <a:cxnLst/>
              <a:rect l="l" t="t" r="r" b="b"/>
              <a:pathLst>
                <a:path w="2906522" h="10341102">
                  <a:moveTo>
                    <a:pt x="53340" y="3683"/>
                  </a:moveTo>
                  <a:cubicBezTo>
                    <a:pt x="2906522" y="2856865"/>
                    <a:pt x="2906522" y="7482967"/>
                    <a:pt x="53340" y="10336149"/>
                  </a:cubicBezTo>
                  <a:cubicBezTo>
                    <a:pt x="48387" y="10341102"/>
                    <a:pt x="40386" y="10341102"/>
                    <a:pt x="35434" y="10336149"/>
                  </a:cubicBezTo>
                  <a:lnTo>
                    <a:pt x="4953" y="10305669"/>
                  </a:lnTo>
                  <a:cubicBezTo>
                    <a:pt x="2540" y="10303256"/>
                    <a:pt x="1271" y="10300081"/>
                    <a:pt x="1271" y="10296652"/>
                  </a:cubicBezTo>
                  <a:cubicBezTo>
                    <a:pt x="1271" y="10293223"/>
                    <a:pt x="2667" y="10290048"/>
                    <a:pt x="4953" y="10287635"/>
                  </a:cubicBezTo>
                  <a:cubicBezTo>
                    <a:pt x="2831466" y="7461123"/>
                    <a:pt x="2831466" y="2878582"/>
                    <a:pt x="4953" y="52070"/>
                  </a:cubicBezTo>
                  <a:cubicBezTo>
                    <a:pt x="0" y="47117"/>
                    <a:pt x="0" y="39116"/>
                    <a:pt x="4953" y="34163"/>
                  </a:cubicBezTo>
                  <a:lnTo>
                    <a:pt x="35434" y="3683"/>
                  </a:lnTo>
                  <a:cubicBezTo>
                    <a:pt x="37847" y="1270"/>
                    <a:pt x="41022" y="0"/>
                    <a:pt x="44450" y="0"/>
                  </a:cubicBezTo>
                  <a:cubicBezTo>
                    <a:pt x="47879" y="0"/>
                    <a:pt x="51054" y="1397"/>
                    <a:pt x="53467" y="3683"/>
                  </a:cubicBezTo>
                  <a:moveTo>
                    <a:pt x="35560" y="21590"/>
                  </a:moveTo>
                  <a:lnTo>
                    <a:pt x="44577" y="12573"/>
                  </a:lnTo>
                  <a:lnTo>
                    <a:pt x="53594" y="21590"/>
                  </a:lnTo>
                  <a:lnTo>
                    <a:pt x="23114" y="52070"/>
                  </a:lnTo>
                  <a:lnTo>
                    <a:pt x="14097" y="43053"/>
                  </a:lnTo>
                  <a:lnTo>
                    <a:pt x="23114" y="34036"/>
                  </a:lnTo>
                  <a:cubicBezTo>
                    <a:pt x="2859532" y="2870454"/>
                    <a:pt x="2859532" y="7469124"/>
                    <a:pt x="23114" y="10305543"/>
                  </a:cubicBezTo>
                  <a:lnTo>
                    <a:pt x="14097" y="10296525"/>
                  </a:lnTo>
                  <a:lnTo>
                    <a:pt x="23114" y="10287509"/>
                  </a:lnTo>
                  <a:lnTo>
                    <a:pt x="53594" y="10317988"/>
                  </a:lnTo>
                  <a:lnTo>
                    <a:pt x="44577" y="10327006"/>
                  </a:lnTo>
                  <a:lnTo>
                    <a:pt x="35560" y="10317988"/>
                  </a:lnTo>
                  <a:cubicBezTo>
                    <a:pt x="2878837" y="7474712"/>
                    <a:pt x="2878837" y="2864739"/>
                    <a:pt x="35560" y="21336"/>
                  </a:cubicBezTo>
                  <a:close/>
                </a:path>
              </a:pathLst>
            </a:custGeom>
            <a:solidFill>
              <a:srgbClr val="6E6259"/>
            </a:solidFill>
          </p:spPr>
          <p:txBody>
            <a:bodyPr/>
            <a:lstStyle/>
            <a:p>
              <a:endParaRPr lang="en-GB"/>
            </a:p>
          </p:txBody>
        </p:sp>
      </p:grpSp>
      <p:grpSp>
        <p:nvGrpSpPr>
          <p:cNvPr id="6" name="Group 6"/>
          <p:cNvGrpSpPr/>
          <p:nvPr/>
        </p:nvGrpSpPr>
        <p:grpSpPr>
          <a:xfrm>
            <a:off x="3020268" y="1764848"/>
            <a:ext cx="14263932" cy="1035375"/>
            <a:chOff x="0" y="0"/>
            <a:chExt cx="19018576" cy="1380500"/>
          </a:xfrm>
        </p:grpSpPr>
        <p:sp>
          <p:nvSpPr>
            <p:cNvPr id="7" name="Freeform 7"/>
            <p:cNvSpPr/>
            <p:nvPr/>
          </p:nvSpPr>
          <p:spPr>
            <a:xfrm>
              <a:off x="12700" y="12700"/>
              <a:ext cx="18993231" cy="1355090"/>
            </a:xfrm>
            <a:custGeom>
              <a:avLst/>
              <a:gdLst/>
              <a:ahLst/>
              <a:cxnLst/>
              <a:rect l="l" t="t" r="r" b="b"/>
              <a:pathLst>
                <a:path w="18993231" h="1355090">
                  <a:moveTo>
                    <a:pt x="0" y="0"/>
                  </a:moveTo>
                  <a:lnTo>
                    <a:pt x="18993231" y="0"/>
                  </a:lnTo>
                  <a:lnTo>
                    <a:pt x="18993231" y="1355090"/>
                  </a:lnTo>
                  <a:lnTo>
                    <a:pt x="0" y="1355090"/>
                  </a:lnTo>
                  <a:close/>
                </a:path>
              </a:pathLst>
            </a:custGeom>
            <a:solidFill>
              <a:srgbClr val="EBEAE6"/>
            </a:solidFill>
          </p:spPr>
          <p:txBody>
            <a:bodyPr/>
            <a:lstStyle/>
            <a:p>
              <a:endParaRPr lang="en-GB"/>
            </a:p>
          </p:txBody>
        </p:sp>
        <p:sp>
          <p:nvSpPr>
            <p:cNvPr id="8" name="Freeform 8"/>
            <p:cNvSpPr/>
            <p:nvPr/>
          </p:nvSpPr>
          <p:spPr>
            <a:xfrm>
              <a:off x="0" y="0"/>
              <a:ext cx="19018631" cy="1380490"/>
            </a:xfrm>
            <a:custGeom>
              <a:avLst/>
              <a:gdLst/>
              <a:ahLst/>
              <a:cxnLst/>
              <a:rect l="l" t="t" r="r" b="b"/>
              <a:pathLst>
                <a:path w="19018631" h="1380490">
                  <a:moveTo>
                    <a:pt x="12700" y="0"/>
                  </a:moveTo>
                  <a:lnTo>
                    <a:pt x="19005931" y="0"/>
                  </a:lnTo>
                  <a:cubicBezTo>
                    <a:pt x="19012917" y="0"/>
                    <a:pt x="19018631" y="5715"/>
                    <a:pt x="19018631" y="12700"/>
                  </a:cubicBezTo>
                  <a:lnTo>
                    <a:pt x="19018631" y="1367790"/>
                  </a:lnTo>
                  <a:cubicBezTo>
                    <a:pt x="19018631" y="1374775"/>
                    <a:pt x="19012917" y="1380490"/>
                    <a:pt x="19005931" y="1380490"/>
                  </a:cubicBezTo>
                  <a:lnTo>
                    <a:pt x="12700" y="1380490"/>
                  </a:lnTo>
                  <a:cubicBezTo>
                    <a:pt x="5715" y="1380490"/>
                    <a:pt x="0" y="1374775"/>
                    <a:pt x="0" y="1367790"/>
                  </a:cubicBezTo>
                  <a:lnTo>
                    <a:pt x="0" y="12700"/>
                  </a:lnTo>
                  <a:cubicBezTo>
                    <a:pt x="0" y="5715"/>
                    <a:pt x="5715" y="0"/>
                    <a:pt x="12700" y="0"/>
                  </a:cubicBezTo>
                  <a:moveTo>
                    <a:pt x="12700" y="25400"/>
                  </a:moveTo>
                  <a:lnTo>
                    <a:pt x="12700" y="12700"/>
                  </a:lnTo>
                  <a:lnTo>
                    <a:pt x="25400" y="12700"/>
                  </a:lnTo>
                  <a:lnTo>
                    <a:pt x="25400" y="1367790"/>
                  </a:lnTo>
                  <a:lnTo>
                    <a:pt x="12700" y="1367790"/>
                  </a:lnTo>
                  <a:lnTo>
                    <a:pt x="12700" y="1355090"/>
                  </a:lnTo>
                  <a:lnTo>
                    <a:pt x="19005931" y="1355090"/>
                  </a:lnTo>
                  <a:lnTo>
                    <a:pt x="19005931" y="1367790"/>
                  </a:lnTo>
                  <a:lnTo>
                    <a:pt x="18993231" y="1367790"/>
                  </a:lnTo>
                  <a:lnTo>
                    <a:pt x="18993231" y="12700"/>
                  </a:lnTo>
                  <a:lnTo>
                    <a:pt x="19005931" y="12700"/>
                  </a:lnTo>
                  <a:lnTo>
                    <a:pt x="19005931" y="25400"/>
                  </a:lnTo>
                  <a:lnTo>
                    <a:pt x="12700" y="25400"/>
                  </a:lnTo>
                  <a:close/>
                </a:path>
              </a:pathLst>
            </a:custGeom>
            <a:solidFill>
              <a:srgbClr val="FFFFFF"/>
            </a:solidFill>
          </p:spPr>
          <p:txBody>
            <a:bodyPr/>
            <a:lstStyle/>
            <a:p>
              <a:endParaRPr lang="en-GB"/>
            </a:p>
          </p:txBody>
        </p:sp>
      </p:grpSp>
      <p:sp>
        <p:nvSpPr>
          <p:cNvPr id="9" name="TextBox 9"/>
          <p:cNvSpPr txBox="1"/>
          <p:nvPr/>
        </p:nvSpPr>
        <p:spPr>
          <a:xfrm>
            <a:off x="3972057" y="1904548"/>
            <a:ext cx="13656282" cy="895675"/>
          </a:xfrm>
          <a:prstGeom prst="rect">
            <a:avLst/>
          </a:prstGeom>
        </p:spPr>
        <p:txBody>
          <a:bodyPr lIns="0" tIns="0" rIns="0" bIns="0" rtlCol="0" anchor="t">
            <a:spAutoFit/>
          </a:bodyPr>
          <a:lstStyle/>
          <a:p>
            <a:pPr algn="l">
              <a:lnSpc>
                <a:spcPts val="3240"/>
              </a:lnSpc>
            </a:pPr>
            <a:r>
              <a:rPr lang="en-US" sz="3000">
                <a:solidFill>
                  <a:srgbClr val="000000"/>
                </a:solidFill>
                <a:latin typeface="Roboto"/>
                <a:ea typeface="Roboto"/>
                <a:cs typeface="Roboto"/>
                <a:sym typeface="Roboto"/>
              </a:rPr>
              <a:t>Understand foundational concepts of environmental considerations in humanitarian action.</a:t>
            </a:r>
          </a:p>
        </p:txBody>
      </p:sp>
      <p:grpSp>
        <p:nvGrpSpPr>
          <p:cNvPr id="10" name="Group 10"/>
          <p:cNvGrpSpPr/>
          <p:nvPr/>
        </p:nvGrpSpPr>
        <p:grpSpPr>
          <a:xfrm>
            <a:off x="2385064" y="1637806"/>
            <a:ext cx="1289456" cy="1289456"/>
            <a:chOff x="0" y="0"/>
            <a:chExt cx="1719274" cy="1719274"/>
          </a:xfrm>
        </p:grpSpPr>
        <p:sp>
          <p:nvSpPr>
            <p:cNvPr id="11" name="Freeform 11"/>
            <p:cNvSpPr/>
            <p:nvPr/>
          </p:nvSpPr>
          <p:spPr>
            <a:xfrm>
              <a:off x="12700" y="12700"/>
              <a:ext cx="1693926" cy="1693926"/>
            </a:xfrm>
            <a:custGeom>
              <a:avLst/>
              <a:gdLst/>
              <a:ahLst/>
              <a:cxnLst/>
              <a:rect l="l" t="t" r="r" b="b"/>
              <a:pathLst>
                <a:path w="1693926" h="1693926">
                  <a:moveTo>
                    <a:pt x="0" y="846963"/>
                  </a:moveTo>
                  <a:cubicBezTo>
                    <a:pt x="0" y="379222"/>
                    <a:pt x="379222" y="0"/>
                    <a:pt x="846963" y="0"/>
                  </a:cubicBezTo>
                  <a:cubicBezTo>
                    <a:pt x="1314704" y="0"/>
                    <a:pt x="1693926" y="379222"/>
                    <a:pt x="1693926" y="846963"/>
                  </a:cubicBezTo>
                  <a:cubicBezTo>
                    <a:pt x="1693926" y="1314704"/>
                    <a:pt x="1314704" y="1693926"/>
                    <a:pt x="846963" y="1693926"/>
                  </a:cubicBezTo>
                  <a:cubicBezTo>
                    <a:pt x="379222" y="1693926"/>
                    <a:pt x="0" y="1314704"/>
                    <a:pt x="0" y="846963"/>
                  </a:cubicBezTo>
                  <a:close/>
                </a:path>
              </a:pathLst>
            </a:custGeom>
            <a:solidFill>
              <a:srgbClr val="FFFFFF"/>
            </a:solidFill>
          </p:spPr>
          <p:txBody>
            <a:bodyPr/>
            <a:lstStyle/>
            <a:p>
              <a:endParaRPr lang="en-GB"/>
            </a:p>
          </p:txBody>
        </p:sp>
        <p:sp>
          <p:nvSpPr>
            <p:cNvPr id="12" name="Freeform 12"/>
            <p:cNvSpPr/>
            <p:nvPr/>
          </p:nvSpPr>
          <p:spPr>
            <a:xfrm>
              <a:off x="0" y="0"/>
              <a:ext cx="1719326" cy="1719326"/>
            </a:xfrm>
            <a:custGeom>
              <a:avLst/>
              <a:gdLst/>
              <a:ahLst/>
              <a:cxnLst/>
              <a:rect l="l" t="t" r="r" b="b"/>
              <a:pathLst>
                <a:path w="1719326" h="1719326">
                  <a:moveTo>
                    <a:pt x="0" y="859663"/>
                  </a:moveTo>
                  <a:cubicBezTo>
                    <a:pt x="0" y="384810"/>
                    <a:pt x="384810" y="0"/>
                    <a:pt x="859663" y="0"/>
                  </a:cubicBezTo>
                  <a:lnTo>
                    <a:pt x="859663" y="12700"/>
                  </a:lnTo>
                  <a:lnTo>
                    <a:pt x="859663" y="0"/>
                  </a:lnTo>
                  <a:cubicBezTo>
                    <a:pt x="1334389" y="0"/>
                    <a:pt x="1719326" y="384810"/>
                    <a:pt x="1719326" y="859663"/>
                  </a:cubicBezTo>
                  <a:cubicBezTo>
                    <a:pt x="1719326" y="1334516"/>
                    <a:pt x="1334516" y="1719326"/>
                    <a:pt x="859663" y="1719326"/>
                  </a:cubicBezTo>
                  <a:lnTo>
                    <a:pt x="859663" y="1706626"/>
                  </a:lnTo>
                  <a:lnTo>
                    <a:pt x="859663" y="1719326"/>
                  </a:lnTo>
                  <a:cubicBezTo>
                    <a:pt x="384810" y="1719326"/>
                    <a:pt x="0" y="1334389"/>
                    <a:pt x="0" y="859663"/>
                  </a:cubicBezTo>
                  <a:lnTo>
                    <a:pt x="12700" y="859663"/>
                  </a:lnTo>
                  <a:lnTo>
                    <a:pt x="23495" y="866394"/>
                  </a:lnTo>
                  <a:cubicBezTo>
                    <a:pt x="20447" y="871220"/>
                    <a:pt x="14605" y="873379"/>
                    <a:pt x="9271" y="871855"/>
                  </a:cubicBezTo>
                  <a:cubicBezTo>
                    <a:pt x="3937" y="870331"/>
                    <a:pt x="0" y="865251"/>
                    <a:pt x="0" y="859663"/>
                  </a:cubicBezTo>
                  <a:moveTo>
                    <a:pt x="25400" y="859663"/>
                  </a:moveTo>
                  <a:lnTo>
                    <a:pt x="12700" y="859663"/>
                  </a:lnTo>
                  <a:lnTo>
                    <a:pt x="1905" y="852932"/>
                  </a:lnTo>
                  <a:cubicBezTo>
                    <a:pt x="4953" y="848106"/>
                    <a:pt x="10795" y="845947"/>
                    <a:pt x="16129" y="847471"/>
                  </a:cubicBezTo>
                  <a:cubicBezTo>
                    <a:pt x="21463" y="848995"/>
                    <a:pt x="25273" y="854075"/>
                    <a:pt x="25273" y="859663"/>
                  </a:cubicBezTo>
                  <a:cubicBezTo>
                    <a:pt x="25273" y="1320419"/>
                    <a:pt x="398780" y="1693926"/>
                    <a:pt x="859536" y="1693926"/>
                  </a:cubicBezTo>
                  <a:cubicBezTo>
                    <a:pt x="1320292" y="1693926"/>
                    <a:pt x="1693799" y="1320419"/>
                    <a:pt x="1693799" y="859663"/>
                  </a:cubicBezTo>
                  <a:lnTo>
                    <a:pt x="1706499" y="859663"/>
                  </a:lnTo>
                  <a:lnTo>
                    <a:pt x="1693799" y="859663"/>
                  </a:lnTo>
                  <a:cubicBezTo>
                    <a:pt x="1693926" y="398907"/>
                    <a:pt x="1320419" y="25400"/>
                    <a:pt x="859663" y="25400"/>
                  </a:cubicBezTo>
                  <a:lnTo>
                    <a:pt x="859663" y="12700"/>
                  </a:lnTo>
                  <a:lnTo>
                    <a:pt x="859663" y="25400"/>
                  </a:lnTo>
                  <a:cubicBezTo>
                    <a:pt x="398907" y="25400"/>
                    <a:pt x="25400" y="398907"/>
                    <a:pt x="25400" y="859663"/>
                  </a:cubicBezTo>
                  <a:close/>
                </a:path>
              </a:pathLst>
            </a:custGeom>
            <a:solidFill>
              <a:srgbClr val="6E6259"/>
            </a:solidFill>
          </p:spPr>
          <p:txBody>
            <a:bodyPr/>
            <a:lstStyle/>
            <a:p>
              <a:endParaRPr lang="en-GB"/>
            </a:p>
          </p:txBody>
        </p:sp>
      </p:grpSp>
      <p:grpSp>
        <p:nvGrpSpPr>
          <p:cNvPr id="13" name="Group 13"/>
          <p:cNvGrpSpPr/>
          <p:nvPr/>
        </p:nvGrpSpPr>
        <p:grpSpPr>
          <a:xfrm>
            <a:off x="3748538" y="3288848"/>
            <a:ext cx="13535663" cy="1035375"/>
            <a:chOff x="0" y="0"/>
            <a:chExt cx="18047550" cy="1380500"/>
          </a:xfrm>
        </p:grpSpPr>
        <p:sp>
          <p:nvSpPr>
            <p:cNvPr id="14" name="Freeform 14"/>
            <p:cNvSpPr/>
            <p:nvPr/>
          </p:nvSpPr>
          <p:spPr>
            <a:xfrm>
              <a:off x="12700" y="12700"/>
              <a:ext cx="18022188" cy="1355090"/>
            </a:xfrm>
            <a:custGeom>
              <a:avLst/>
              <a:gdLst/>
              <a:ahLst/>
              <a:cxnLst/>
              <a:rect l="l" t="t" r="r" b="b"/>
              <a:pathLst>
                <a:path w="18022188" h="1355090">
                  <a:moveTo>
                    <a:pt x="0" y="0"/>
                  </a:moveTo>
                  <a:lnTo>
                    <a:pt x="18022188" y="0"/>
                  </a:lnTo>
                  <a:lnTo>
                    <a:pt x="18022188" y="1355090"/>
                  </a:lnTo>
                  <a:lnTo>
                    <a:pt x="0" y="1355090"/>
                  </a:lnTo>
                  <a:close/>
                </a:path>
              </a:pathLst>
            </a:custGeom>
            <a:solidFill>
              <a:srgbClr val="EBEAE6"/>
            </a:solidFill>
          </p:spPr>
          <p:txBody>
            <a:bodyPr/>
            <a:lstStyle/>
            <a:p>
              <a:endParaRPr lang="en-GB"/>
            </a:p>
          </p:txBody>
        </p:sp>
        <p:sp>
          <p:nvSpPr>
            <p:cNvPr id="15" name="Freeform 15"/>
            <p:cNvSpPr/>
            <p:nvPr/>
          </p:nvSpPr>
          <p:spPr>
            <a:xfrm>
              <a:off x="0" y="0"/>
              <a:ext cx="18047588" cy="1380490"/>
            </a:xfrm>
            <a:custGeom>
              <a:avLst/>
              <a:gdLst/>
              <a:ahLst/>
              <a:cxnLst/>
              <a:rect l="l" t="t" r="r" b="b"/>
              <a:pathLst>
                <a:path w="18047588" h="1380490">
                  <a:moveTo>
                    <a:pt x="12700" y="0"/>
                  </a:moveTo>
                  <a:lnTo>
                    <a:pt x="18034888" y="0"/>
                  </a:lnTo>
                  <a:cubicBezTo>
                    <a:pt x="18041874" y="0"/>
                    <a:pt x="18047588" y="5715"/>
                    <a:pt x="18047588" y="12700"/>
                  </a:cubicBezTo>
                  <a:lnTo>
                    <a:pt x="18047588" y="1367790"/>
                  </a:lnTo>
                  <a:cubicBezTo>
                    <a:pt x="18047588" y="1374775"/>
                    <a:pt x="18041874" y="1380490"/>
                    <a:pt x="18034888" y="1380490"/>
                  </a:cubicBezTo>
                  <a:lnTo>
                    <a:pt x="12700" y="1380490"/>
                  </a:lnTo>
                  <a:cubicBezTo>
                    <a:pt x="5715" y="1380490"/>
                    <a:pt x="0" y="1374775"/>
                    <a:pt x="0" y="1367790"/>
                  </a:cubicBezTo>
                  <a:lnTo>
                    <a:pt x="0" y="12700"/>
                  </a:lnTo>
                  <a:cubicBezTo>
                    <a:pt x="0" y="5715"/>
                    <a:pt x="5715" y="0"/>
                    <a:pt x="12700" y="0"/>
                  </a:cubicBezTo>
                  <a:moveTo>
                    <a:pt x="12700" y="25400"/>
                  </a:moveTo>
                  <a:lnTo>
                    <a:pt x="12700" y="12700"/>
                  </a:lnTo>
                  <a:lnTo>
                    <a:pt x="25400" y="12700"/>
                  </a:lnTo>
                  <a:lnTo>
                    <a:pt x="25400" y="1367790"/>
                  </a:lnTo>
                  <a:lnTo>
                    <a:pt x="12700" y="1367790"/>
                  </a:lnTo>
                  <a:lnTo>
                    <a:pt x="12700" y="1355090"/>
                  </a:lnTo>
                  <a:lnTo>
                    <a:pt x="18034888" y="1355090"/>
                  </a:lnTo>
                  <a:lnTo>
                    <a:pt x="18034888" y="1367790"/>
                  </a:lnTo>
                  <a:lnTo>
                    <a:pt x="18022188" y="1367790"/>
                  </a:lnTo>
                  <a:lnTo>
                    <a:pt x="18022188" y="12700"/>
                  </a:lnTo>
                  <a:lnTo>
                    <a:pt x="18034888" y="12700"/>
                  </a:lnTo>
                  <a:lnTo>
                    <a:pt x="18034888" y="25400"/>
                  </a:lnTo>
                  <a:lnTo>
                    <a:pt x="12700" y="25400"/>
                  </a:lnTo>
                  <a:close/>
                </a:path>
              </a:pathLst>
            </a:custGeom>
            <a:solidFill>
              <a:srgbClr val="FFFFFF"/>
            </a:solidFill>
          </p:spPr>
          <p:txBody>
            <a:bodyPr/>
            <a:lstStyle/>
            <a:p>
              <a:endParaRPr lang="en-GB"/>
            </a:p>
          </p:txBody>
        </p:sp>
      </p:grpSp>
      <p:sp>
        <p:nvSpPr>
          <p:cNvPr id="16" name="TextBox 16"/>
          <p:cNvSpPr txBox="1"/>
          <p:nvPr/>
        </p:nvSpPr>
        <p:spPr>
          <a:xfrm>
            <a:off x="4444416" y="3428548"/>
            <a:ext cx="12928013" cy="895675"/>
          </a:xfrm>
          <a:prstGeom prst="rect">
            <a:avLst/>
          </a:prstGeom>
        </p:spPr>
        <p:txBody>
          <a:bodyPr lIns="0" tIns="0" rIns="0" bIns="0" rtlCol="0" anchor="t">
            <a:spAutoFit/>
          </a:bodyPr>
          <a:lstStyle/>
          <a:p>
            <a:pPr algn="l">
              <a:lnSpc>
                <a:spcPts val="3240"/>
              </a:lnSpc>
            </a:pPr>
            <a:r>
              <a:rPr lang="en-US" sz="3000">
                <a:solidFill>
                  <a:srgbClr val="000000"/>
                </a:solidFill>
                <a:latin typeface="Roboto"/>
                <a:ea typeface="Roboto"/>
                <a:cs typeface="Roboto"/>
                <a:sym typeface="Roboto"/>
              </a:rPr>
              <a:t>Integrate key humanitarian standards and principles into environmental considerations.</a:t>
            </a:r>
          </a:p>
        </p:txBody>
      </p:sp>
      <p:grpSp>
        <p:nvGrpSpPr>
          <p:cNvPr id="17" name="Group 17"/>
          <p:cNvGrpSpPr/>
          <p:nvPr/>
        </p:nvGrpSpPr>
        <p:grpSpPr>
          <a:xfrm>
            <a:off x="3113334" y="3161806"/>
            <a:ext cx="1289456" cy="1289456"/>
            <a:chOff x="0" y="0"/>
            <a:chExt cx="1719274" cy="1719274"/>
          </a:xfrm>
        </p:grpSpPr>
        <p:sp>
          <p:nvSpPr>
            <p:cNvPr id="18" name="Freeform 18"/>
            <p:cNvSpPr/>
            <p:nvPr/>
          </p:nvSpPr>
          <p:spPr>
            <a:xfrm>
              <a:off x="12700" y="12700"/>
              <a:ext cx="1693926" cy="1693926"/>
            </a:xfrm>
            <a:custGeom>
              <a:avLst/>
              <a:gdLst/>
              <a:ahLst/>
              <a:cxnLst/>
              <a:rect l="l" t="t" r="r" b="b"/>
              <a:pathLst>
                <a:path w="1693926" h="1693926">
                  <a:moveTo>
                    <a:pt x="0" y="846963"/>
                  </a:moveTo>
                  <a:cubicBezTo>
                    <a:pt x="0" y="379222"/>
                    <a:pt x="379222" y="0"/>
                    <a:pt x="846963" y="0"/>
                  </a:cubicBezTo>
                  <a:cubicBezTo>
                    <a:pt x="1314704" y="0"/>
                    <a:pt x="1693926" y="379222"/>
                    <a:pt x="1693926" y="846963"/>
                  </a:cubicBezTo>
                  <a:cubicBezTo>
                    <a:pt x="1693926" y="1314704"/>
                    <a:pt x="1314704" y="1693926"/>
                    <a:pt x="846963" y="1693926"/>
                  </a:cubicBezTo>
                  <a:cubicBezTo>
                    <a:pt x="379222" y="1693926"/>
                    <a:pt x="0" y="1314704"/>
                    <a:pt x="0" y="846963"/>
                  </a:cubicBezTo>
                  <a:close/>
                </a:path>
              </a:pathLst>
            </a:custGeom>
            <a:solidFill>
              <a:srgbClr val="FFFFFF"/>
            </a:solidFill>
          </p:spPr>
          <p:txBody>
            <a:bodyPr/>
            <a:lstStyle/>
            <a:p>
              <a:endParaRPr lang="en-GB"/>
            </a:p>
          </p:txBody>
        </p:sp>
        <p:sp>
          <p:nvSpPr>
            <p:cNvPr id="19" name="Freeform 19"/>
            <p:cNvSpPr/>
            <p:nvPr/>
          </p:nvSpPr>
          <p:spPr>
            <a:xfrm>
              <a:off x="0" y="0"/>
              <a:ext cx="1719326" cy="1719326"/>
            </a:xfrm>
            <a:custGeom>
              <a:avLst/>
              <a:gdLst/>
              <a:ahLst/>
              <a:cxnLst/>
              <a:rect l="l" t="t" r="r" b="b"/>
              <a:pathLst>
                <a:path w="1719326" h="1719326">
                  <a:moveTo>
                    <a:pt x="0" y="859663"/>
                  </a:moveTo>
                  <a:cubicBezTo>
                    <a:pt x="0" y="384810"/>
                    <a:pt x="384810" y="0"/>
                    <a:pt x="859663" y="0"/>
                  </a:cubicBezTo>
                  <a:lnTo>
                    <a:pt x="859663" y="12700"/>
                  </a:lnTo>
                  <a:lnTo>
                    <a:pt x="859663" y="0"/>
                  </a:lnTo>
                  <a:cubicBezTo>
                    <a:pt x="1334389" y="0"/>
                    <a:pt x="1719326" y="384810"/>
                    <a:pt x="1719326" y="859663"/>
                  </a:cubicBezTo>
                  <a:cubicBezTo>
                    <a:pt x="1719326" y="1334516"/>
                    <a:pt x="1334516" y="1719326"/>
                    <a:pt x="859663" y="1719326"/>
                  </a:cubicBezTo>
                  <a:lnTo>
                    <a:pt x="859663" y="1706626"/>
                  </a:lnTo>
                  <a:lnTo>
                    <a:pt x="859663" y="1719326"/>
                  </a:lnTo>
                  <a:cubicBezTo>
                    <a:pt x="384810" y="1719326"/>
                    <a:pt x="0" y="1334389"/>
                    <a:pt x="0" y="859663"/>
                  </a:cubicBezTo>
                  <a:lnTo>
                    <a:pt x="12700" y="859663"/>
                  </a:lnTo>
                  <a:lnTo>
                    <a:pt x="23495" y="866394"/>
                  </a:lnTo>
                  <a:cubicBezTo>
                    <a:pt x="20447" y="871220"/>
                    <a:pt x="14605" y="873379"/>
                    <a:pt x="9271" y="871855"/>
                  </a:cubicBezTo>
                  <a:cubicBezTo>
                    <a:pt x="3937" y="870331"/>
                    <a:pt x="0" y="865251"/>
                    <a:pt x="0" y="859663"/>
                  </a:cubicBezTo>
                  <a:moveTo>
                    <a:pt x="25400" y="859663"/>
                  </a:moveTo>
                  <a:lnTo>
                    <a:pt x="12700" y="859663"/>
                  </a:lnTo>
                  <a:lnTo>
                    <a:pt x="1905" y="852932"/>
                  </a:lnTo>
                  <a:cubicBezTo>
                    <a:pt x="4953" y="848106"/>
                    <a:pt x="10795" y="845947"/>
                    <a:pt x="16129" y="847471"/>
                  </a:cubicBezTo>
                  <a:cubicBezTo>
                    <a:pt x="21463" y="848995"/>
                    <a:pt x="25273" y="854075"/>
                    <a:pt x="25273" y="859663"/>
                  </a:cubicBezTo>
                  <a:cubicBezTo>
                    <a:pt x="25273" y="1320419"/>
                    <a:pt x="398780" y="1693926"/>
                    <a:pt x="859536" y="1693926"/>
                  </a:cubicBezTo>
                  <a:cubicBezTo>
                    <a:pt x="1320292" y="1693926"/>
                    <a:pt x="1693799" y="1320419"/>
                    <a:pt x="1693799" y="859663"/>
                  </a:cubicBezTo>
                  <a:lnTo>
                    <a:pt x="1706499" y="859663"/>
                  </a:lnTo>
                  <a:lnTo>
                    <a:pt x="1693799" y="859663"/>
                  </a:lnTo>
                  <a:cubicBezTo>
                    <a:pt x="1693926" y="398907"/>
                    <a:pt x="1320419" y="25400"/>
                    <a:pt x="859663" y="25400"/>
                  </a:cubicBezTo>
                  <a:lnTo>
                    <a:pt x="859663" y="12700"/>
                  </a:lnTo>
                  <a:lnTo>
                    <a:pt x="859663" y="25400"/>
                  </a:lnTo>
                  <a:cubicBezTo>
                    <a:pt x="398907" y="25400"/>
                    <a:pt x="25400" y="398907"/>
                    <a:pt x="25400" y="859663"/>
                  </a:cubicBezTo>
                  <a:close/>
                </a:path>
              </a:pathLst>
            </a:custGeom>
            <a:solidFill>
              <a:srgbClr val="6E6259"/>
            </a:solidFill>
          </p:spPr>
          <p:txBody>
            <a:bodyPr/>
            <a:lstStyle/>
            <a:p>
              <a:endParaRPr lang="en-GB"/>
            </a:p>
          </p:txBody>
        </p:sp>
      </p:grpSp>
      <p:grpSp>
        <p:nvGrpSpPr>
          <p:cNvPr id="20" name="Group 20"/>
          <p:cNvGrpSpPr/>
          <p:nvPr/>
        </p:nvGrpSpPr>
        <p:grpSpPr>
          <a:xfrm>
            <a:off x="3972057" y="4812848"/>
            <a:ext cx="13312143" cy="1035375"/>
            <a:chOff x="0" y="0"/>
            <a:chExt cx="17749524" cy="1380500"/>
          </a:xfrm>
        </p:grpSpPr>
        <p:sp>
          <p:nvSpPr>
            <p:cNvPr id="21" name="Freeform 21"/>
            <p:cNvSpPr/>
            <p:nvPr/>
          </p:nvSpPr>
          <p:spPr>
            <a:xfrm>
              <a:off x="12700" y="12700"/>
              <a:ext cx="17724120" cy="1355090"/>
            </a:xfrm>
            <a:custGeom>
              <a:avLst/>
              <a:gdLst/>
              <a:ahLst/>
              <a:cxnLst/>
              <a:rect l="l" t="t" r="r" b="b"/>
              <a:pathLst>
                <a:path w="17724120" h="1355090">
                  <a:moveTo>
                    <a:pt x="0" y="0"/>
                  </a:moveTo>
                  <a:lnTo>
                    <a:pt x="17724120" y="0"/>
                  </a:lnTo>
                  <a:lnTo>
                    <a:pt x="17724120" y="1355090"/>
                  </a:lnTo>
                  <a:lnTo>
                    <a:pt x="0" y="1355090"/>
                  </a:lnTo>
                  <a:close/>
                </a:path>
              </a:pathLst>
            </a:custGeom>
            <a:solidFill>
              <a:srgbClr val="EBEAE6"/>
            </a:solidFill>
          </p:spPr>
          <p:txBody>
            <a:bodyPr/>
            <a:lstStyle/>
            <a:p>
              <a:endParaRPr lang="en-GB"/>
            </a:p>
          </p:txBody>
        </p:sp>
        <p:sp>
          <p:nvSpPr>
            <p:cNvPr id="22" name="Freeform 22"/>
            <p:cNvSpPr/>
            <p:nvPr/>
          </p:nvSpPr>
          <p:spPr>
            <a:xfrm>
              <a:off x="0" y="0"/>
              <a:ext cx="17749520" cy="1380490"/>
            </a:xfrm>
            <a:custGeom>
              <a:avLst/>
              <a:gdLst/>
              <a:ahLst/>
              <a:cxnLst/>
              <a:rect l="l" t="t" r="r" b="b"/>
              <a:pathLst>
                <a:path w="17749520" h="1380490">
                  <a:moveTo>
                    <a:pt x="12700" y="0"/>
                  </a:moveTo>
                  <a:lnTo>
                    <a:pt x="17736820" y="0"/>
                  </a:lnTo>
                  <a:cubicBezTo>
                    <a:pt x="17743805" y="0"/>
                    <a:pt x="17749520" y="5715"/>
                    <a:pt x="17749520" y="12700"/>
                  </a:cubicBezTo>
                  <a:lnTo>
                    <a:pt x="17749520" y="1367790"/>
                  </a:lnTo>
                  <a:cubicBezTo>
                    <a:pt x="17749520" y="1374775"/>
                    <a:pt x="17743805" y="1380490"/>
                    <a:pt x="17736820" y="1380490"/>
                  </a:cubicBezTo>
                  <a:lnTo>
                    <a:pt x="12700" y="1380490"/>
                  </a:lnTo>
                  <a:cubicBezTo>
                    <a:pt x="5715" y="1380490"/>
                    <a:pt x="0" y="1374775"/>
                    <a:pt x="0" y="1367790"/>
                  </a:cubicBezTo>
                  <a:lnTo>
                    <a:pt x="0" y="12700"/>
                  </a:lnTo>
                  <a:cubicBezTo>
                    <a:pt x="0" y="5715"/>
                    <a:pt x="5715" y="0"/>
                    <a:pt x="12700" y="0"/>
                  </a:cubicBezTo>
                  <a:moveTo>
                    <a:pt x="12700" y="25400"/>
                  </a:moveTo>
                  <a:lnTo>
                    <a:pt x="12700" y="12700"/>
                  </a:lnTo>
                  <a:lnTo>
                    <a:pt x="25400" y="12700"/>
                  </a:lnTo>
                  <a:lnTo>
                    <a:pt x="25400" y="1367790"/>
                  </a:lnTo>
                  <a:lnTo>
                    <a:pt x="12700" y="1367790"/>
                  </a:lnTo>
                  <a:lnTo>
                    <a:pt x="12700" y="1355090"/>
                  </a:lnTo>
                  <a:lnTo>
                    <a:pt x="17736820" y="1355090"/>
                  </a:lnTo>
                  <a:lnTo>
                    <a:pt x="17736820" y="1367790"/>
                  </a:lnTo>
                  <a:lnTo>
                    <a:pt x="17724120" y="1367790"/>
                  </a:lnTo>
                  <a:lnTo>
                    <a:pt x="17724120" y="12700"/>
                  </a:lnTo>
                  <a:lnTo>
                    <a:pt x="17736820" y="12700"/>
                  </a:lnTo>
                  <a:lnTo>
                    <a:pt x="17736820" y="25400"/>
                  </a:lnTo>
                  <a:lnTo>
                    <a:pt x="12700" y="25400"/>
                  </a:lnTo>
                  <a:close/>
                </a:path>
              </a:pathLst>
            </a:custGeom>
            <a:solidFill>
              <a:srgbClr val="FFFFFF"/>
            </a:solidFill>
          </p:spPr>
          <p:txBody>
            <a:bodyPr/>
            <a:lstStyle/>
            <a:p>
              <a:endParaRPr lang="en-GB"/>
            </a:p>
          </p:txBody>
        </p:sp>
      </p:grpSp>
      <p:sp>
        <p:nvSpPr>
          <p:cNvPr id="23" name="TextBox 23"/>
          <p:cNvSpPr txBox="1"/>
          <p:nvPr/>
        </p:nvSpPr>
        <p:spPr>
          <a:xfrm>
            <a:off x="4794233" y="4886198"/>
            <a:ext cx="12704493" cy="895675"/>
          </a:xfrm>
          <a:prstGeom prst="rect">
            <a:avLst/>
          </a:prstGeom>
        </p:spPr>
        <p:txBody>
          <a:bodyPr lIns="0" tIns="0" rIns="0" bIns="0" rtlCol="0" anchor="t">
            <a:spAutoFit/>
          </a:bodyPr>
          <a:lstStyle/>
          <a:p>
            <a:pPr algn="l">
              <a:lnSpc>
                <a:spcPts val="3240"/>
              </a:lnSpc>
            </a:pPr>
            <a:r>
              <a:rPr lang="en-US" sz="3000">
                <a:solidFill>
                  <a:srgbClr val="000000"/>
                </a:solidFill>
                <a:latin typeface="Roboto"/>
                <a:ea typeface="Roboto"/>
                <a:cs typeface="Roboto"/>
                <a:sym typeface="Roboto"/>
              </a:rPr>
              <a:t>Articulate the importance of environmental sustainability in humanitarian contexts.</a:t>
            </a:r>
          </a:p>
        </p:txBody>
      </p:sp>
      <p:grpSp>
        <p:nvGrpSpPr>
          <p:cNvPr id="24" name="Group 24"/>
          <p:cNvGrpSpPr/>
          <p:nvPr/>
        </p:nvGrpSpPr>
        <p:grpSpPr>
          <a:xfrm>
            <a:off x="3336854" y="4685807"/>
            <a:ext cx="1289456" cy="1289456"/>
            <a:chOff x="0" y="0"/>
            <a:chExt cx="1719274" cy="1719274"/>
          </a:xfrm>
        </p:grpSpPr>
        <p:sp>
          <p:nvSpPr>
            <p:cNvPr id="25" name="Freeform 25"/>
            <p:cNvSpPr/>
            <p:nvPr/>
          </p:nvSpPr>
          <p:spPr>
            <a:xfrm>
              <a:off x="12700" y="12700"/>
              <a:ext cx="1693926" cy="1693926"/>
            </a:xfrm>
            <a:custGeom>
              <a:avLst/>
              <a:gdLst/>
              <a:ahLst/>
              <a:cxnLst/>
              <a:rect l="l" t="t" r="r" b="b"/>
              <a:pathLst>
                <a:path w="1693926" h="1693926">
                  <a:moveTo>
                    <a:pt x="0" y="846963"/>
                  </a:moveTo>
                  <a:cubicBezTo>
                    <a:pt x="0" y="379222"/>
                    <a:pt x="379222" y="0"/>
                    <a:pt x="846963" y="0"/>
                  </a:cubicBezTo>
                  <a:cubicBezTo>
                    <a:pt x="1314704" y="0"/>
                    <a:pt x="1693926" y="379222"/>
                    <a:pt x="1693926" y="846963"/>
                  </a:cubicBezTo>
                  <a:cubicBezTo>
                    <a:pt x="1693926" y="1314704"/>
                    <a:pt x="1314704" y="1693926"/>
                    <a:pt x="846963" y="1693926"/>
                  </a:cubicBezTo>
                  <a:cubicBezTo>
                    <a:pt x="379222" y="1693926"/>
                    <a:pt x="0" y="1314704"/>
                    <a:pt x="0" y="846963"/>
                  </a:cubicBezTo>
                  <a:close/>
                </a:path>
              </a:pathLst>
            </a:custGeom>
            <a:solidFill>
              <a:srgbClr val="FFFFFF"/>
            </a:solidFill>
          </p:spPr>
          <p:txBody>
            <a:bodyPr/>
            <a:lstStyle/>
            <a:p>
              <a:endParaRPr lang="en-GB"/>
            </a:p>
          </p:txBody>
        </p:sp>
        <p:sp>
          <p:nvSpPr>
            <p:cNvPr id="26" name="Freeform 26"/>
            <p:cNvSpPr/>
            <p:nvPr/>
          </p:nvSpPr>
          <p:spPr>
            <a:xfrm>
              <a:off x="0" y="0"/>
              <a:ext cx="1719326" cy="1719326"/>
            </a:xfrm>
            <a:custGeom>
              <a:avLst/>
              <a:gdLst/>
              <a:ahLst/>
              <a:cxnLst/>
              <a:rect l="l" t="t" r="r" b="b"/>
              <a:pathLst>
                <a:path w="1719326" h="1719326">
                  <a:moveTo>
                    <a:pt x="0" y="859663"/>
                  </a:moveTo>
                  <a:cubicBezTo>
                    <a:pt x="0" y="384810"/>
                    <a:pt x="384810" y="0"/>
                    <a:pt x="859663" y="0"/>
                  </a:cubicBezTo>
                  <a:lnTo>
                    <a:pt x="859663" y="12700"/>
                  </a:lnTo>
                  <a:lnTo>
                    <a:pt x="859663" y="0"/>
                  </a:lnTo>
                  <a:cubicBezTo>
                    <a:pt x="1334389" y="0"/>
                    <a:pt x="1719326" y="384810"/>
                    <a:pt x="1719326" y="859663"/>
                  </a:cubicBezTo>
                  <a:cubicBezTo>
                    <a:pt x="1719326" y="1334516"/>
                    <a:pt x="1334516" y="1719326"/>
                    <a:pt x="859663" y="1719326"/>
                  </a:cubicBezTo>
                  <a:lnTo>
                    <a:pt x="859663" y="1706626"/>
                  </a:lnTo>
                  <a:lnTo>
                    <a:pt x="859663" y="1719326"/>
                  </a:lnTo>
                  <a:cubicBezTo>
                    <a:pt x="384810" y="1719326"/>
                    <a:pt x="0" y="1334389"/>
                    <a:pt x="0" y="859663"/>
                  </a:cubicBezTo>
                  <a:lnTo>
                    <a:pt x="12700" y="859663"/>
                  </a:lnTo>
                  <a:lnTo>
                    <a:pt x="23495" y="866394"/>
                  </a:lnTo>
                  <a:cubicBezTo>
                    <a:pt x="20447" y="871220"/>
                    <a:pt x="14605" y="873379"/>
                    <a:pt x="9271" y="871855"/>
                  </a:cubicBezTo>
                  <a:cubicBezTo>
                    <a:pt x="3937" y="870331"/>
                    <a:pt x="0" y="865251"/>
                    <a:pt x="0" y="859663"/>
                  </a:cubicBezTo>
                  <a:moveTo>
                    <a:pt x="25400" y="859663"/>
                  </a:moveTo>
                  <a:lnTo>
                    <a:pt x="12700" y="859663"/>
                  </a:lnTo>
                  <a:lnTo>
                    <a:pt x="1905" y="852932"/>
                  </a:lnTo>
                  <a:cubicBezTo>
                    <a:pt x="4953" y="848106"/>
                    <a:pt x="10795" y="845947"/>
                    <a:pt x="16129" y="847471"/>
                  </a:cubicBezTo>
                  <a:cubicBezTo>
                    <a:pt x="21463" y="848995"/>
                    <a:pt x="25273" y="854075"/>
                    <a:pt x="25273" y="859663"/>
                  </a:cubicBezTo>
                  <a:cubicBezTo>
                    <a:pt x="25273" y="1320419"/>
                    <a:pt x="398780" y="1693926"/>
                    <a:pt x="859536" y="1693926"/>
                  </a:cubicBezTo>
                  <a:cubicBezTo>
                    <a:pt x="1320292" y="1693926"/>
                    <a:pt x="1693799" y="1320419"/>
                    <a:pt x="1693799" y="859663"/>
                  </a:cubicBezTo>
                  <a:lnTo>
                    <a:pt x="1706499" y="859663"/>
                  </a:lnTo>
                  <a:lnTo>
                    <a:pt x="1693799" y="859663"/>
                  </a:lnTo>
                  <a:cubicBezTo>
                    <a:pt x="1693926" y="398907"/>
                    <a:pt x="1320419" y="25400"/>
                    <a:pt x="859663" y="25400"/>
                  </a:cubicBezTo>
                  <a:lnTo>
                    <a:pt x="859663" y="12700"/>
                  </a:lnTo>
                  <a:lnTo>
                    <a:pt x="859663" y="25400"/>
                  </a:lnTo>
                  <a:cubicBezTo>
                    <a:pt x="398907" y="25400"/>
                    <a:pt x="25400" y="398907"/>
                    <a:pt x="25400" y="859663"/>
                  </a:cubicBezTo>
                  <a:close/>
                </a:path>
              </a:pathLst>
            </a:custGeom>
            <a:solidFill>
              <a:srgbClr val="6E6259"/>
            </a:solidFill>
          </p:spPr>
          <p:txBody>
            <a:bodyPr/>
            <a:lstStyle/>
            <a:p>
              <a:endParaRPr lang="en-GB"/>
            </a:p>
          </p:txBody>
        </p:sp>
      </p:grpSp>
      <p:grpSp>
        <p:nvGrpSpPr>
          <p:cNvPr id="27" name="Group 27"/>
          <p:cNvGrpSpPr/>
          <p:nvPr/>
        </p:nvGrpSpPr>
        <p:grpSpPr>
          <a:xfrm>
            <a:off x="3748538" y="6336848"/>
            <a:ext cx="13535663" cy="1035375"/>
            <a:chOff x="0" y="0"/>
            <a:chExt cx="18047550" cy="1380500"/>
          </a:xfrm>
        </p:grpSpPr>
        <p:sp>
          <p:nvSpPr>
            <p:cNvPr id="28" name="Freeform 28"/>
            <p:cNvSpPr/>
            <p:nvPr/>
          </p:nvSpPr>
          <p:spPr>
            <a:xfrm>
              <a:off x="12700" y="12700"/>
              <a:ext cx="18022188" cy="1355090"/>
            </a:xfrm>
            <a:custGeom>
              <a:avLst/>
              <a:gdLst/>
              <a:ahLst/>
              <a:cxnLst/>
              <a:rect l="l" t="t" r="r" b="b"/>
              <a:pathLst>
                <a:path w="18022188" h="1355090">
                  <a:moveTo>
                    <a:pt x="0" y="0"/>
                  </a:moveTo>
                  <a:lnTo>
                    <a:pt x="18022188" y="0"/>
                  </a:lnTo>
                  <a:lnTo>
                    <a:pt x="18022188" y="1355090"/>
                  </a:lnTo>
                  <a:lnTo>
                    <a:pt x="0" y="1355090"/>
                  </a:lnTo>
                  <a:close/>
                </a:path>
              </a:pathLst>
            </a:custGeom>
            <a:solidFill>
              <a:srgbClr val="EBEAE6"/>
            </a:solidFill>
          </p:spPr>
          <p:txBody>
            <a:bodyPr/>
            <a:lstStyle/>
            <a:p>
              <a:endParaRPr lang="en-GB"/>
            </a:p>
          </p:txBody>
        </p:sp>
        <p:sp>
          <p:nvSpPr>
            <p:cNvPr id="29" name="Freeform 29"/>
            <p:cNvSpPr/>
            <p:nvPr/>
          </p:nvSpPr>
          <p:spPr>
            <a:xfrm>
              <a:off x="0" y="0"/>
              <a:ext cx="18047588" cy="1380490"/>
            </a:xfrm>
            <a:custGeom>
              <a:avLst/>
              <a:gdLst/>
              <a:ahLst/>
              <a:cxnLst/>
              <a:rect l="l" t="t" r="r" b="b"/>
              <a:pathLst>
                <a:path w="18047588" h="1380490">
                  <a:moveTo>
                    <a:pt x="12700" y="0"/>
                  </a:moveTo>
                  <a:lnTo>
                    <a:pt x="18034888" y="0"/>
                  </a:lnTo>
                  <a:cubicBezTo>
                    <a:pt x="18041874" y="0"/>
                    <a:pt x="18047588" y="5715"/>
                    <a:pt x="18047588" y="12700"/>
                  </a:cubicBezTo>
                  <a:lnTo>
                    <a:pt x="18047588" y="1367790"/>
                  </a:lnTo>
                  <a:cubicBezTo>
                    <a:pt x="18047588" y="1374775"/>
                    <a:pt x="18041874" y="1380490"/>
                    <a:pt x="18034888" y="1380490"/>
                  </a:cubicBezTo>
                  <a:lnTo>
                    <a:pt x="12700" y="1380490"/>
                  </a:lnTo>
                  <a:cubicBezTo>
                    <a:pt x="5715" y="1380490"/>
                    <a:pt x="0" y="1374775"/>
                    <a:pt x="0" y="1367790"/>
                  </a:cubicBezTo>
                  <a:lnTo>
                    <a:pt x="0" y="12700"/>
                  </a:lnTo>
                  <a:cubicBezTo>
                    <a:pt x="0" y="5715"/>
                    <a:pt x="5715" y="0"/>
                    <a:pt x="12700" y="0"/>
                  </a:cubicBezTo>
                  <a:moveTo>
                    <a:pt x="12700" y="25400"/>
                  </a:moveTo>
                  <a:lnTo>
                    <a:pt x="12700" y="12700"/>
                  </a:lnTo>
                  <a:lnTo>
                    <a:pt x="25400" y="12700"/>
                  </a:lnTo>
                  <a:lnTo>
                    <a:pt x="25400" y="1367790"/>
                  </a:lnTo>
                  <a:lnTo>
                    <a:pt x="12700" y="1367790"/>
                  </a:lnTo>
                  <a:lnTo>
                    <a:pt x="12700" y="1355090"/>
                  </a:lnTo>
                  <a:lnTo>
                    <a:pt x="18034888" y="1355090"/>
                  </a:lnTo>
                  <a:lnTo>
                    <a:pt x="18034888" y="1367790"/>
                  </a:lnTo>
                  <a:lnTo>
                    <a:pt x="18022188" y="1367790"/>
                  </a:lnTo>
                  <a:lnTo>
                    <a:pt x="18022188" y="12700"/>
                  </a:lnTo>
                  <a:lnTo>
                    <a:pt x="18034888" y="12700"/>
                  </a:lnTo>
                  <a:lnTo>
                    <a:pt x="18034888" y="25400"/>
                  </a:lnTo>
                  <a:lnTo>
                    <a:pt x="12700" y="25400"/>
                  </a:lnTo>
                  <a:close/>
                </a:path>
              </a:pathLst>
            </a:custGeom>
            <a:solidFill>
              <a:srgbClr val="FFFFFF"/>
            </a:solidFill>
          </p:spPr>
          <p:txBody>
            <a:bodyPr/>
            <a:lstStyle/>
            <a:p>
              <a:endParaRPr lang="en-GB"/>
            </a:p>
          </p:txBody>
        </p:sp>
      </p:grpSp>
      <p:sp>
        <p:nvSpPr>
          <p:cNvPr id="30" name="TextBox 30"/>
          <p:cNvSpPr txBox="1"/>
          <p:nvPr/>
        </p:nvSpPr>
        <p:spPr>
          <a:xfrm>
            <a:off x="4570713" y="6416223"/>
            <a:ext cx="12928013" cy="895675"/>
          </a:xfrm>
          <a:prstGeom prst="rect">
            <a:avLst/>
          </a:prstGeom>
        </p:spPr>
        <p:txBody>
          <a:bodyPr lIns="0" tIns="0" rIns="0" bIns="0" rtlCol="0" anchor="t">
            <a:spAutoFit/>
          </a:bodyPr>
          <a:lstStyle/>
          <a:p>
            <a:pPr algn="l">
              <a:lnSpc>
                <a:spcPts val="3240"/>
              </a:lnSpc>
            </a:pPr>
            <a:r>
              <a:rPr lang="en-US" sz="3000">
                <a:solidFill>
                  <a:srgbClr val="000000"/>
                </a:solidFill>
                <a:latin typeface="Roboto"/>
                <a:ea typeface="Roboto"/>
                <a:cs typeface="Roboto"/>
                <a:sym typeface="Roboto"/>
              </a:rPr>
              <a:t>Identify and access resources and tools offered by the OCHA/UNEP Joint Environment Unit to enhance environmental integration.</a:t>
            </a:r>
          </a:p>
        </p:txBody>
      </p:sp>
      <p:grpSp>
        <p:nvGrpSpPr>
          <p:cNvPr id="31" name="Group 31"/>
          <p:cNvGrpSpPr/>
          <p:nvPr/>
        </p:nvGrpSpPr>
        <p:grpSpPr>
          <a:xfrm>
            <a:off x="3113334" y="6209807"/>
            <a:ext cx="1289456" cy="1289456"/>
            <a:chOff x="0" y="0"/>
            <a:chExt cx="1719274" cy="1719274"/>
          </a:xfrm>
        </p:grpSpPr>
        <p:sp>
          <p:nvSpPr>
            <p:cNvPr id="32" name="Freeform 32"/>
            <p:cNvSpPr/>
            <p:nvPr/>
          </p:nvSpPr>
          <p:spPr>
            <a:xfrm>
              <a:off x="12700" y="12700"/>
              <a:ext cx="1693926" cy="1693926"/>
            </a:xfrm>
            <a:custGeom>
              <a:avLst/>
              <a:gdLst/>
              <a:ahLst/>
              <a:cxnLst/>
              <a:rect l="l" t="t" r="r" b="b"/>
              <a:pathLst>
                <a:path w="1693926" h="1693926">
                  <a:moveTo>
                    <a:pt x="0" y="846963"/>
                  </a:moveTo>
                  <a:cubicBezTo>
                    <a:pt x="0" y="379222"/>
                    <a:pt x="379222" y="0"/>
                    <a:pt x="846963" y="0"/>
                  </a:cubicBezTo>
                  <a:cubicBezTo>
                    <a:pt x="1314704" y="0"/>
                    <a:pt x="1693926" y="379222"/>
                    <a:pt x="1693926" y="846963"/>
                  </a:cubicBezTo>
                  <a:cubicBezTo>
                    <a:pt x="1693926" y="1314704"/>
                    <a:pt x="1314704" y="1693926"/>
                    <a:pt x="846963" y="1693926"/>
                  </a:cubicBezTo>
                  <a:cubicBezTo>
                    <a:pt x="379222" y="1693926"/>
                    <a:pt x="0" y="1314704"/>
                    <a:pt x="0" y="846963"/>
                  </a:cubicBezTo>
                  <a:close/>
                </a:path>
              </a:pathLst>
            </a:custGeom>
            <a:solidFill>
              <a:srgbClr val="FFFFFF"/>
            </a:solidFill>
          </p:spPr>
          <p:txBody>
            <a:bodyPr/>
            <a:lstStyle/>
            <a:p>
              <a:endParaRPr lang="en-GB"/>
            </a:p>
          </p:txBody>
        </p:sp>
        <p:sp>
          <p:nvSpPr>
            <p:cNvPr id="33" name="Freeform 33"/>
            <p:cNvSpPr/>
            <p:nvPr/>
          </p:nvSpPr>
          <p:spPr>
            <a:xfrm>
              <a:off x="0" y="0"/>
              <a:ext cx="1719326" cy="1719326"/>
            </a:xfrm>
            <a:custGeom>
              <a:avLst/>
              <a:gdLst/>
              <a:ahLst/>
              <a:cxnLst/>
              <a:rect l="l" t="t" r="r" b="b"/>
              <a:pathLst>
                <a:path w="1719326" h="1719326">
                  <a:moveTo>
                    <a:pt x="0" y="859663"/>
                  </a:moveTo>
                  <a:cubicBezTo>
                    <a:pt x="0" y="384810"/>
                    <a:pt x="384810" y="0"/>
                    <a:pt x="859663" y="0"/>
                  </a:cubicBezTo>
                  <a:lnTo>
                    <a:pt x="859663" y="12700"/>
                  </a:lnTo>
                  <a:lnTo>
                    <a:pt x="859663" y="0"/>
                  </a:lnTo>
                  <a:cubicBezTo>
                    <a:pt x="1334389" y="0"/>
                    <a:pt x="1719326" y="384810"/>
                    <a:pt x="1719326" y="859663"/>
                  </a:cubicBezTo>
                  <a:cubicBezTo>
                    <a:pt x="1719326" y="1334516"/>
                    <a:pt x="1334516" y="1719326"/>
                    <a:pt x="859663" y="1719326"/>
                  </a:cubicBezTo>
                  <a:lnTo>
                    <a:pt x="859663" y="1706626"/>
                  </a:lnTo>
                  <a:lnTo>
                    <a:pt x="859663" y="1719326"/>
                  </a:lnTo>
                  <a:cubicBezTo>
                    <a:pt x="384810" y="1719326"/>
                    <a:pt x="0" y="1334389"/>
                    <a:pt x="0" y="859663"/>
                  </a:cubicBezTo>
                  <a:lnTo>
                    <a:pt x="12700" y="859663"/>
                  </a:lnTo>
                  <a:lnTo>
                    <a:pt x="23495" y="866394"/>
                  </a:lnTo>
                  <a:cubicBezTo>
                    <a:pt x="20447" y="871220"/>
                    <a:pt x="14605" y="873379"/>
                    <a:pt x="9271" y="871855"/>
                  </a:cubicBezTo>
                  <a:cubicBezTo>
                    <a:pt x="3937" y="870331"/>
                    <a:pt x="0" y="865251"/>
                    <a:pt x="0" y="859663"/>
                  </a:cubicBezTo>
                  <a:moveTo>
                    <a:pt x="25400" y="859663"/>
                  </a:moveTo>
                  <a:lnTo>
                    <a:pt x="12700" y="859663"/>
                  </a:lnTo>
                  <a:lnTo>
                    <a:pt x="1905" y="852932"/>
                  </a:lnTo>
                  <a:cubicBezTo>
                    <a:pt x="4953" y="848106"/>
                    <a:pt x="10795" y="845947"/>
                    <a:pt x="16129" y="847471"/>
                  </a:cubicBezTo>
                  <a:cubicBezTo>
                    <a:pt x="21463" y="848995"/>
                    <a:pt x="25273" y="854075"/>
                    <a:pt x="25273" y="859663"/>
                  </a:cubicBezTo>
                  <a:cubicBezTo>
                    <a:pt x="25273" y="1320419"/>
                    <a:pt x="398780" y="1693926"/>
                    <a:pt x="859536" y="1693926"/>
                  </a:cubicBezTo>
                  <a:cubicBezTo>
                    <a:pt x="1320292" y="1693926"/>
                    <a:pt x="1693799" y="1320419"/>
                    <a:pt x="1693799" y="859663"/>
                  </a:cubicBezTo>
                  <a:lnTo>
                    <a:pt x="1706499" y="859663"/>
                  </a:lnTo>
                  <a:lnTo>
                    <a:pt x="1693799" y="859663"/>
                  </a:lnTo>
                  <a:cubicBezTo>
                    <a:pt x="1693926" y="398907"/>
                    <a:pt x="1320419" y="25400"/>
                    <a:pt x="859663" y="25400"/>
                  </a:cubicBezTo>
                  <a:lnTo>
                    <a:pt x="859663" y="12700"/>
                  </a:lnTo>
                  <a:lnTo>
                    <a:pt x="859663" y="25400"/>
                  </a:lnTo>
                  <a:cubicBezTo>
                    <a:pt x="398907" y="25400"/>
                    <a:pt x="25400" y="398907"/>
                    <a:pt x="25400" y="859663"/>
                  </a:cubicBezTo>
                  <a:close/>
                </a:path>
              </a:pathLst>
            </a:custGeom>
            <a:solidFill>
              <a:srgbClr val="6E6259"/>
            </a:solidFill>
          </p:spPr>
          <p:txBody>
            <a:bodyPr/>
            <a:lstStyle/>
            <a:p>
              <a:endParaRPr lang="en-GB"/>
            </a:p>
          </p:txBody>
        </p:sp>
      </p:grpSp>
      <p:grpSp>
        <p:nvGrpSpPr>
          <p:cNvPr id="34" name="Group 34"/>
          <p:cNvGrpSpPr/>
          <p:nvPr/>
        </p:nvGrpSpPr>
        <p:grpSpPr>
          <a:xfrm>
            <a:off x="3020268" y="7860847"/>
            <a:ext cx="14263932" cy="1035375"/>
            <a:chOff x="0" y="0"/>
            <a:chExt cx="19018576" cy="1380500"/>
          </a:xfrm>
        </p:grpSpPr>
        <p:sp>
          <p:nvSpPr>
            <p:cNvPr id="35" name="Freeform 35"/>
            <p:cNvSpPr/>
            <p:nvPr/>
          </p:nvSpPr>
          <p:spPr>
            <a:xfrm>
              <a:off x="12700" y="12700"/>
              <a:ext cx="18993231" cy="1355090"/>
            </a:xfrm>
            <a:custGeom>
              <a:avLst/>
              <a:gdLst/>
              <a:ahLst/>
              <a:cxnLst/>
              <a:rect l="l" t="t" r="r" b="b"/>
              <a:pathLst>
                <a:path w="18993231" h="1355090">
                  <a:moveTo>
                    <a:pt x="0" y="0"/>
                  </a:moveTo>
                  <a:lnTo>
                    <a:pt x="18993231" y="0"/>
                  </a:lnTo>
                  <a:lnTo>
                    <a:pt x="18993231" y="1355090"/>
                  </a:lnTo>
                  <a:lnTo>
                    <a:pt x="0" y="1355090"/>
                  </a:lnTo>
                  <a:close/>
                </a:path>
              </a:pathLst>
            </a:custGeom>
            <a:solidFill>
              <a:srgbClr val="EBEAE6"/>
            </a:solidFill>
          </p:spPr>
          <p:txBody>
            <a:bodyPr/>
            <a:lstStyle/>
            <a:p>
              <a:endParaRPr lang="en-GB"/>
            </a:p>
          </p:txBody>
        </p:sp>
        <p:sp>
          <p:nvSpPr>
            <p:cNvPr id="36" name="Freeform 36"/>
            <p:cNvSpPr/>
            <p:nvPr/>
          </p:nvSpPr>
          <p:spPr>
            <a:xfrm>
              <a:off x="0" y="0"/>
              <a:ext cx="19018631" cy="1380490"/>
            </a:xfrm>
            <a:custGeom>
              <a:avLst/>
              <a:gdLst/>
              <a:ahLst/>
              <a:cxnLst/>
              <a:rect l="l" t="t" r="r" b="b"/>
              <a:pathLst>
                <a:path w="19018631" h="1380490">
                  <a:moveTo>
                    <a:pt x="12700" y="0"/>
                  </a:moveTo>
                  <a:lnTo>
                    <a:pt x="19005931" y="0"/>
                  </a:lnTo>
                  <a:cubicBezTo>
                    <a:pt x="19012917" y="0"/>
                    <a:pt x="19018631" y="5715"/>
                    <a:pt x="19018631" y="12700"/>
                  </a:cubicBezTo>
                  <a:lnTo>
                    <a:pt x="19018631" y="1367790"/>
                  </a:lnTo>
                  <a:cubicBezTo>
                    <a:pt x="19018631" y="1374775"/>
                    <a:pt x="19012917" y="1380490"/>
                    <a:pt x="19005931" y="1380490"/>
                  </a:cubicBezTo>
                  <a:lnTo>
                    <a:pt x="12700" y="1380490"/>
                  </a:lnTo>
                  <a:cubicBezTo>
                    <a:pt x="5715" y="1380490"/>
                    <a:pt x="0" y="1374775"/>
                    <a:pt x="0" y="1367790"/>
                  </a:cubicBezTo>
                  <a:lnTo>
                    <a:pt x="0" y="12700"/>
                  </a:lnTo>
                  <a:cubicBezTo>
                    <a:pt x="0" y="5715"/>
                    <a:pt x="5715" y="0"/>
                    <a:pt x="12700" y="0"/>
                  </a:cubicBezTo>
                  <a:moveTo>
                    <a:pt x="12700" y="25400"/>
                  </a:moveTo>
                  <a:lnTo>
                    <a:pt x="12700" y="12700"/>
                  </a:lnTo>
                  <a:lnTo>
                    <a:pt x="25400" y="12700"/>
                  </a:lnTo>
                  <a:lnTo>
                    <a:pt x="25400" y="1367790"/>
                  </a:lnTo>
                  <a:lnTo>
                    <a:pt x="12700" y="1367790"/>
                  </a:lnTo>
                  <a:lnTo>
                    <a:pt x="12700" y="1355090"/>
                  </a:lnTo>
                  <a:lnTo>
                    <a:pt x="19005931" y="1355090"/>
                  </a:lnTo>
                  <a:lnTo>
                    <a:pt x="19005931" y="1367790"/>
                  </a:lnTo>
                  <a:lnTo>
                    <a:pt x="18993231" y="1367790"/>
                  </a:lnTo>
                  <a:lnTo>
                    <a:pt x="18993231" y="12700"/>
                  </a:lnTo>
                  <a:lnTo>
                    <a:pt x="19005931" y="12700"/>
                  </a:lnTo>
                  <a:lnTo>
                    <a:pt x="19005931" y="25400"/>
                  </a:lnTo>
                  <a:lnTo>
                    <a:pt x="12700" y="25400"/>
                  </a:lnTo>
                  <a:close/>
                </a:path>
              </a:pathLst>
            </a:custGeom>
            <a:solidFill>
              <a:srgbClr val="FFFFFF"/>
            </a:solidFill>
          </p:spPr>
          <p:txBody>
            <a:bodyPr/>
            <a:lstStyle/>
            <a:p>
              <a:endParaRPr lang="en-GB"/>
            </a:p>
          </p:txBody>
        </p:sp>
      </p:grpSp>
      <p:sp>
        <p:nvSpPr>
          <p:cNvPr id="37" name="TextBox 37"/>
          <p:cNvSpPr txBox="1"/>
          <p:nvPr/>
        </p:nvSpPr>
        <p:spPr>
          <a:xfrm>
            <a:off x="3758062" y="7946937"/>
            <a:ext cx="13656282" cy="895675"/>
          </a:xfrm>
          <a:prstGeom prst="rect">
            <a:avLst/>
          </a:prstGeom>
        </p:spPr>
        <p:txBody>
          <a:bodyPr lIns="0" tIns="0" rIns="0" bIns="0" rtlCol="0" anchor="t">
            <a:spAutoFit/>
          </a:bodyPr>
          <a:lstStyle/>
          <a:p>
            <a:pPr algn="l">
              <a:lnSpc>
                <a:spcPts val="3240"/>
              </a:lnSpc>
            </a:pPr>
            <a:r>
              <a:rPr lang="en-US" sz="3000">
                <a:solidFill>
                  <a:srgbClr val="000000"/>
                </a:solidFill>
                <a:latin typeface="Roboto"/>
                <a:ea typeface="Roboto"/>
                <a:cs typeface="Roboto"/>
                <a:sym typeface="Roboto"/>
              </a:rPr>
              <a:t>Apply insights from case studies and best practices to improve the environmental sustainability of humanitarian operations.</a:t>
            </a:r>
          </a:p>
        </p:txBody>
      </p:sp>
      <p:grpSp>
        <p:nvGrpSpPr>
          <p:cNvPr id="38" name="Group 38"/>
          <p:cNvGrpSpPr/>
          <p:nvPr/>
        </p:nvGrpSpPr>
        <p:grpSpPr>
          <a:xfrm>
            <a:off x="2385064" y="7733807"/>
            <a:ext cx="1289456" cy="1289456"/>
            <a:chOff x="0" y="0"/>
            <a:chExt cx="1719274" cy="1719274"/>
          </a:xfrm>
        </p:grpSpPr>
        <p:sp>
          <p:nvSpPr>
            <p:cNvPr id="39" name="Freeform 39"/>
            <p:cNvSpPr/>
            <p:nvPr/>
          </p:nvSpPr>
          <p:spPr>
            <a:xfrm>
              <a:off x="12700" y="12700"/>
              <a:ext cx="1693926" cy="1693926"/>
            </a:xfrm>
            <a:custGeom>
              <a:avLst/>
              <a:gdLst/>
              <a:ahLst/>
              <a:cxnLst/>
              <a:rect l="l" t="t" r="r" b="b"/>
              <a:pathLst>
                <a:path w="1693926" h="1693926">
                  <a:moveTo>
                    <a:pt x="0" y="846963"/>
                  </a:moveTo>
                  <a:cubicBezTo>
                    <a:pt x="0" y="379222"/>
                    <a:pt x="379222" y="0"/>
                    <a:pt x="846963" y="0"/>
                  </a:cubicBezTo>
                  <a:cubicBezTo>
                    <a:pt x="1314704" y="0"/>
                    <a:pt x="1693926" y="379222"/>
                    <a:pt x="1693926" y="846963"/>
                  </a:cubicBezTo>
                  <a:cubicBezTo>
                    <a:pt x="1693926" y="1314704"/>
                    <a:pt x="1314704" y="1693926"/>
                    <a:pt x="846963" y="1693926"/>
                  </a:cubicBezTo>
                  <a:cubicBezTo>
                    <a:pt x="379222" y="1693926"/>
                    <a:pt x="0" y="1314704"/>
                    <a:pt x="0" y="846963"/>
                  </a:cubicBezTo>
                  <a:close/>
                </a:path>
              </a:pathLst>
            </a:custGeom>
            <a:solidFill>
              <a:srgbClr val="FFFFFF"/>
            </a:solidFill>
          </p:spPr>
          <p:txBody>
            <a:bodyPr/>
            <a:lstStyle/>
            <a:p>
              <a:endParaRPr lang="en-GB"/>
            </a:p>
          </p:txBody>
        </p:sp>
        <p:sp>
          <p:nvSpPr>
            <p:cNvPr id="40" name="Freeform 40"/>
            <p:cNvSpPr/>
            <p:nvPr/>
          </p:nvSpPr>
          <p:spPr>
            <a:xfrm>
              <a:off x="0" y="0"/>
              <a:ext cx="1719326" cy="1719326"/>
            </a:xfrm>
            <a:custGeom>
              <a:avLst/>
              <a:gdLst/>
              <a:ahLst/>
              <a:cxnLst/>
              <a:rect l="l" t="t" r="r" b="b"/>
              <a:pathLst>
                <a:path w="1719326" h="1719326">
                  <a:moveTo>
                    <a:pt x="0" y="859663"/>
                  </a:moveTo>
                  <a:cubicBezTo>
                    <a:pt x="0" y="384810"/>
                    <a:pt x="384810" y="0"/>
                    <a:pt x="859663" y="0"/>
                  </a:cubicBezTo>
                  <a:lnTo>
                    <a:pt x="859663" y="12700"/>
                  </a:lnTo>
                  <a:lnTo>
                    <a:pt x="859663" y="0"/>
                  </a:lnTo>
                  <a:cubicBezTo>
                    <a:pt x="1334389" y="0"/>
                    <a:pt x="1719326" y="384810"/>
                    <a:pt x="1719326" y="859663"/>
                  </a:cubicBezTo>
                  <a:cubicBezTo>
                    <a:pt x="1719326" y="1334516"/>
                    <a:pt x="1334516" y="1719326"/>
                    <a:pt x="859663" y="1719326"/>
                  </a:cubicBezTo>
                  <a:lnTo>
                    <a:pt x="859663" y="1706626"/>
                  </a:lnTo>
                  <a:lnTo>
                    <a:pt x="859663" y="1719326"/>
                  </a:lnTo>
                  <a:cubicBezTo>
                    <a:pt x="384810" y="1719326"/>
                    <a:pt x="0" y="1334389"/>
                    <a:pt x="0" y="859663"/>
                  </a:cubicBezTo>
                  <a:lnTo>
                    <a:pt x="12700" y="859663"/>
                  </a:lnTo>
                  <a:lnTo>
                    <a:pt x="23495" y="866394"/>
                  </a:lnTo>
                  <a:cubicBezTo>
                    <a:pt x="20447" y="871220"/>
                    <a:pt x="14605" y="873379"/>
                    <a:pt x="9271" y="871855"/>
                  </a:cubicBezTo>
                  <a:cubicBezTo>
                    <a:pt x="3937" y="870331"/>
                    <a:pt x="0" y="865251"/>
                    <a:pt x="0" y="859663"/>
                  </a:cubicBezTo>
                  <a:moveTo>
                    <a:pt x="25400" y="859663"/>
                  </a:moveTo>
                  <a:lnTo>
                    <a:pt x="12700" y="859663"/>
                  </a:lnTo>
                  <a:lnTo>
                    <a:pt x="1905" y="852932"/>
                  </a:lnTo>
                  <a:cubicBezTo>
                    <a:pt x="4953" y="848106"/>
                    <a:pt x="10795" y="845947"/>
                    <a:pt x="16129" y="847471"/>
                  </a:cubicBezTo>
                  <a:cubicBezTo>
                    <a:pt x="21463" y="848995"/>
                    <a:pt x="25273" y="854075"/>
                    <a:pt x="25273" y="859663"/>
                  </a:cubicBezTo>
                  <a:cubicBezTo>
                    <a:pt x="25273" y="1320419"/>
                    <a:pt x="398780" y="1693926"/>
                    <a:pt x="859536" y="1693926"/>
                  </a:cubicBezTo>
                  <a:cubicBezTo>
                    <a:pt x="1320292" y="1693926"/>
                    <a:pt x="1693799" y="1320419"/>
                    <a:pt x="1693799" y="859663"/>
                  </a:cubicBezTo>
                  <a:lnTo>
                    <a:pt x="1706499" y="859663"/>
                  </a:lnTo>
                  <a:lnTo>
                    <a:pt x="1693799" y="859663"/>
                  </a:lnTo>
                  <a:cubicBezTo>
                    <a:pt x="1693926" y="398907"/>
                    <a:pt x="1320419" y="25400"/>
                    <a:pt x="859663" y="25400"/>
                  </a:cubicBezTo>
                  <a:lnTo>
                    <a:pt x="859663" y="12700"/>
                  </a:lnTo>
                  <a:lnTo>
                    <a:pt x="859663" y="25400"/>
                  </a:lnTo>
                  <a:cubicBezTo>
                    <a:pt x="398907" y="25400"/>
                    <a:pt x="25400" y="398907"/>
                    <a:pt x="25400" y="859663"/>
                  </a:cubicBezTo>
                  <a:close/>
                </a:path>
              </a:pathLst>
            </a:custGeom>
            <a:solidFill>
              <a:srgbClr val="6E6259"/>
            </a:solidFill>
          </p:spPr>
          <p:txBody>
            <a:bodyPr/>
            <a:lstStyle/>
            <a:p>
              <a:endParaRPr lang="en-GB"/>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E6259"/>
        </a:solidFill>
        <a:effectLst/>
      </p:bgPr>
    </p:bg>
    <p:spTree>
      <p:nvGrpSpPr>
        <p:cNvPr id="1" name=""/>
        <p:cNvGrpSpPr/>
        <p:nvPr/>
      </p:nvGrpSpPr>
      <p:grpSpPr>
        <a:xfrm>
          <a:off x="0" y="0"/>
          <a:ext cx="0" cy="0"/>
          <a:chOff x="0" y="0"/>
          <a:chExt cx="0" cy="0"/>
        </a:xfrm>
      </p:grpSpPr>
      <p:grpSp>
        <p:nvGrpSpPr>
          <p:cNvPr id="2" name="Group 2"/>
          <p:cNvGrpSpPr/>
          <p:nvPr/>
        </p:nvGrpSpPr>
        <p:grpSpPr>
          <a:xfrm rot="10294050">
            <a:off x="-3163422" y="-3306538"/>
            <a:ext cx="10827125" cy="8670475"/>
            <a:chOff x="0" y="0"/>
            <a:chExt cx="14436166" cy="11560634"/>
          </a:xfrm>
        </p:grpSpPr>
        <p:sp>
          <p:nvSpPr>
            <p:cNvPr id="3" name="Freeform 3"/>
            <p:cNvSpPr/>
            <p:nvPr/>
          </p:nvSpPr>
          <p:spPr>
            <a:xfrm rot="-6715862" flipH="1">
              <a:off x="3979471" y="-1053796"/>
              <a:ext cx="6477223" cy="12954446"/>
            </a:xfrm>
            <a:custGeom>
              <a:avLst/>
              <a:gdLst/>
              <a:ahLst/>
              <a:cxnLst/>
              <a:rect l="l" t="t" r="r" b="b"/>
              <a:pathLst>
                <a:path w="6477223" h="12954446">
                  <a:moveTo>
                    <a:pt x="6477224" y="0"/>
                  </a:moveTo>
                  <a:lnTo>
                    <a:pt x="0" y="0"/>
                  </a:lnTo>
                  <a:lnTo>
                    <a:pt x="0" y="12954446"/>
                  </a:lnTo>
                  <a:lnTo>
                    <a:pt x="6477224" y="12954446"/>
                  </a:lnTo>
                  <a:lnTo>
                    <a:pt x="6477224" y="0"/>
                  </a:lnTo>
                  <a:close/>
                </a:path>
              </a:pathLst>
            </a:custGeom>
            <a:blipFill>
              <a:blip r:embed="rId3">
                <a:alphaModFix amt="4229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4084137">
              <a:off x="4656361" y="530969"/>
              <a:ext cx="5410006" cy="10820011"/>
            </a:xfrm>
            <a:custGeom>
              <a:avLst/>
              <a:gdLst/>
              <a:ahLst/>
              <a:cxnLst/>
              <a:rect l="l" t="t" r="r" b="b"/>
              <a:pathLst>
                <a:path w="5410006" h="10820011">
                  <a:moveTo>
                    <a:pt x="0" y="0"/>
                  </a:moveTo>
                  <a:lnTo>
                    <a:pt x="5410006" y="0"/>
                  </a:lnTo>
                  <a:lnTo>
                    <a:pt x="5410006" y="10820011"/>
                  </a:lnTo>
                  <a:lnTo>
                    <a:pt x="0" y="10820011"/>
                  </a:lnTo>
                  <a:lnTo>
                    <a:pt x="0" y="0"/>
                  </a:lnTo>
                  <a:close/>
                </a:path>
              </a:pathLst>
            </a:custGeom>
            <a:blipFill>
              <a:blip r:embed="rId5">
                <a:alphaModFix amt="42299"/>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5" name="Group 5"/>
            <p:cNvGrpSpPr/>
            <p:nvPr/>
          </p:nvGrpSpPr>
          <p:grpSpPr>
            <a:xfrm>
              <a:off x="5097912" y="5119218"/>
              <a:ext cx="6562440" cy="6441416"/>
              <a:chOff x="0" y="0"/>
              <a:chExt cx="828071" cy="812800"/>
            </a:xfrm>
          </p:grpSpPr>
          <p:sp>
            <p:nvSpPr>
              <p:cNvPr id="6" name="Freeform 6"/>
              <p:cNvSpPr/>
              <p:nvPr/>
            </p:nvSpPr>
            <p:spPr>
              <a:xfrm>
                <a:off x="0" y="0"/>
                <a:ext cx="828071" cy="812800"/>
              </a:xfrm>
              <a:custGeom>
                <a:avLst/>
                <a:gdLst/>
                <a:ahLst/>
                <a:cxnLst/>
                <a:rect l="l" t="t" r="r" b="b"/>
                <a:pathLst>
                  <a:path w="828071" h="812800">
                    <a:moveTo>
                      <a:pt x="414036" y="0"/>
                    </a:moveTo>
                    <a:cubicBezTo>
                      <a:pt x="185370" y="0"/>
                      <a:pt x="0" y="181951"/>
                      <a:pt x="0" y="406400"/>
                    </a:cubicBezTo>
                    <a:cubicBezTo>
                      <a:pt x="0" y="630849"/>
                      <a:pt x="185370" y="812800"/>
                      <a:pt x="414036" y="812800"/>
                    </a:cubicBezTo>
                    <a:cubicBezTo>
                      <a:pt x="642701" y="812800"/>
                      <a:pt x="828071" y="630849"/>
                      <a:pt x="828071" y="406400"/>
                    </a:cubicBezTo>
                    <a:cubicBezTo>
                      <a:pt x="828071" y="181951"/>
                      <a:pt x="642701" y="0"/>
                      <a:pt x="414036" y="0"/>
                    </a:cubicBezTo>
                    <a:close/>
                  </a:path>
                </a:pathLst>
              </a:custGeom>
              <a:solidFill>
                <a:srgbClr val="6E6259">
                  <a:alpha val="93725"/>
                </a:srgbClr>
              </a:solidFill>
            </p:spPr>
            <p:txBody>
              <a:bodyPr/>
              <a:lstStyle/>
              <a:p>
                <a:endParaRPr lang="en-GB"/>
              </a:p>
            </p:txBody>
          </p:sp>
          <p:sp>
            <p:nvSpPr>
              <p:cNvPr id="7" name="TextBox 7"/>
              <p:cNvSpPr txBox="1"/>
              <p:nvPr/>
            </p:nvSpPr>
            <p:spPr>
              <a:xfrm>
                <a:off x="77632" y="57150"/>
                <a:ext cx="672808" cy="679450"/>
              </a:xfrm>
              <a:prstGeom prst="rect">
                <a:avLst/>
              </a:prstGeom>
            </p:spPr>
            <p:txBody>
              <a:bodyPr lIns="50800" tIns="50800" rIns="50800" bIns="50800" rtlCol="0" anchor="ctr"/>
              <a:lstStyle/>
              <a:p>
                <a:pPr algn="ctr">
                  <a:lnSpc>
                    <a:spcPts val="2268"/>
                  </a:lnSpc>
                </a:pPr>
                <a:endParaRPr/>
              </a:p>
            </p:txBody>
          </p:sp>
        </p:grpSp>
      </p:grpSp>
      <p:grpSp>
        <p:nvGrpSpPr>
          <p:cNvPr id="8" name="Group 8"/>
          <p:cNvGrpSpPr/>
          <p:nvPr/>
        </p:nvGrpSpPr>
        <p:grpSpPr>
          <a:xfrm rot="-3783450">
            <a:off x="11845738" y="-10888"/>
            <a:ext cx="10827125" cy="8670475"/>
            <a:chOff x="0" y="0"/>
            <a:chExt cx="14436166" cy="11560634"/>
          </a:xfrm>
        </p:grpSpPr>
        <p:sp>
          <p:nvSpPr>
            <p:cNvPr id="9" name="Freeform 9"/>
            <p:cNvSpPr/>
            <p:nvPr/>
          </p:nvSpPr>
          <p:spPr>
            <a:xfrm rot="-6715862" flipH="1">
              <a:off x="3979471" y="-1053796"/>
              <a:ext cx="6477223" cy="12954446"/>
            </a:xfrm>
            <a:custGeom>
              <a:avLst/>
              <a:gdLst/>
              <a:ahLst/>
              <a:cxnLst/>
              <a:rect l="l" t="t" r="r" b="b"/>
              <a:pathLst>
                <a:path w="6477223" h="12954446">
                  <a:moveTo>
                    <a:pt x="6477224" y="0"/>
                  </a:moveTo>
                  <a:lnTo>
                    <a:pt x="0" y="0"/>
                  </a:lnTo>
                  <a:lnTo>
                    <a:pt x="0" y="12954446"/>
                  </a:lnTo>
                  <a:lnTo>
                    <a:pt x="6477224" y="12954446"/>
                  </a:lnTo>
                  <a:lnTo>
                    <a:pt x="6477224" y="0"/>
                  </a:lnTo>
                  <a:close/>
                </a:path>
              </a:pathLst>
            </a:custGeom>
            <a:blipFill>
              <a:blip r:embed="rId3">
                <a:alphaModFix amt="4229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rot="4084137">
              <a:off x="4656361" y="530969"/>
              <a:ext cx="5410006" cy="10820011"/>
            </a:xfrm>
            <a:custGeom>
              <a:avLst/>
              <a:gdLst/>
              <a:ahLst/>
              <a:cxnLst/>
              <a:rect l="l" t="t" r="r" b="b"/>
              <a:pathLst>
                <a:path w="5410006" h="10820011">
                  <a:moveTo>
                    <a:pt x="0" y="0"/>
                  </a:moveTo>
                  <a:lnTo>
                    <a:pt x="5410006" y="0"/>
                  </a:lnTo>
                  <a:lnTo>
                    <a:pt x="5410006" y="10820011"/>
                  </a:lnTo>
                  <a:lnTo>
                    <a:pt x="0" y="10820011"/>
                  </a:lnTo>
                  <a:lnTo>
                    <a:pt x="0" y="0"/>
                  </a:lnTo>
                  <a:close/>
                </a:path>
              </a:pathLst>
            </a:custGeom>
            <a:blipFill>
              <a:blip r:embed="rId5">
                <a:alphaModFix amt="42299"/>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1" name="Group 11"/>
            <p:cNvGrpSpPr/>
            <p:nvPr/>
          </p:nvGrpSpPr>
          <p:grpSpPr>
            <a:xfrm>
              <a:off x="5097912" y="5119218"/>
              <a:ext cx="6562440" cy="6441416"/>
              <a:chOff x="0" y="0"/>
              <a:chExt cx="828071" cy="812800"/>
            </a:xfrm>
          </p:grpSpPr>
          <p:sp>
            <p:nvSpPr>
              <p:cNvPr id="12" name="Freeform 12"/>
              <p:cNvSpPr/>
              <p:nvPr/>
            </p:nvSpPr>
            <p:spPr>
              <a:xfrm>
                <a:off x="0" y="0"/>
                <a:ext cx="828071" cy="812800"/>
              </a:xfrm>
              <a:custGeom>
                <a:avLst/>
                <a:gdLst/>
                <a:ahLst/>
                <a:cxnLst/>
                <a:rect l="l" t="t" r="r" b="b"/>
                <a:pathLst>
                  <a:path w="828071" h="812800">
                    <a:moveTo>
                      <a:pt x="414036" y="0"/>
                    </a:moveTo>
                    <a:cubicBezTo>
                      <a:pt x="185370" y="0"/>
                      <a:pt x="0" y="181951"/>
                      <a:pt x="0" y="406400"/>
                    </a:cubicBezTo>
                    <a:cubicBezTo>
                      <a:pt x="0" y="630849"/>
                      <a:pt x="185370" y="812800"/>
                      <a:pt x="414036" y="812800"/>
                    </a:cubicBezTo>
                    <a:cubicBezTo>
                      <a:pt x="642701" y="812800"/>
                      <a:pt x="828071" y="630849"/>
                      <a:pt x="828071" y="406400"/>
                    </a:cubicBezTo>
                    <a:cubicBezTo>
                      <a:pt x="828071" y="181951"/>
                      <a:pt x="642701" y="0"/>
                      <a:pt x="414036" y="0"/>
                    </a:cubicBezTo>
                    <a:close/>
                  </a:path>
                </a:pathLst>
              </a:custGeom>
              <a:solidFill>
                <a:srgbClr val="6E6259">
                  <a:alpha val="93725"/>
                </a:srgbClr>
              </a:solidFill>
            </p:spPr>
            <p:txBody>
              <a:bodyPr/>
              <a:lstStyle/>
              <a:p>
                <a:endParaRPr lang="en-GB"/>
              </a:p>
            </p:txBody>
          </p:sp>
          <p:sp>
            <p:nvSpPr>
              <p:cNvPr id="13" name="TextBox 13"/>
              <p:cNvSpPr txBox="1"/>
              <p:nvPr/>
            </p:nvSpPr>
            <p:spPr>
              <a:xfrm>
                <a:off x="77632" y="57150"/>
                <a:ext cx="672808" cy="679450"/>
              </a:xfrm>
              <a:prstGeom prst="rect">
                <a:avLst/>
              </a:prstGeom>
            </p:spPr>
            <p:txBody>
              <a:bodyPr lIns="50800" tIns="50800" rIns="50800" bIns="50800" rtlCol="0" anchor="ctr"/>
              <a:lstStyle/>
              <a:p>
                <a:pPr algn="ctr">
                  <a:lnSpc>
                    <a:spcPts val="2268"/>
                  </a:lnSpc>
                </a:pPr>
                <a:endParaRPr/>
              </a:p>
            </p:txBody>
          </p:sp>
        </p:grpSp>
      </p:grpSp>
      <p:grpSp>
        <p:nvGrpSpPr>
          <p:cNvPr id="14" name="Group 14"/>
          <p:cNvGrpSpPr/>
          <p:nvPr/>
        </p:nvGrpSpPr>
        <p:grpSpPr>
          <a:xfrm>
            <a:off x="3225546" y="3797046"/>
            <a:ext cx="2692908" cy="2692908"/>
            <a:chOff x="0" y="0"/>
            <a:chExt cx="3590544" cy="3590544"/>
          </a:xfrm>
        </p:grpSpPr>
        <p:sp>
          <p:nvSpPr>
            <p:cNvPr id="15" name="Freeform 15"/>
            <p:cNvSpPr/>
            <p:nvPr/>
          </p:nvSpPr>
          <p:spPr>
            <a:xfrm>
              <a:off x="76200" y="76200"/>
              <a:ext cx="3438144" cy="3438144"/>
            </a:xfrm>
            <a:custGeom>
              <a:avLst/>
              <a:gdLst/>
              <a:ahLst/>
              <a:cxnLst/>
              <a:rect l="l" t="t" r="r" b="b"/>
              <a:pathLst>
                <a:path w="3438144" h="3438144">
                  <a:moveTo>
                    <a:pt x="0" y="1719072"/>
                  </a:moveTo>
                  <a:cubicBezTo>
                    <a:pt x="0" y="769620"/>
                    <a:pt x="769620" y="0"/>
                    <a:pt x="1719072" y="0"/>
                  </a:cubicBezTo>
                  <a:cubicBezTo>
                    <a:pt x="2668524" y="0"/>
                    <a:pt x="3438144" y="769620"/>
                    <a:pt x="3438144" y="1719072"/>
                  </a:cubicBezTo>
                  <a:cubicBezTo>
                    <a:pt x="3438144" y="2668524"/>
                    <a:pt x="2668524" y="3438144"/>
                    <a:pt x="1719072" y="3438144"/>
                  </a:cubicBezTo>
                  <a:cubicBezTo>
                    <a:pt x="769620" y="3438144"/>
                    <a:pt x="0" y="2668524"/>
                    <a:pt x="0" y="1719072"/>
                  </a:cubicBezTo>
                  <a:close/>
                </a:path>
              </a:pathLst>
            </a:custGeom>
            <a:solidFill>
              <a:srgbClr val="6E6259"/>
            </a:solidFill>
          </p:spPr>
          <p:txBody>
            <a:bodyPr/>
            <a:lstStyle/>
            <a:p>
              <a:endParaRPr lang="en-GB"/>
            </a:p>
          </p:txBody>
        </p:sp>
        <p:sp>
          <p:nvSpPr>
            <p:cNvPr id="16" name="Freeform 16"/>
            <p:cNvSpPr/>
            <p:nvPr/>
          </p:nvSpPr>
          <p:spPr>
            <a:xfrm>
              <a:off x="0" y="0"/>
              <a:ext cx="3590544" cy="3590544"/>
            </a:xfrm>
            <a:custGeom>
              <a:avLst/>
              <a:gdLst/>
              <a:ahLst/>
              <a:cxnLst/>
              <a:rect l="l" t="t" r="r" b="b"/>
              <a:pathLst>
                <a:path w="3590544" h="3590544">
                  <a:moveTo>
                    <a:pt x="0" y="1795272"/>
                  </a:moveTo>
                  <a:cubicBezTo>
                    <a:pt x="0" y="803783"/>
                    <a:pt x="803783" y="0"/>
                    <a:pt x="1795272" y="0"/>
                  </a:cubicBezTo>
                  <a:lnTo>
                    <a:pt x="1795272" y="76200"/>
                  </a:lnTo>
                  <a:lnTo>
                    <a:pt x="1795272" y="0"/>
                  </a:lnTo>
                  <a:cubicBezTo>
                    <a:pt x="2786761" y="0"/>
                    <a:pt x="3590544" y="803783"/>
                    <a:pt x="3590544" y="1795272"/>
                  </a:cubicBezTo>
                  <a:lnTo>
                    <a:pt x="3514344" y="1795272"/>
                  </a:lnTo>
                  <a:lnTo>
                    <a:pt x="3590544" y="1795272"/>
                  </a:lnTo>
                  <a:cubicBezTo>
                    <a:pt x="3590544" y="2786761"/>
                    <a:pt x="2786761" y="3590544"/>
                    <a:pt x="1795272" y="3590544"/>
                  </a:cubicBezTo>
                  <a:lnTo>
                    <a:pt x="1795272" y="3514344"/>
                  </a:lnTo>
                  <a:lnTo>
                    <a:pt x="1795272" y="3590544"/>
                  </a:lnTo>
                  <a:cubicBezTo>
                    <a:pt x="803783" y="3590544"/>
                    <a:pt x="0" y="2786761"/>
                    <a:pt x="0" y="1795272"/>
                  </a:cubicBezTo>
                  <a:lnTo>
                    <a:pt x="76200" y="1795272"/>
                  </a:lnTo>
                  <a:lnTo>
                    <a:pt x="140843" y="1835658"/>
                  </a:lnTo>
                  <a:cubicBezTo>
                    <a:pt x="122809" y="1864487"/>
                    <a:pt x="87884" y="1877949"/>
                    <a:pt x="55245" y="1868551"/>
                  </a:cubicBezTo>
                  <a:cubicBezTo>
                    <a:pt x="22606" y="1859153"/>
                    <a:pt x="0" y="1829308"/>
                    <a:pt x="0" y="1795272"/>
                  </a:cubicBezTo>
                  <a:moveTo>
                    <a:pt x="152400" y="1795272"/>
                  </a:moveTo>
                  <a:lnTo>
                    <a:pt x="76200" y="1795272"/>
                  </a:lnTo>
                  <a:lnTo>
                    <a:pt x="11557" y="1754886"/>
                  </a:lnTo>
                  <a:cubicBezTo>
                    <a:pt x="29591" y="1726057"/>
                    <a:pt x="64516" y="1712595"/>
                    <a:pt x="97155" y="1721993"/>
                  </a:cubicBezTo>
                  <a:cubicBezTo>
                    <a:pt x="129794" y="1731391"/>
                    <a:pt x="152400" y="1761236"/>
                    <a:pt x="152400" y="1795272"/>
                  </a:cubicBezTo>
                  <a:cubicBezTo>
                    <a:pt x="152400" y="2702560"/>
                    <a:pt x="887984" y="3438144"/>
                    <a:pt x="1795272" y="3438144"/>
                  </a:cubicBezTo>
                  <a:cubicBezTo>
                    <a:pt x="2702560" y="3438144"/>
                    <a:pt x="3438144" y="2702560"/>
                    <a:pt x="3438144" y="1795272"/>
                  </a:cubicBezTo>
                  <a:cubicBezTo>
                    <a:pt x="3438144" y="887984"/>
                    <a:pt x="2702560" y="152400"/>
                    <a:pt x="1795272" y="152400"/>
                  </a:cubicBezTo>
                  <a:lnTo>
                    <a:pt x="1795272" y="76200"/>
                  </a:lnTo>
                  <a:lnTo>
                    <a:pt x="1795272" y="152400"/>
                  </a:lnTo>
                  <a:cubicBezTo>
                    <a:pt x="887984" y="152400"/>
                    <a:pt x="152400" y="887984"/>
                    <a:pt x="152400" y="1795272"/>
                  </a:cubicBezTo>
                  <a:close/>
                </a:path>
              </a:pathLst>
            </a:custGeom>
            <a:solidFill>
              <a:srgbClr val="FFFFFF"/>
            </a:solidFill>
          </p:spPr>
          <p:txBody>
            <a:bodyPr/>
            <a:lstStyle/>
            <a:p>
              <a:endParaRPr lang="en-GB"/>
            </a:p>
          </p:txBody>
        </p:sp>
      </p:grpSp>
      <p:sp>
        <p:nvSpPr>
          <p:cNvPr id="17" name="AutoShape 17"/>
          <p:cNvSpPr/>
          <p:nvPr/>
        </p:nvSpPr>
        <p:spPr>
          <a:xfrm>
            <a:off x="4572000" y="6489954"/>
            <a:ext cx="0" cy="3797046"/>
          </a:xfrm>
          <a:prstGeom prst="line">
            <a:avLst/>
          </a:prstGeom>
          <a:ln w="57150" cap="rnd">
            <a:solidFill>
              <a:srgbClr val="FFFFFF"/>
            </a:solidFill>
            <a:prstDash val="solid"/>
            <a:headEnd type="none" w="sm" len="sm"/>
            <a:tailEnd type="none" w="sm" len="sm"/>
          </a:ln>
        </p:spPr>
        <p:txBody>
          <a:bodyPr/>
          <a:lstStyle/>
          <a:p>
            <a:endParaRPr lang="en-GB"/>
          </a:p>
        </p:txBody>
      </p:sp>
      <p:sp>
        <p:nvSpPr>
          <p:cNvPr id="18" name="Freeform 18"/>
          <p:cNvSpPr/>
          <p:nvPr/>
        </p:nvSpPr>
        <p:spPr>
          <a:xfrm>
            <a:off x="13717059" y="9067162"/>
            <a:ext cx="4131647" cy="777600"/>
          </a:xfrm>
          <a:custGeom>
            <a:avLst/>
            <a:gdLst/>
            <a:ahLst/>
            <a:cxnLst/>
            <a:rect l="l" t="t" r="r" b="b"/>
            <a:pathLst>
              <a:path w="4131647" h="777600">
                <a:moveTo>
                  <a:pt x="0" y="0"/>
                </a:moveTo>
                <a:lnTo>
                  <a:pt x="4131647" y="0"/>
                </a:lnTo>
                <a:lnTo>
                  <a:pt x="4131647" y="777600"/>
                </a:lnTo>
                <a:lnTo>
                  <a:pt x="0" y="777600"/>
                </a:lnTo>
                <a:lnTo>
                  <a:pt x="0" y="0"/>
                </a:lnTo>
                <a:close/>
              </a:path>
            </a:pathLst>
          </a:custGeom>
          <a:blipFill>
            <a:blip r:embed="rId7"/>
            <a:stretch>
              <a:fillRect r="-109"/>
            </a:stretch>
          </a:blipFill>
        </p:spPr>
        <p:txBody>
          <a:bodyPr/>
          <a:lstStyle/>
          <a:p>
            <a:endParaRPr lang="en-GB"/>
          </a:p>
        </p:txBody>
      </p:sp>
      <p:sp>
        <p:nvSpPr>
          <p:cNvPr id="19" name="Freeform 19"/>
          <p:cNvSpPr/>
          <p:nvPr/>
        </p:nvSpPr>
        <p:spPr>
          <a:xfrm>
            <a:off x="481137" y="6489954"/>
            <a:ext cx="3304492" cy="3124247"/>
          </a:xfrm>
          <a:custGeom>
            <a:avLst/>
            <a:gdLst/>
            <a:ahLst/>
            <a:cxnLst/>
            <a:rect l="l" t="t" r="r" b="b"/>
            <a:pathLst>
              <a:path w="3304492" h="3124247">
                <a:moveTo>
                  <a:pt x="0" y="0"/>
                </a:moveTo>
                <a:lnTo>
                  <a:pt x="3304492" y="0"/>
                </a:lnTo>
                <a:lnTo>
                  <a:pt x="3304492" y="3124247"/>
                </a:lnTo>
                <a:lnTo>
                  <a:pt x="0" y="31242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0" name="TextBox 20"/>
          <p:cNvSpPr txBox="1"/>
          <p:nvPr/>
        </p:nvSpPr>
        <p:spPr>
          <a:xfrm>
            <a:off x="3785629" y="4288954"/>
            <a:ext cx="768940" cy="1709094"/>
          </a:xfrm>
          <a:prstGeom prst="rect">
            <a:avLst/>
          </a:prstGeom>
        </p:spPr>
        <p:txBody>
          <a:bodyPr lIns="0" tIns="0" rIns="0" bIns="0" rtlCol="0" anchor="t">
            <a:spAutoFit/>
          </a:bodyPr>
          <a:lstStyle/>
          <a:p>
            <a:pPr algn="ctr">
              <a:lnSpc>
                <a:spcPts val="12960"/>
              </a:lnSpc>
            </a:pPr>
            <a:r>
              <a:rPr lang="en-US" sz="10800" b="1">
                <a:solidFill>
                  <a:srgbClr val="EBEAE6"/>
                </a:solidFill>
                <a:latin typeface="Roboto Bold"/>
                <a:ea typeface="Roboto Bold"/>
                <a:cs typeface="Roboto Bold"/>
                <a:sym typeface="Roboto Bold"/>
              </a:rPr>
              <a:t>0</a:t>
            </a:r>
          </a:p>
        </p:txBody>
      </p:sp>
      <p:sp>
        <p:nvSpPr>
          <p:cNvPr id="21" name="TextBox 21"/>
          <p:cNvSpPr txBox="1"/>
          <p:nvPr/>
        </p:nvSpPr>
        <p:spPr>
          <a:xfrm>
            <a:off x="4531695" y="4324350"/>
            <a:ext cx="787083" cy="1638300"/>
          </a:xfrm>
          <a:prstGeom prst="rect">
            <a:avLst/>
          </a:prstGeom>
        </p:spPr>
        <p:txBody>
          <a:bodyPr lIns="0" tIns="0" rIns="0" bIns="0" rtlCol="0" anchor="t">
            <a:spAutoFit/>
          </a:bodyPr>
          <a:lstStyle/>
          <a:p>
            <a:pPr algn="l">
              <a:lnSpc>
                <a:spcPts val="12960"/>
              </a:lnSpc>
            </a:pPr>
            <a:r>
              <a:rPr lang="en-US" sz="10800" b="1">
                <a:solidFill>
                  <a:srgbClr val="FFFFFF"/>
                </a:solidFill>
                <a:latin typeface="Roboto Bold"/>
                <a:ea typeface="Roboto Bold"/>
                <a:cs typeface="Roboto Bold"/>
                <a:sym typeface="Roboto Bold"/>
              </a:rPr>
              <a:t>2</a:t>
            </a:r>
          </a:p>
        </p:txBody>
      </p:sp>
      <p:sp>
        <p:nvSpPr>
          <p:cNvPr id="22" name="TextBox 22"/>
          <p:cNvSpPr txBox="1"/>
          <p:nvPr/>
        </p:nvSpPr>
        <p:spPr>
          <a:xfrm>
            <a:off x="6269660" y="4497325"/>
            <a:ext cx="10287000" cy="1339977"/>
          </a:xfrm>
          <a:prstGeom prst="rect">
            <a:avLst/>
          </a:prstGeom>
        </p:spPr>
        <p:txBody>
          <a:bodyPr lIns="0" tIns="0" rIns="0" bIns="0" rtlCol="0" anchor="t">
            <a:spAutoFit/>
          </a:bodyPr>
          <a:lstStyle/>
          <a:p>
            <a:pPr algn="l">
              <a:lnSpc>
                <a:spcPts val="5184"/>
              </a:lnSpc>
            </a:pPr>
            <a:r>
              <a:rPr lang="en-US" sz="4800" b="1">
                <a:solidFill>
                  <a:srgbClr val="FFFFFF"/>
                </a:solidFill>
                <a:latin typeface="Roboto Bold"/>
                <a:ea typeface="Roboto Bold"/>
                <a:cs typeface="Roboto Bold"/>
                <a:sym typeface="Roboto Bold"/>
              </a:rPr>
              <a:t>Session 1: Relationship between environment and humanitarian action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68254" y="3375377"/>
            <a:ext cx="1371600" cy="1371600"/>
            <a:chOff x="0" y="0"/>
            <a:chExt cx="1828800" cy="1828800"/>
          </a:xfrm>
        </p:grpSpPr>
        <p:sp>
          <p:nvSpPr>
            <p:cNvPr id="3" name="Freeform 3"/>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4" name="TextBox 4"/>
          <p:cNvSpPr txBox="1"/>
          <p:nvPr/>
        </p:nvSpPr>
        <p:spPr>
          <a:xfrm>
            <a:off x="2480690" y="3556912"/>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grpSp>
        <p:nvGrpSpPr>
          <p:cNvPr id="5" name="Group 5"/>
          <p:cNvGrpSpPr/>
          <p:nvPr/>
        </p:nvGrpSpPr>
        <p:grpSpPr>
          <a:xfrm>
            <a:off x="6398018" y="3370060"/>
            <a:ext cx="1371600" cy="1371600"/>
            <a:chOff x="0" y="0"/>
            <a:chExt cx="1828800" cy="1828800"/>
          </a:xfrm>
        </p:grpSpPr>
        <p:sp>
          <p:nvSpPr>
            <p:cNvPr id="6" name="Freeform 6"/>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7" name="TextBox 7"/>
          <p:cNvSpPr txBox="1"/>
          <p:nvPr/>
        </p:nvSpPr>
        <p:spPr>
          <a:xfrm>
            <a:off x="6610454" y="3551596"/>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sp>
        <p:nvSpPr>
          <p:cNvPr id="8" name="Freeform 8"/>
          <p:cNvSpPr/>
          <p:nvPr/>
        </p:nvSpPr>
        <p:spPr>
          <a:xfrm rot="-5053559" flipH="1">
            <a:off x="15593631" y="4086836"/>
            <a:ext cx="4857917" cy="9715835"/>
          </a:xfrm>
          <a:custGeom>
            <a:avLst/>
            <a:gdLst/>
            <a:ahLst/>
            <a:cxnLst/>
            <a:rect l="l" t="t" r="r" b="b"/>
            <a:pathLst>
              <a:path w="4857917" h="9715835">
                <a:moveTo>
                  <a:pt x="4857917" y="0"/>
                </a:moveTo>
                <a:lnTo>
                  <a:pt x="0" y="0"/>
                </a:lnTo>
                <a:lnTo>
                  <a:pt x="0" y="9715834"/>
                </a:lnTo>
                <a:lnTo>
                  <a:pt x="4857917" y="9715834"/>
                </a:lnTo>
                <a:lnTo>
                  <a:pt x="4857917" y="0"/>
                </a:lnTo>
                <a:close/>
              </a:path>
            </a:pathLst>
          </a:custGeom>
          <a:blipFill>
            <a:blip r:embed="rId3">
              <a:alphaModFix amt="4499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rot="5746440">
            <a:off x="15908515" y="5280868"/>
            <a:ext cx="4057504" cy="8115008"/>
          </a:xfrm>
          <a:custGeom>
            <a:avLst/>
            <a:gdLst/>
            <a:ahLst/>
            <a:cxnLst/>
            <a:rect l="l" t="t" r="r" b="b"/>
            <a:pathLst>
              <a:path w="4057504" h="8115008">
                <a:moveTo>
                  <a:pt x="0" y="0"/>
                </a:moveTo>
                <a:lnTo>
                  <a:pt x="4057504" y="0"/>
                </a:lnTo>
                <a:lnTo>
                  <a:pt x="4057504" y="8115009"/>
                </a:lnTo>
                <a:lnTo>
                  <a:pt x="0" y="8115009"/>
                </a:lnTo>
                <a:lnTo>
                  <a:pt x="0" y="0"/>
                </a:lnTo>
                <a:close/>
              </a:path>
            </a:pathLst>
          </a:custGeom>
          <a:blipFill>
            <a:blip r:embed="rId5">
              <a:alphaModFix amt="44999"/>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0" name="Group 10"/>
          <p:cNvGrpSpPr/>
          <p:nvPr/>
        </p:nvGrpSpPr>
        <p:grpSpPr>
          <a:xfrm>
            <a:off x="10495402" y="3370060"/>
            <a:ext cx="1371600" cy="1371600"/>
            <a:chOff x="0" y="0"/>
            <a:chExt cx="1828800" cy="1828800"/>
          </a:xfrm>
        </p:grpSpPr>
        <p:sp>
          <p:nvSpPr>
            <p:cNvPr id="11" name="Freeform 11"/>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12" name="TextBox 12"/>
          <p:cNvSpPr txBox="1"/>
          <p:nvPr/>
        </p:nvSpPr>
        <p:spPr>
          <a:xfrm>
            <a:off x="10707839" y="3551596"/>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grpSp>
        <p:nvGrpSpPr>
          <p:cNvPr id="13" name="Group 13"/>
          <p:cNvGrpSpPr/>
          <p:nvPr/>
        </p:nvGrpSpPr>
        <p:grpSpPr>
          <a:xfrm>
            <a:off x="14648146" y="3370060"/>
            <a:ext cx="1371600" cy="1371600"/>
            <a:chOff x="0" y="0"/>
            <a:chExt cx="1828800" cy="1828800"/>
          </a:xfrm>
        </p:grpSpPr>
        <p:sp>
          <p:nvSpPr>
            <p:cNvPr id="14" name="Freeform 14"/>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15" name="TextBox 15"/>
          <p:cNvSpPr txBox="1"/>
          <p:nvPr/>
        </p:nvSpPr>
        <p:spPr>
          <a:xfrm>
            <a:off x="14860583" y="3551596"/>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sp>
        <p:nvSpPr>
          <p:cNvPr id="16" name="Freeform 16"/>
          <p:cNvSpPr/>
          <p:nvPr/>
        </p:nvSpPr>
        <p:spPr>
          <a:xfrm>
            <a:off x="319272" y="91935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7"/>
            <a:stretch>
              <a:fillRect r="-109"/>
            </a:stretch>
          </a:blipFill>
        </p:spPr>
        <p:txBody>
          <a:bodyPr/>
          <a:lstStyle/>
          <a:p>
            <a:endParaRPr lang="en-GB"/>
          </a:p>
        </p:txBody>
      </p:sp>
      <p:sp>
        <p:nvSpPr>
          <p:cNvPr id="17" name="TextBox 17"/>
          <p:cNvSpPr txBox="1"/>
          <p:nvPr/>
        </p:nvSpPr>
        <p:spPr>
          <a:xfrm>
            <a:off x="914400" y="929235"/>
            <a:ext cx="15412365" cy="682752"/>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INTRODUCTION</a:t>
            </a:r>
          </a:p>
        </p:txBody>
      </p:sp>
      <p:sp>
        <p:nvSpPr>
          <p:cNvPr id="18" name="TextBox 18"/>
          <p:cNvSpPr txBox="1"/>
          <p:nvPr/>
        </p:nvSpPr>
        <p:spPr>
          <a:xfrm>
            <a:off x="2936307" y="3584926"/>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1</a:t>
            </a:r>
          </a:p>
        </p:txBody>
      </p:sp>
      <p:sp>
        <p:nvSpPr>
          <p:cNvPr id="19" name="TextBox 19"/>
          <p:cNvSpPr txBox="1"/>
          <p:nvPr/>
        </p:nvSpPr>
        <p:spPr>
          <a:xfrm>
            <a:off x="1266987" y="5176553"/>
            <a:ext cx="3374232" cy="3052763"/>
          </a:xfrm>
          <a:prstGeom prst="rect">
            <a:avLst/>
          </a:prstGeom>
        </p:spPr>
        <p:txBody>
          <a:bodyPr lIns="0" tIns="0" rIns="0" bIns="0" rtlCol="0" anchor="t">
            <a:spAutoFit/>
          </a:bodyPr>
          <a:lstStyle/>
          <a:p>
            <a:pPr algn="ctr">
              <a:lnSpc>
                <a:spcPts val="3564"/>
              </a:lnSpc>
            </a:pPr>
            <a:r>
              <a:rPr lang="en-US" sz="3300">
                <a:solidFill>
                  <a:srgbClr val="000000"/>
                </a:solidFill>
                <a:latin typeface="Roboto"/>
                <a:ea typeface="Roboto"/>
                <a:cs typeface="Roboto"/>
                <a:sym typeface="Roboto"/>
              </a:rPr>
              <a:t>Humanitarian action can both positively and negatively impact the environment.</a:t>
            </a:r>
          </a:p>
        </p:txBody>
      </p:sp>
      <p:sp>
        <p:nvSpPr>
          <p:cNvPr id="20" name="TextBox 20"/>
          <p:cNvSpPr txBox="1"/>
          <p:nvPr/>
        </p:nvSpPr>
        <p:spPr>
          <a:xfrm>
            <a:off x="5396750" y="5171237"/>
            <a:ext cx="3374232" cy="3057525"/>
          </a:xfrm>
          <a:prstGeom prst="rect">
            <a:avLst/>
          </a:prstGeom>
        </p:spPr>
        <p:txBody>
          <a:bodyPr lIns="0" tIns="0" rIns="0" bIns="0" rtlCol="0" anchor="t">
            <a:spAutoFit/>
          </a:bodyPr>
          <a:lstStyle/>
          <a:p>
            <a:pPr algn="ctr">
              <a:lnSpc>
                <a:spcPts val="3564"/>
              </a:lnSpc>
            </a:pPr>
            <a:r>
              <a:rPr lang="en-US" sz="3300">
                <a:solidFill>
                  <a:srgbClr val="000000"/>
                </a:solidFill>
                <a:latin typeface="Roboto"/>
                <a:ea typeface="Roboto"/>
                <a:cs typeface="Roboto"/>
                <a:sym typeface="Roboto"/>
              </a:rPr>
              <a:t>Humanitarian actions and environmental factors have a bidirectional relationship</a:t>
            </a:r>
          </a:p>
        </p:txBody>
      </p:sp>
      <p:sp>
        <p:nvSpPr>
          <p:cNvPr id="21" name="TextBox 21"/>
          <p:cNvSpPr txBox="1"/>
          <p:nvPr/>
        </p:nvSpPr>
        <p:spPr>
          <a:xfrm>
            <a:off x="9487418" y="5172075"/>
            <a:ext cx="3374232" cy="3057525"/>
          </a:xfrm>
          <a:prstGeom prst="rect">
            <a:avLst/>
          </a:prstGeom>
        </p:spPr>
        <p:txBody>
          <a:bodyPr lIns="0" tIns="0" rIns="0" bIns="0" rtlCol="0" anchor="t">
            <a:spAutoFit/>
          </a:bodyPr>
          <a:lstStyle/>
          <a:p>
            <a:pPr algn="ctr">
              <a:lnSpc>
                <a:spcPts val="3564"/>
              </a:lnSpc>
            </a:pPr>
            <a:r>
              <a:rPr lang="en-US" sz="3300">
                <a:solidFill>
                  <a:srgbClr val="000000"/>
                </a:solidFill>
                <a:latin typeface="Roboto"/>
                <a:ea typeface="Roboto"/>
                <a:cs typeface="Roboto"/>
                <a:sym typeface="Roboto"/>
              </a:rPr>
              <a:t>Climate change intensifies many environmental challenges and vice versa.</a:t>
            </a:r>
          </a:p>
        </p:txBody>
      </p:sp>
      <p:sp>
        <p:nvSpPr>
          <p:cNvPr id="22" name="TextBox 22"/>
          <p:cNvSpPr txBox="1"/>
          <p:nvPr/>
        </p:nvSpPr>
        <p:spPr>
          <a:xfrm>
            <a:off x="7066071" y="3579610"/>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2</a:t>
            </a:r>
          </a:p>
        </p:txBody>
      </p:sp>
      <p:sp>
        <p:nvSpPr>
          <p:cNvPr id="23" name="TextBox 23"/>
          <p:cNvSpPr txBox="1"/>
          <p:nvPr/>
        </p:nvSpPr>
        <p:spPr>
          <a:xfrm>
            <a:off x="11163456" y="3579610"/>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3</a:t>
            </a:r>
          </a:p>
        </p:txBody>
      </p:sp>
      <p:sp>
        <p:nvSpPr>
          <p:cNvPr id="24" name="TextBox 24"/>
          <p:cNvSpPr txBox="1"/>
          <p:nvPr/>
        </p:nvSpPr>
        <p:spPr>
          <a:xfrm>
            <a:off x="13640162" y="5172075"/>
            <a:ext cx="3374232" cy="3057525"/>
          </a:xfrm>
          <a:prstGeom prst="rect">
            <a:avLst/>
          </a:prstGeom>
        </p:spPr>
        <p:txBody>
          <a:bodyPr lIns="0" tIns="0" rIns="0" bIns="0" rtlCol="0" anchor="t">
            <a:spAutoFit/>
          </a:bodyPr>
          <a:lstStyle/>
          <a:p>
            <a:pPr algn="ctr">
              <a:lnSpc>
                <a:spcPts val="3564"/>
              </a:lnSpc>
            </a:pPr>
            <a:r>
              <a:rPr lang="en-US" sz="3300">
                <a:solidFill>
                  <a:srgbClr val="000000"/>
                </a:solidFill>
                <a:latin typeface="Roboto"/>
                <a:ea typeface="Roboto"/>
                <a:cs typeface="Roboto"/>
                <a:sym typeface="Roboto"/>
              </a:rPr>
              <a:t>Environmental factors directly influence the scope and need for humanitarian assistance.</a:t>
            </a:r>
          </a:p>
        </p:txBody>
      </p:sp>
      <p:sp>
        <p:nvSpPr>
          <p:cNvPr id="25" name="TextBox 25"/>
          <p:cNvSpPr txBox="1"/>
          <p:nvPr/>
        </p:nvSpPr>
        <p:spPr>
          <a:xfrm>
            <a:off x="15316200" y="3579610"/>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40771" flipH="1" flipV="1">
            <a:off x="-47115" y="-3943517"/>
            <a:ext cx="4857917" cy="9715835"/>
          </a:xfrm>
          <a:custGeom>
            <a:avLst/>
            <a:gdLst/>
            <a:ahLst/>
            <a:cxnLst/>
            <a:rect l="l" t="t" r="r" b="b"/>
            <a:pathLst>
              <a:path w="4857917" h="9715835">
                <a:moveTo>
                  <a:pt x="4857918" y="9715834"/>
                </a:moveTo>
                <a:lnTo>
                  <a:pt x="0" y="9715834"/>
                </a:lnTo>
                <a:lnTo>
                  <a:pt x="0" y="0"/>
                </a:lnTo>
                <a:lnTo>
                  <a:pt x="4857918" y="0"/>
                </a:lnTo>
                <a:lnTo>
                  <a:pt x="4857918" y="9715834"/>
                </a:lnTo>
                <a:close/>
              </a:path>
            </a:pathLst>
          </a:custGeom>
          <a:blipFill>
            <a:blip r:embed="rId3">
              <a:alphaModFix amt="4499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9459228" flipV="1">
            <a:off x="159" y="-3337152"/>
            <a:ext cx="4057504" cy="8115008"/>
          </a:xfrm>
          <a:custGeom>
            <a:avLst/>
            <a:gdLst/>
            <a:ahLst/>
            <a:cxnLst/>
            <a:rect l="l" t="t" r="r" b="b"/>
            <a:pathLst>
              <a:path w="4057504" h="8115008">
                <a:moveTo>
                  <a:pt x="0" y="8115008"/>
                </a:moveTo>
                <a:lnTo>
                  <a:pt x="4057504" y="8115008"/>
                </a:lnTo>
                <a:lnTo>
                  <a:pt x="4057504" y="0"/>
                </a:lnTo>
                <a:lnTo>
                  <a:pt x="0" y="0"/>
                </a:lnTo>
                <a:lnTo>
                  <a:pt x="0" y="8115008"/>
                </a:lnTo>
                <a:close/>
              </a:path>
            </a:pathLst>
          </a:custGeom>
          <a:blipFill>
            <a:blip r:embed="rId5">
              <a:alphaModFix amt="44999"/>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TextBox 4"/>
          <p:cNvSpPr txBox="1"/>
          <p:nvPr/>
        </p:nvSpPr>
        <p:spPr>
          <a:xfrm>
            <a:off x="1494570" y="4443314"/>
            <a:ext cx="7350919" cy="2931414"/>
          </a:xfrm>
          <a:prstGeom prst="rect">
            <a:avLst/>
          </a:prstGeom>
        </p:spPr>
        <p:txBody>
          <a:bodyPr lIns="0" tIns="0" rIns="0" bIns="0" rtlCol="0" anchor="t">
            <a:spAutoFit/>
          </a:bodyPr>
          <a:lstStyle/>
          <a:p>
            <a:pPr algn="ctr">
              <a:lnSpc>
                <a:spcPts val="3888"/>
              </a:lnSpc>
            </a:pPr>
            <a:r>
              <a:rPr lang="en-US" sz="3600" b="1">
                <a:solidFill>
                  <a:srgbClr val="000000"/>
                </a:solidFill>
                <a:latin typeface="Roboto Bold"/>
                <a:ea typeface="Roboto Bold"/>
                <a:cs typeface="Roboto Bold"/>
                <a:sym typeface="Roboto Bold"/>
              </a:rPr>
              <a:t>Refugee camps: </a:t>
            </a:r>
          </a:p>
          <a:p>
            <a:pPr algn="ctr">
              <a:lnSpc>
                <a:spcPts val="3888"/>
              </a:lnSpc>
            </a:pPr>
            <a:endParaRPr lang="en-US" sz="3600" b="1">
              <a:solidFill>
                <a:srgbClr val="000000"/>
              </a:solidFill>
              <a:latin typeface="Roboto Bold"/>
              <a:ea typeface="Roboto Bold"/>
              <a:cs typeface="Roboto Bold"/>
              <a:sym typeface="Roboto Bold"/>
            </a:endParaRPr>
          </a:p>
          <a:p>
            <a:pPr algn="ctr">
              <a:lnSpc>
                <a:spcPts val="3888"/>
              </a:lnSpc>
            </a:pPr>
            <a:r>
              <a:rPr lang="en-US" sz="3600">
                <a:solidFill>
                  <a:srgbClr val="000000"/>
                </a:solidFill>
                <a:latin typeface="Roboto"/>
                <a:ea typeface="Roboto"/>
                <a:cs typeface="Roboto"/>
                <a:sym typeface="Roboto"/>
              </a:rPr>
              <a:t>Large influxes of displaced people lead to deforestation, water pollution, and waste management issues.</a:t>
            </a:r>
          </a:p>
        </p:txBody>
      </p:sp>
      <p:sp>
        <p:nvSpPr>
          <p:cNvPr id="5" name="TextBox 5"/>
          <p:cNvSpPr txBox="1"/>
          <p:nvPr/>
        </p:nvSpPr>
        <p:spPr>
          <a:xfrm>
            <a:off x="9171432" y="4443314"/>
            <a:ext cx="7350918" cy="1959864"/>
          </a:xfrm>
          <a:prstGeom prst="rect">
            <a:avLst/>
          </a:prstGeom>
        </p:spPr>
        <p:txBody>
          <a:bodyPr lIns="0" tIns="0" rIns="0" bIns="0" rtlCol="0" anchor="t">
            <a:spAutoFit/>
          </a:bodyPr>
          <a:lstStyle/>
          <a:p>
            <a:pPr algn="ctr">
              <a:lnSpc>
                <a:spcPts val="3888"/>
              </a:lnSpc>
            </a:pPr>
            <a:r>
              <a:rPr lang="en-US" sz="3600" b="1">
                <a:solidFill>
                  <a:srgbClr val="000000"/>
                </a:solidFill>
                <a:latin typeface="Roboto Bold"/>
                <a:ea typeface="Roboto Bold"/>
                <a:cs typeface="Roboto Bold"/>
                <a:sym typeface="Roboto Bold"/>
              </a:rPr>
              <a:t>Conflict situations:</a:t>
            </a:r>
          </a:p>
          <a:p>
            <a:pPr algn="ctr">
              <a:lnSpc>
                <a:spcPts val="3888"/>
              </a:lnSpc>
            </a:pPr>
            <a:endParaRPr lang="en-US" sz="3600" b="1">
              <a:solidFill>
                <a:srgbClr val="000000"/>
              </a:solidFill>
              <a:latin typeface="Roboto Bold"/>
              <a:ea typeface="Roboto Bold"/>
              <a:cs typeface="Roboto Bold"/>
              <a:sym typeface="Roboto Bold"/>
            </a:endParaRPr>
          </a:p>
          <a:p>
            <a:pPr algn="ctr">
              <a:lnSpc>
                <a:spcPts val="3888"/>
              </a:lnSpc>
            </a:pPr>
            <a:r>
              <a:rPr lang="en-US" sz="3600" b="1">
                <a:solidFill>
                  <a:srgbClr val="000000"/>
                </a:solidFill>
                <a:latin typeface="Roboto Bold"/>
                <a:ea typeface="Roboto Bold"/>
                <a:cs typeface="Roboto Bold"/>
                <a:sym typeface="Roboto Bold"/>
              </a:rPr>
              <a:t> </a:t>
            </a:r>
            <a:r>
              <a:rPr lang="en-US" sz="3600">
                <a:solidFill>
                  <a:srgbClr val="000000"/>
                </a:solidFill>
                <a:latin typeface="Roboto"/>
                <a:ea typeface="Roboto"/>
                <a:cs typeface="Roboto"/>
                <a:sym typeface="Roboto"/>
              </a:rPr>
              <a:t>Military activities can destroy habitats and cause pollution.</a:t>
            </a:r>
          </a:p>
        </p:txBody>
      </p:sp>
      <p:sp>
        <p:nvSpPr>
          <p:cNvPr id="6" name="AutoShape 6"/>
          <p:cNvSpPr/>
          <p:nvPr/>
        </p:nvSpPr>
        <p:spPr>
          <a:xfrm>
            <a:off x="3365056" y="4996252"/>
            <a:ext cx="3177817" cy="0"/>
          </a:xfrm>
          <a:prstGeom prst="line">
            <a:avLst/>
          </a:prstGeom>
          <a:ln w="47625" cap="rnd">
            <a:solidFill>
              <a:srgbClr val="6E6259"/>
            </a:solidFill>
            <a:prstDash val="solid"/>
            <a:headEnd type="none" w="sm" len="sm"/>
            <a:tailEnd type="none" w="sm" len="sm"/>
          </a:ln>
        </p:spPr>
        <p:txBody>
          <a:bodyPr/>
          <a:lstStyle/>
          <a:p>
            <a:endParaRPr lang="en-GB"/>
          </a:p>
        </p:txBody>
      </p:sp>
      <p:sp>
        <p:nvSpPr>
          <p:cNvPr id="7" name="Freeform 7"/>
          <p:cNvSpPr/>
          <p:nvPr/>
        </p:nvSpPr>
        <p:spPr>
          <a:xfrm>
            <a:off x="319272" y="91935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7"/>
            <a:stretch>
              <a:fillRect r="-109"/>
            </a:stretch>
          </a:blipFill>
        </p:spPr>
        <p:txBody>
          <a:bodyPr/>
          <a:lstStyle/>
          <a:p>
            <a:endParaRPr lang="en-GB"/>
          </a:p>
        </p:txBody>
      </p:sp>
      <p:grpSp>
        <p:nvGrpSpPr>
          <p:cNvPr id="8" name="Group 8"/>
          <p:cNvGrpSpPr/>
          <p:nvPr/>
        </p:nvGrpSpPr>
        <p:grpSpPr>
          <a:xfrm>
            <a:off x="9144000" y="2390775"/>
            <a:ext cx="27432" cy="6977062"/>
            <a:chOff x="0" y="0"/>
            <a:chExt cx="36576" cy="9302750"/>
          </a:xfrm>
        </p:grpSpPr>
        <p:sp>
          <p:nvSpPr>
            <p:cNvPr id="9" name="Freeform 9"/>
            <p:cNvSpPr/>
            <p:nvPr/>
          </p:nvSpPr>
          <p:spPr>
            <a:xfrm>
              <a:off x="0" y="0"/>
              <a:ext cx="36576" cy="9302750"/>
            </a:xfrm>
            <a:custGeom>
              <a:avLst/>
              <a:gdLst/>
              <a:ahLst/>
              <a:cxnLst/>
              <a:rect l="l" t="t" r="r" b="b"/>
              <a:pathLst>
                <a:path w="36576" h="9302750">
                  <a:moveTo>
                    <a:pt x="0" y="0"/>
                  </a:moveTo>
                  <a:lnTo>
                    <a:pt x="36576" y="0"/>
                  </a:lnTo>
                  <a:lnTo>
                    <a:pt x="36576" y="9302750"/>
                  </a:lnTo>
                  <a:lnTo>
                    <a:pt x="0" y="9302750"/>
                  </a:lnTo>
                  <a:close/>
                </a:path>
              </a:pathLst>
            </a:custGeom>
            <a:solidFill>
              <a:srgbClr val="DEDEDE"/>
            </a:solidFill>
          </p:spPr>
          <p:txBody>
            <a:bodyPr/>
            <a:lstStyle/>
            <a:p>
              <a:endParaRPr lang="en-GB"/>
            </a:p>
          </p:txBody>
        </p:sp>
      </p:grpSp>
      <p:sp>
        <p:nvSpPr>
          <p:cNvPr id="10" name="AutoShape 10"/>
          <p:cNvSpPr/>
          <p:nvPr/>
        </p:nvSpPr>
        <p:spPr>
          <a:xfrm flipV="1">
            <a:off x="10927942" y="4948628"/>
            <a:ext cx="3752201" cy="23812"/>
          </a:xfrm>
          <a:prstGeom prst="line">
            <a:avLst/>
          </a:prstGeom>
          <a:ln w="47625" cap="rnd">
            <a:solidFill>
              <a:srgbClr val="6E6259"/>
            </a:solidFill>
            <a:prstDash val="solid"/>
            <a:headEnd type="none" w="sm" len="sm"/>
            <a:tailEnd type="none" w="sm" len="sm"/>
          </a:ln>
        </p:spPr>
        <p:txBody>
          <a:bodyPr/>
          <a:lstStyle/>
          <a:p>
            <a:endParaRPr lang="en-GB"/>
          </a:p>
        </p:txBody>
      </p:sp>
      <p:sp>
        <p:nvSpPr>
          <p:cNvPr id="11" name="Freeform 11"/>
          <p:cNvSpPr/>
          <p:nvPr/>
        </p:nvSpPr>
        <p:spPr>
          <a:xfrm>
            <a:off x="3571611" y="2912272"/>
            <a:ext cx="2764707" cy="1492942"/>
          </a:xfrm>
          <a:custGeom>
            <a:avLst/>
            <a:gdLst/>
            <a:ahLst/>
            <a:cxnLst/>
            <a:rect l="l" t="t" r="r" b="b"/>
            <a:pathLst>
              <a:path w="2764707" h="1492942">
                <a:moveTo>
                  <a:pt x="0" y="0"/>
                </a:moveTo>
                <a:lnTo>
                  <a:pt x="2764707" y="0"/>
                </a:lnTo>
                <a:lnTo>
                  <a:pt x="2764707" y="1492942"/>
                </a:lnTo>
                <a:lnTo>
                  <a:pt x="0" y="14929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Freeform 12"/>
          <p:cNvSpPr/>
          <p:nvPr/>
        </p:nvSpPr>
        <p:spPr>
          <a:xfrm>
            <a:off x="11688688" y="2495725"/>
            <a:ext cx="2316406" cy="1837310"/>
          </a:xfrm>
          <a:custGeom>
            <a:avLst/>
            <a:gdLst/>
            <a:ahLst/>
            <a:cxnLst/>
            <a:rect l="l" t="t" r="r" b="b"/>
            <a:pathLst>
              <a:path w="2316406" h="1837310">
                <a:moveTo>
                  <a:pt x="0" y="0"/>
                </a:moveTo>
                <a:lnTo>
                  <a:pt x="2316406" y="0"/>
                </a:lnTo>
                <a:lnTo>
                  <a:pt x="2316406" y="1837310"/>
                </a:lnTo>
                <a:lnTo>
                  <a:pt x="0" y="18373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3" name="TextBox 13"/>
          <p:cNvSpPr txBox="1"/>
          <p:nvPr/>
        </p:nvSpPr>
        <p:spPr>
          <a:xfrm>
            <a:off x="1548033" y="1076325"/>
            <a:ext cx="15412365" cy="617172"/>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Impact of Humanitarian Action on the Environment</a:t>
            </a:r>
          </a:p>
        </p:txBody>
      </p:sp>
      <p:sp>
        <p:nvSpPr>
          <p:cNvPr id="14" name="Freeform 14"/>
          <p:cNvSpPr/>
          <p:nvPr/>
        </p:nvSpPr>
        <p:spPr>
          <a:xfrm rot="-7344399" flipH="1">
            <a:off x="14355195" y="4110757"/>
            <a:ext cx="4857917" cy="9715835"/>
          </a:xfrm>
          <a:custGeom>
            <a:avLst/>
            <a:gdLst/>
            <a:ahLst/>
            <a:cxnLst/>
            <a:rect l="l" t="t" r="r" b="b"/>
            <a:pathLst>
              <a:path w="4857917" h="9715835">
                <a:moveTo>
                  <a:pt x="4857917" y="0"/>
                </a:moveTo>
                <a:lnTo>
                  <a:pt x="0" y="0"/>
                </a:lnTo>
                <a:lnTo>
                  <a:pt x="0" y="9715834"/>
                </a:lnTo>
                <a:lnTo>
                  <a:pt x="4857917" y="9715834"/>
                </a:lnTo>
                <a:lnTo>
                  <a:pt x="4857917" y="0"/>
                </a:lnTo>
                <a:close/>
              </a:path>
            </a:pathLst>
          </a:custGeom>
          <a:blipFill>
            <a:blip r:embed="rId3">
              <a:alphaModFix amt="4499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5" name="Freeform 15"/>
          <p:cNvSpPr/>
          <p:nvPr/>
        </p:nvSpPr>
        <p:spPr>
          <a:xfrm rot="3455600">
            <a:off x="14931645" y="5273322"/>
            <a:ext cx="4057504" cy="8115008"/>
          </a:xfrm>
          <a:custGeom>
            <a:avLst/>
            <a:gdLst/>
            <a:ahLst/>
            <a:cxnLst/>
            <a:rect l="l" t="t" r="r" b="b"/>
            <a:pathLst>
              <a:path w="4057504" h="8115008">
                <a:moveTo>
                  <a:pt x="0" y="0"/>
                </a:moveTo>
                <a:lnTo>
                  <a:pt x="4057505" y="0"/>
                </a:lnTo>
                <a:lnTo>
                  <a:pt x="4057505" y="8115009"/>
                </a:lnTo>
                <a:lnTo>
                  <a:pt x="0" y="8115009"/>
                </a:lnTo>
                <a:lnTo>
                  <a:pt x="0" y="0"/>
                </a:lnTo>
                <a:close/>
              </a:path>
            </a:pathLst>
          </a:custGeom>
          <a:blipFill>
            <a:blip r:embed="rId5">
              <a:alphaModFix amt="44999"/>
              <a:extLst>
                <a:ext uri="{96DAC541-7B7A-43D3-8B79-37D633B846F1}">
                  <asvg:svgBlip xmlns:asvg="http://schemas.microsoft.com/office/drawing/2016/SVG/main" r:embed="rId6"/>
                </a:ext>
              </a:extLst>
            </a:blip>
            <a:stretch>
              <a:fillRect/>
            </a:stretch>
          </a:blipFill>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40771" flipH="1" flipV="1">
            <a:off x="-47115" y="-3943517"/>
            <a:ext cx="4857917" cy="9715835"/>
          </a:xfrm>
          <a:custGeom>
            <a:avLst/>
            <a:gdLst/>
            <a:ahLst/>
            <a:cxnLst/>
            <a:rect l="l" t="t" r="r" b="b"/>
            <a:pathLst>
              <a:path w="4857917" h="9715835">
                <a:moveTo>
                  <a:pt x="4857918" y="9715834"/>
                </a:moveTo>
                <a:lnTo>
                  <a:pt x="0" y="9715834"/>
                </a:lnTo>
                <a:lnTo>
                  <a:pt x="0" y="0"/>
                </a:lnTo>
                <a:lnTo>
                  <a:pt x="4857918" y="0"/>
                </a:lnTo>
                <a:lnTo>
                  <a:pt x="4857918" y="9715834"/>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9459228" flipV="1">
            <a:off x="159" y="-3337152"/>
            <a:ext cx="4057504" cy="8115008"/>
          </a:xfrm>
          <a:custGeom>
            <a:avLst/>
            <a:gdLst/>
            <a:ahLst/>
            <a:cxnLst/>
            <a:rect l="l" t="t" r="r" b="b"/>
            <a:pathLst>
              <a:path w="4057504" h="8115008">
                <a:moveTo>
                  <a:pt x="0" y="8115008"/>
                </a:moveTo>
                <a:lnTo>
                  <a:pt x="4057504" y="8115008"/>
                </a:lnTo>
                <a:lnTo>
                  <a:pt x="4057504" y="0"/>
                </a:lnTo>
                <a:lnTo>
                  <a:pt x="0" y="0"/>
                </a:lnTo>
                <a:lnTo>
                  <a:pt x="0" y="8115008"/>
                </a:lnTo>
                <a:close/>
              </a:path>
            </a:pathLst>
          </a:custGeom>
          <a:blipFill>
            <a:blip r:embed="rId5">
              <a:alphaModFix amt="36000"/>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4" name="Group 4"/>
          <p:cNvGrpSpPr/>
          <p:nvPr/>
        </p:nvGrpSpPr>
        <p:grpSpPr>
          <a:xfrm>
            <a:off x="3888643" y="3486038"/>
            <a:ext cx="1371600" cy="1371600"/>
            <a:chOff x="0" y="0"/>
            <a:chExt cx="1828800" cy="1828800"/>
          </a:xfrm>
        </p:grpSpPr>
        <p:sp>
          <p:nvSpPr>
            <p:cNvPr id="5" name="Freeform 5"/>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6" name="TextBox 6"/>
          <p:cNvSpPr txBox="1"/>
          <p:nvPr/>
        </p:nvSpPr>
        <p:spPr>
          <a:xfrm>
            <a:off x="4101079" y="3667573"/>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grpSp>
        <p:nvGrpSpPr>
          <p:cNvPr id="7" name="Group 7"/>
          <p:cNvGrpSpPr/>
          <p:nvPr/>
        </p:nvGrpSpPr>
        <p:grpSpPr>
          <a:xfrm>
            <a:off x="8231549" y="3486038"/>
            <a:ext cx="1371600" cy="1371600"/>
            <a:chOff x="0" y="0"/>
            <a:chExt cx="1828800" cy="1828800"/>
          </a:xfrm>
        </p:grpSpPr>
        <p:sp>
          <p:nvSpPr>
            <p:cNvPr id="8" name="Freeform 8"/>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9" name="TextBox 9"/>
          <p:cNvSpPr txBox="1"/>
          <p:nvPr/>
        </p:nvSpPr>
        <p:spPr>
          <a:xfrm>
            <a:off x="8443985" y="3667573"/>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sp>
        <p:nvSpPr>
          <p:cNvPr id="10" name="Freeform 10"/>
          <p:cNvSpPr/>
          <p:nvPr/>
        </p:nvSpPr>
        <p:spPr>
          <a:xfrm rot="-7344399" flipH="1">
            <a:off x="14355195" y="4110757"/>
            <a:ext cx="4857917" cy="9715835"/>
          </a:xfrm>
          <a:custGeom>
            <a:avLst/>
            <a:gdLst/>
            <a:ahLst/>
            <a:cxnLst/>
            <a:rect l="l" t="t" r="r" b="b"/>
            <a:pathLst>
              <a:path w="4857917" h="9715835">
                <a:moveTo>
                  <a:pt x="4857917" y="0"/>
                </a:moveTo>
                <a:lnTo>
                  <a:pt x="0" y="0"/>
                </a:lnTo>
                <a:lnTo>
                  <a:pt x="0" y="9715834"/>
                </a:lnTo>
                <a:lnTo>
                  <a:pt x="4857917" y="9715834"/>
                </a:lnTo>
                <a:lnTo>
                  <a:pt x="4857917" y="0"/>
                </a:lnTo>
                <a:close/>
              </a:path>
            </a:pathLst>
          </a:custGeom>
          <a:blipFill>
            <a:blip r:embed="rId3">
              <a:alphaModFix amt="3199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Freeform 11"/>
          <p:cNvSpPr/>
          <p:nvPr/>
        </p:nvSpPr>
        <p:spPr>
          <a:xfrm rot="3455600">
            <a:off x="14931645" y="5273322"/>
            <a:ext cx="4057504" cy="8115008"/>
          </a:xfrm>
          <a:custGeom>
            <a:avLst/>
            <a:gdLst/>
            <a:ahLst/>
            <a:cxnLst/>
            <a:rect l="l" t="t" r="r" b="b"/>
            <a:pathLst>
              <a:path w="4057504" h="8115008">
                <a:moveTo>
                  <a:pt x="0" y="0"/>
                </a:moveTo>
                <a:lnTo>
                  <a:pt x="4057505" y="0"/>
                </a:lnTo>
                <a:lnTo>
                  <a:pt x="4057505" y="8115009"/>
                </a:lnTo>
                <a:lnTo>
                  <a:pt x="0" y="8115009"/>
                </a:lnTo>
                <a:lnTo>
                  <a:pt x="0" y="0"/>
                </a:lnTo>
                <a:close/>
              </a:path>
            </a:pathLst>
          </a:custGeom>
          <a:blipFill>
            <a:blip r:embed="rId5">
              <a:alphaModFix amt="31999"/>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2" name="Group 12"/>
          <p:cNvGrpSpPr/>
          <p:nvPr/>
        </p:nvGrpSpPr>
        <p:grpSpPr>
          <a:xfrm>
            <a:off x="12900108" y="3486038"/>
            <a:ext cx="1371600" cy="1371600"/>
            <a:chOff x="0" y="0"/>
            <a:chExt cx="1828800" cy="1828800"/>
          </a:xfrm>
        </p:grpSpPr>
        <p:sp>
          <p:nvSpPr>
            <p:cNvPr id="13" name="Freeform 13"/>
            <p:cNvSpPr/>
            <p:nvPr/>
          </p:nvSpPr>
          <p:spPr>
            <a:xfrm>
              <a:off x="0" y="0"/>
              <a:ext cx="1828800" cy="1828800"/>
            </a:xfrm>
            <a:custGeom>
              <a:avLst/>
              <a:gdLst/>
              <a:ahLst/>
              <a:cxnLst/>
              <a:rect l="l" t="t" r="r" b="b"/>
              <a:pathLst>
                <a:path w="1828800" h="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6E6259"/>
            </a:solidFill>
          </p:spPr>
          <p:txBody>
            <a:bodyPr/>
            <a:lstStyle/>
            <a:p>
              <a:endParaRPr lang="en-GB"/>
            </a:p>
          </p:txBody>
        </p:sp>
      </p:grpSp>
      <p:sp>
        <p:nvSpPr>
          <p:cNvPr id="14" name="TextBox 14"/>
          <p:cNvSpPr txBox="1"/>
          <p:nvPr/>
        </p:nvSpPr>
        <p:spPr>
          <a:xfrm>
            <a:off x="13112544" y="3667573"/>
            <a:ext cx="493425" cy="989479"/>
          </a:xfrm>
          <a:prstGeom prst="rect">
            <a:avLst/>
          </a:prstGeom>
        </p:spPr>
        <p:txBody>
          <a:bodyPr lIns="0" tIns="0" rIns="0" bIns="0" rtlCol="0" anchor="t">
            <a:spAutoFit/>
          </a:bodyPr>
          <a:lstStyle/>
          <a:p>
            <a:pPr algn="ctr">
              <a:lnSpc>
                <a:spcPts val="7200"/>
              </a:lnSpc>
            </a:pPr>
            <a:r>
              <a:rPr lang="en-US" sz="6000" b="1">
                <a:solidFill>
                  <a:srgbClr val="EBEAE6"/>
                </a:solidFill>
                <a:latin typeface="Roboto Bold"/>
                <a:ea typeface="Roboto Bold"/>
                <a:cs typeface="Roboto Bold"/>
                <a:sym typeface="Roboto Bold"/>
              </a:rPr>
              <a:t>0</a:t>
            </a:r>
          </a:p>
        </p:txBody>
      </p:sp>
      <p:sp>
        <p:nvSpPr>
          <p:cNvPr id="15" name="Freeform 15"/>
          <p:cNvSpPr/>
          <p:nvPr/>
        </p:nvSpPr>
        <p:spPr>
          <a:xfrm>
            <a:off x="319272" y="91935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7"/>
            <a:stretch>
              <a:fillRect r="-109"/>
            </a:stretch>
          </a:blipFill>
        </p:spPr>
        <p:txBody>
          <a:bodyPr/>
          <a:lstStyle/>
          <a:p>
            <a:endParaRPr lang="en-GB"/>
          </a:p>
        </p:txBody>
      </p:sp>
      <p:sp>
        <p:nvSpPr>
          <p:cNvPr id="16" name="TextBox 16"/>
          <p:cNvSpPr txBox="1"/>
          <p:nvPr/>
        </p:nvSpPr>
        <p:spPr>
          <a:xfrm>
            <a:off x="1531557" y="1076325"/>
            <a:ext cx="15412365" cy="617172"/>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Impact of Humanitarian Action on the Environment</a:t>
            </a:r>
          </a:p>
        </p:txBody>
      </p:sp>
      <p:sp>
        <p:nvSpPr>
          <p:cNvPr id="17" name="TextBox 17"/>
          <p:cNvSpPr txBox="1"/>
          <p:nvPr/>
        </p:nvSpPr>
        <p:spPr>
          <a:xfrm>
            <a:off x="4556697" y="3686062"/>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1</a:t>
            </a:r>
          </a:p>
        </p:txBody>
      </p:sp>
      <p:sp>
        <p:nvSpPr>
          <p:cNvPr id="18" name="TextBox 18"/>
          <p:cNvSpPr txBox="1"/>
          <p:nvPr/>
        </p:nvSpPr>
        <p:spPr>
          <a:xfrm>
            <a:off x="2489105" y="5364679"/>
            <a:ext cx="4170676" cy="2484120"/>
          </a:xfrm>
          <a:prstGeom prst="rect">
            <a:avLst/>
          </a:prstGeom>
        </p:spPr>
        <p:txBody>
          <a:bodyPr lIns="0" tIns="0" rIns="0" bIns="0" rtlCol="0" anchor="t">
            <a:spAutoFit/>
          </a:bodyPr>
          <a:lstStyle/>
          <a:p>
            <a:pPr algn="ctr">
              <a:lnSpc>
                <a:spcPts val="3240"/>
              </a:lnSpc>
            </a:pPr>
            <a:r>
              <a:rPr lang="en-US" sz="3000" b="1">
                <a:solidFill>
                  <a:srgbClr val="000000"/>
                </a:solidFill>
                <a:latin typeface="Roboto Bold"/>
                <a:ea typeface="Roboto Bold"/>
                <a:cs typeface="Roboto Bold"/>
                <a:sym typeface="Roboto Bold"/>
              </a:rPr>
              <a:t>Disasters</a:t>
            </a:r>
            <a:r>
              <a:rPr lang="en-US" sz="3000">
                <a:solidFill>
                  <a:srgbClr val="000000"/>
                </a:solidFill>
                <a:latin typeface="Roboto"/>
                <a:ea typeface="Roboto"/>
                <a:cs typeface="Roboto"/>
                <a:sym typeface="Roboto"/>
              </a:rPr>
              <a:t>:</a:t>
            </a:r>
          </a:p>
          <a:p>
            <a:pPr algn="ctr">
              <a:lnSpc>
                <a:spcPts val="3240"/>
              </a:lnSpc>
            </a:pPr>
            <a:r>
              <a:rPr lang="en-US" sz="3000">
                <a:solidFill>
                  <a:srgbClr val="000000"/>
                </a:solidFill>
                <a:latin typeface="Roboto"/>
                <a:ea typeface="Roboto"/>
                <a:cs typeface="Roboto"/>
                <a:sym typeface="Roboto"/>
              </a:rPr>
              <a:t> Temporary shelters after disasters can degrade the environment if not managed sustainably.</a:t>
            </a:r>
          </a:p>
        </p:txBody>
      </p:sp>
      <p:sp>
        <p:nvSpPr>
          <p:cNvPr id="19" name="TextBox 19"/>
          <p:cNvSpPr txBox="1"/>
          <p:nvPr/>
        </p:nvSpPr>
        <p:spPr>
          <a:xfrm>
            <a:off x="6833482" y="5364679"/>
            <a:ext cx="4167734" cy="2074545"/>
          </a:xfrm>
          <a:prstGeom prst="rect">
            <a:avLst/>
          </a:prstGeom>
        </p:spPr>
        <p:txBody>
          <a:bodyPr lIns="0" tIns="0" rIns="0" bIns="0" rtlCol="0" anchor="t">
            <a:spAutoFit/>
          </a:bodyPr>
          <a:lstStyle/>
          <a:p>
            <a:pPr algn="ctr">
              <a:lnSpc>
                <a:spcPts val="3240"/>
              </a:lnSpc>
            </a:pPr>
            <a:r>
              <a:rPr lang="en-US" sz="3000" b="1">
                <a:solidFill>
                  <a:srgbClr val="000000"/>
                </a:solidFill>
                <a:latin typeface="Roboto Bold"/>
                <a:ea typeface="Roboto Bold"/>
                <a:cs typeface="Roboto Bold"/>
                <a:sym typeface="Roboto Bold"/>
              </a:rPr>
              <a:t>Resource extraction</a:t>
            </a:r>
            <a:r>
              <a:rPr lang="en-US" sz="3000">
                <a:solidFill>
                  <a:srgbClr val="000000"/>
                </a:solidFill>
                <a:latin typeface="Roboto"/>
                <a:ea typeface="Roboto"/>
                <a:cs typeface="Roboto"/>
                <a:sym typeface="Roboto"/>
              </a:rPr>
              <a:t>:</a:t>
            </a:r>
          </a:p>
          <a:p>
            <a:pPr algn="ctr">
              <a:lnSpc>
                <a:spcPts val="3240"/>
              </a:lnSpc>
            </a:pPr>
            <a:r>
              <a:rPr lang="en-US" sz="3000">
                <a:solidFill>
                  <a:srgbClr val="000000"/>
                </a:solidFill>
                <a:latin typeface="Roboto"/>
                <a:ea typeface="Roboto"/>
                <a:cs typeface="Roboto"/>
                <a:sym typeface="Roboto"/>
              </a:rPr>
              <a:t> Crises may drive unsustainable resource extraction, leading to long-term damage.</a:t>
            </a:r>
          </a:p>
        </p:txBody>
      </p:sp>
      <p:sp>
        <p:nvSpPr>
          <p:cNvPr id="20" name="TextBox 20"/>
          <p:cNvSpPr txBox="1"/>
          <p:nvPr/>
        </p:nvSpPr>
        <p:spPr>
          <a:xfrm>
            <a:off x="11502041" y="5364679"/>
            <a:ext cx="4167734" cy="2484120"/>
          </a:xfrm>
          <a:prstGeom prst="rect">
            <a:avLst/>
          </a:prstGeom>
        </p:spPr>
        <p:txBody>
          <a:bodyPr lIns="0" tIns="0" rIns="0" bIns="0" rtlCol="0" anchor="t">
            <a:spAutoFit/>
          </a:bodyPr>
          <a:lstStyle/>
          <a:p>
            <a:pPr algn="ctr">
              <a:lnSpc>
                <a:spcPts val="3240"/>
              </a:lnSpc>
            </a:pPr>
            <a:r>
              <a:rPr lang="en-US" sz="3000" b="1">
                <a:solidFill>
                  <a:srgbClr val="000000"/>
                </a:solidFill>
                <a:latin typeface="Roboto Bold"/>
                <a:ea typeface="Roboto Bold"/>
                <a:cs typeface="Roboto Bold"/>
                <a:sym typeface="Roboto Bold"/>
              </a:rPr>
              <a:t>Water and sanitation</a:t>
            </a:r>
            <a:r>
              <a:rPr lang="en-US" sz="3000">
                <a:solidFill>
                  <a:srgbClr val="000000"/>
                </a:solidFill>
                <a:latin typeface="Roboto"/>
                <a:ea typeface="Roboto"/>
                <a:cs typeface="Roboto"/>
                <a:sym typeface="Roboto"/>
              </a:rPr>
              <a:t>:</a:t>
            </a:r>
          </a:p>
          <a:p>
            <a:pPr algn="ctr">
              <a:lnSpc>
                <a:spcPts val="3240"/>
              </a:lnSpc>
            </a:pPr>
            <a:r>
              <a:rPr lang="en-US" sz="3000">
                <a:solidFill>
                  <a:srgbClr val="000000"/>
                </a:solidFill>
                <a:latin typeface="Roboto"/>
                <a:ea typeface="Roboto"/>
                <a:cs typeface="Roboto"/>
                <a:sym typeface="Roboto"/>
              </a:rPr>
              <a:t> Emergency interventions can contaminate water sources if not properly planned.</a:t>
            </a:r>
          </a:p>
        </p:txBody>
      </p:sp>
      <p:sp>
        <p:nvSpPr>
          <p:cNvPr id="21" name="TextBox 21"/>
          <p:cNvSpPr txBox="1"/>
          <p:nvPr/>
        </p:nvSpPr>
        <p:spPr>
          <a:xfrm>
            <a:off x="8899602" y="3695587"/>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2</a:t>
            </a:r>
          </a:p>
        </p:txBody>
      </p:sp>
      <p:sp>
        <p:nvSpPr>
          <p:cNvPr id="22" name="TextBox 22"/>
          <p:cNvSpPr txBox="1"/>
          <p:nvPr/>
        </p:nvSpPr>
        <p:spPr>
          <a:xfrm>
            <a:off x="13568162" y="3695587"/>
            <a:ext cx="676275" cy="933450"/>
          </a:xfrm>
          <a:prstGeom prst="rect">
            <a:avLst/>
          </a:prstGeom>
        </p:spPr>
        <p:txBody>
          <a:bodyPr lIns="0" tIns="0" rIns="0" bIns="0" rtlCol="0" anchor="t">
            <a:spAutoFit/>
          </a:bodyPr>
          <a:lstStyle/>
          <a:p>
            <a:pPr algn="l">
              <a:lnSpc>
                <a:spcPts val="7200"/>
              </a:lnSpc>
            </a:pPr>
            <a:r>
              <a:rPr lang="en-US" sz="6000" b="1">
                <a:solidFill>
                  <a:srgbClr val="FFFFFF"/>
                </a:solidFill>
                <a:latin typeface="Roboto Bold"/>
                <a:ea typeface="Roboto Bold"/>
                <a:cs typeface="Roboto Bold"/>
                <a:sym typeface="Roboto Bold"/>
              </a:rPr>
              <a:t>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40771" flipH="1" flipV="1">
            <a:off x="-47115" y="-3943517"/>
            <a:ext cx="4857917" cy="9715835"/>
          </a:xfrm>
          <a:custGeom>
            <a:avLst/>
            <a:gdLst/>
            <a:ahLst/>
            <a:cxnLst/>
            <a:rect l="l" t="t" r="r" b="b"/>
            <a:pathLst>
              <a:path w="4857917" h="9715835">
                <a:moveTo>
                  <a:pt x="4857918" y="9715834"/>
                </a:moveTo>
                <a:lnTo>
                  <a:pt x="0" y="9715834"/>
                </a:lnTo>
                <a:lnTo>
                  <a:pt x="0" y="0"/>
                </a:lnTo>
                <a:lnTo>
                  <a:pt x="4857918" y="0"/>
                </a:lnTo>
                <a:lnTo>
                  <a:pt x="4857918" y="9715834"/>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9459228" flipV="1">
            <a:off x="159" y="-3337152"/>
            <a:ext cx="4057504" cy="8115008"/>
          </a:xfrm>
          <a:custGeom>
            <a:avLst/>
            <a:gdLst/>
            <a:ahLst/>
            <a:cxnLst/>
            <a:rect l="l" t="t" r="r" b="b"/>
            <a:pathLst>
              <a:path w="4057504" h="8115008">
                <a:moveTo>
                  <a:pt x="0" y="8115008"/>
                </a:moveTo>
                <a:lnTo>
                  <a:pt x="4057504" y="8115008"/>
                </a:lnTo>
                <a:lnTo>
                  <a:pt x="4057504" y="0"/>
                </a:lnTo>
                <a:lnTo>
                  <a:pt x="0" y="0"/>
                </a:lnTo>
                <a:lnTo>
                  <a:pt x="0" y="8115008"/>
                </a:lnTo>
                <a:close/>
              </a:path>
            </a:pathLst>
          </a:custGeom>
          <a:blipFill>
            <a:blip r:embed="rId5">
              <a:alphaModFix amt="36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rot="-7344399" flipH="1">
            <a:off x="14355195" y="4110757"/>
            <a:ext cx="4857917" cy="9715835"/>
          </a:xfrm>
          <a:custGeom>
            <a:avLst/>
            <a:gdLst/>
            <a:ahLst/>
            <a:cxnLst/>
            <a:rect l="l" t="t" r="r" b="b"/>
            <a:pathLst>
              <a:path w="4857917" h="9715835">
                <a:moveTo>
                  <a:pt x="4857917" y="0"/>
                </a:moveTo>
                <a:lnTo>
                  <a:pt x="0" y="0"/>
                </a:lnTo>
                <a:lnTo>
                  <a:pt x="0" y="9715834"/>
                </a:lnTo>
                <a:lnTo>
                  <a:pt x="4857917" y="9715834"/>
                </a:lnTo>
                <a:lnTo>
                  <a:pt x="4857917" y="0"/>
                </a:lnTo>
                <a:close/>
              </a:path>
            </a:pathLst>
          </a:custGeom>
          <a:blipFill>
            <a:blip r:embed="rId3">
              <a:alphaModFix amt="3199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rot="3455600">
            <a:off x="14931645" y="5273322"/>
            <a:ext cx="4057504" cy="8115008"/>
          </a:xfrm>
          <a:custGeom>
            <a:avLst/>
            <a:gdLst/>
            <a:ahLst/>
            <a:cxnLst/>
            <a:rect l="l" t="t" r="r" b="b"/>
            <a:pathLst>
              <a:path w="4057504" h="8115008">
                <a:moveTo>
                  <a:pt x="0" y="0"/>
                </a:moveTo>
                <a:lnTo>
                  <a:pt x="4057505" y="0"/>
                </a:lnTo>
                <a:lnTo>
                  <a:pt x="4057505" y="8115009"/>
                </a:lnTo>
                <a:lnTo>
                  <a:pt x="0" y="8115009"/>
                </a:lnTo>
                <a:lnTo>
                  <a:pt x="0" y="0"/>
                </a:lnTo>
                <a:close/>
              </a:path>
            </a:pathLst>
          </a:custGeom>
          <a:blipFill>
            <a:blip r:embed="rId5">
              <a:alphaModFix amt="31999"/>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AutoShape 6"/>
          <p:cNvSpPr/>
          <p:nvPr/>
        </p:nvSpPr>
        <p:spPr>
          <a:xfrm rot="321864">
            <a:off x="4084817" y="4251292"/>
            <a:ext cx="1018827" cy="0"/>
          </a:xfrm>
          <a:prstGeom prst="line">
            <a:avLst/>
          </a:prstGeom>
          <a:ln w="47625" cap="rnd">
            <a:solidFill>
              <a:srgbClr val="6E6259"/>
            </a:solidFill>
            <a:prstDash val="solid"/>
            <a:headEnd type="none" w="sm" len="sm"/>
            <a:tailEnd type="none" w="sm" len="sm"/>
          </a:ln>
        </p:spPr>
        <p:txBody>
          <a:bodyPr/>
          <a:lstStyle/>
          <a:p>
            <a:endParaRPr lang="en-GB"/>
          </a:p>
        </p:txBody>
      </p:sp>
      <p:sp>
        <p:nvSpPr>
          <p:cNvPr id="7" name="AutoShape 7"/>
          <p:cNvSpPr/>
          <p:nvPr/>
        </p:nvSpPr>
        <p:spPr>
          <a:xfrm rot="321864">
            <a:off x="13184357" y="4251292"/>
            <a:ext cx="1018827" cy="0"/>
          </a:xfrm>
          <a:prstGeom prst="line">
            <a:avLst/>
          </a:prstGeom>
          <a:ln w="47625" cap="rnd">
            <a:solidFill>
              <a:srgbClr val="6E6259"/>
            </a:solidFill>
            <a:prstDash val="solid"/>
            <a:headEnd type="none" w="sm" len="sm"/>
            <a:tailEnd type="none" w="sm" len="sm"/>
          </a:ln>
        </p:spPr>
        <p:txBody>
          <a:bodyPr/>
          <a:lstStyle/>
          <a:p>
            <a:endParaRPr lang="en-GB"/>
          </a:p>
        </p:txBody>
      </p:sp>
      <p:sp>
        <p:nvSpPr>
          <p:cNvPr id="8" name="Freeform 8"/>
          <p:cNvSpPr/>
          <p:nvPr/>
        </p:nvSpPr>
        <p:spPr>
          <a:xfrm>
            <a:off x="319272" y="9193500"/>
            <a:ext cx="4125144" cy="776376"/>
          </a:xfrm>
          <a:custGeom>
            <a:avLst/>
            <a:gdLst/>
            <a:ahLst/>
            <a:cxnLst/>
            <a:rect l="l" t="t" r="r" b="b"/>
            <a:pathLst>
              <a:path w="4125144" h="776376">
                <a:moveTo>
                  <a:pt x="0" y="0"/>
                </a:moveTo>
                <a:lnTo>
                  <a:pt x="4125144" y="0"/>
                </a:lnTo>
                <a:lnTo>
                  <a:pt x="4125144" y="776376"/>
                </a:lnTo>
                <a:lnTo>
                  <a:pt x="0" y="776376"/>
                </a:lnTo>
                <a:lnTo>
                  <a:pt x="0" y="0"/>
                </a:lnTo>
                <a:close/>
              </a:path>
            </a:pathLst>
          </a:custGeom>
          <a:blipFill>
            <a:blip r:embed="rId7"/>
            <a:stretch>
              <a:fillRect r="-109"/>
            </a:stretch>
          </a:blipFill>
        </p:spPr>
        <p:txBody>
          <a:bodyPr/>
          <a:lstStyle/>
          <a:p>
            <a:endParaRPr lang="en-GB"/>
          </a:p>
        </p:txBody>
      </p:sp>
      <p:sp>
        <p:nvSpPr>
          <p:cNvPr id="9" name="TextBox 9"/>
          <p:cNvSpPr txBox="1"/>
          <p:nvPr/>
        </p:nvSpPr>
        <p:spPr>
          <a:xfrm>
            <a:off x="914400" y="962025"/>
            <a:ext cx="15412365" cy="617172"/>
          </a:xfrm>
          <a:prstGeom prst="rect">
            <a:avLst/>
          </a:prstGeom>
        </p:spPr>
        <p:txBody>
          <a:bodyPr lIns="0" tIns="0" rIns="0" bIns="0" rtlCol="0" anchor="t">
            <a:spAutoFit/>
          </a:bodyPr>
          <a:lstStyle/>
          <a:p>
            <a:pPr algn="l">
              <a:lnSpc>
                <a:spcPts val="5184"/>
              </a:lnSpc>
            </a:pPr>
            <a:r>
              <a:rPr lang="en-US" sz="4800" b="1">
                <a:solidFill>
                  <a:srgbClr val="6E6259"/>
                </a:solidFill>
                <a:latin typeface="Roboto Bold"/>
                <a:ea typeface="Roboto Bold"/>
                <a:cs typeface="Roboto Bold"/>
                <a:sym typeface="Roboto Bold"/>
              </a:rPr>
              <a:t>Environmental Impact on Humanitarian Action</a:t>
            </a:r>
          </a:p>
        </p:txBody>
      </p:sp>
      <p:sp>
        <p:nvSpPr>
          <p:cNvPr id="10" name="TextBox 10"/>
          <p:cNvSpPr txBox="1"/>
          <p:nvPr/>
        </p:nvSpPr>
        <p:spPr>
          <a:xfrm>
            <a:off x="918342" y="4678164"/>
            <a:ext cx="7350919" cy="3550443"/>
          </a:xfrm>
          <a:prstGeom prst="rect">
            <a:avLst/>
          </a:prstGeom>
        </p:spPr>
        <p:txBody>
          <a:bodyPr lIns="0" tIns="0" rIns="0" bIns="0" rtlCol="0" anchor="t">
            <a:spAutoFit/>
          </a:bodyPr>
          <a:lstStyle/>
          <a:p>
            <a:pPr algn="ctr">
              <a:lnSpc>
                <a:spcPts val="3888"/>
              </a:lnSpc>
            </a:pPr>
            <a:r>
              <a:rPr lang="en-US" sz="3600">
                <a:solidFill>
                  <a:srgbClr val="000000"/>
                </a:solidFill>
                <a:latin typeface="Roboto"/>
                <a:ea typeface="Roboto"/>
                <a:cs typeface="Roboto"/>
                <a:sym typeface="Roboto"/>
              </a:rPr>
              <a:t>Environmental events like hurricanes or earthquakes create immediate humanitarian crises.</a:t>
            </a:r>
          </a:p>
        </p:txBody>
      </p:sp>
      <p:sp>
        <p:nvSpPr>
          <p:cNvPr id="11" name="TextBox 11"/>
          <p:cNvSpPr txBox="1"/>
          <p:nvPr/>
        </p:nvSpPr>
        <p:spPr>
          <a:xfrm>
            <a:off x="10017882" y="4678164"/>
            <a:ext cx="7350918" cy="3550443"/>
          </a:xfrm>
          <a:prstGeom prst="rect">
            <a:avLst/>
          </a:prstGeom>
        </p:spPr>
        <p:txBody>
          <a:bodyPr lIns="0" tIns="0" rIns="0" bIns="0" rtlCol="0" anchor="t">
            <a:spAutoFit/>
          </a:bodyPr>
          <a:lstStyle/>
          <a:p>
            <a:pPr algn="ctr">
              <a:lnSpc>
                <a:spcPts val="3888"/>
              </a:lnSpc>
            </a:pPr>
            <a:r>
              <a:rPr lang="en-US" sz="3600">
                <a:solidFill>
                  <a:srgbClr val="000000"/>
                </a:solidFill>
                <a:latin typeface="Roboto"/>
                <a:ea typeface="Roboto"/>
                <a:cs typeface="Roboto"/>
                <a:sym typeface="Roboto"/>
              </a:rPr>
              <a:t>Rising temperatures exacerbate food and water insecurity, causing displacement and the need for aid.</a:t>
            </a:r>
          </a:p>
        </p:txBody>
      </p:sp>
      <p:sp>
        <p:nvSpPr>
          <p:cNvPr id="12" name="TextBox 12"/>
          <p:cNvSpPr txBox="1"/>
          <p:nvPr/>
        </p:nvSpPr>
        <p:spPr>
          <a:xfrm>
            <a:off x="2844741" y="3632068"/>
            <a:ext cx="3907926" cy="626698"/>
          </a:xfrm>
          <a:prstGeom prst="rect">
            <a:avLst/>
          </a:prstGeom>
        </p:spPr>
        <p:txBody>
          <a:bodyPr lIns="0" tIns="0" rIns="0" bIns="0" rtlCol="0" anchor="t">
            <a:spAutoFit/>
          </a:bodyPr>
          <a:lstStyle/>
          <a:p>
            <a:pPr algn="ctr">
              <a:lnSpc>
                <a:spcPts val="3888"/>
              </a:lnSpc>
            </a:pPr>
            <a:r>
              <a:rPr lang="en-US" sz="3600" b="1">
                <a:solidFill>
                  <a:srgbClr val="6E6259"/>
                </a:solidFill>
                <a:latin typeface="Roboto Bold"/>
                <a:ea typeface="Roboto Bold"/>
                <a:cs typeface="Roboto Bold"/>
                <a:sym typeface="Roboto Bold"/>
              </a:rPr>
              <a:t>Disasters</a:t>
            </a:r>
          </a:p>
        </p:txBody>
      </p:sp>
      <p:sp>
        <p:nvSpPr>
          <p:cNvPr id="13" name="TextBox 13"/>
          <p:cNvSpPr txBox="1"/>
          <p:nvPr/>
        </p:nvSpPr>
        <p:spPr>
          <a:xfrm>
            <a:off x="10553044" y="3632068"/>
            <a:ext cx="6280593" cy="626698"/>
          </a:xfrm>
          <a:prstGeom prst="rect">
            <a:avLst/>
          </a:prstGeom>
        </p:spPr>
        <p:txBody>
          <a:bodyPr lIns="0" tIns="0" rIns="0" bIns="0" rtlCol="0" anchor="t">
            <a:spAutoFit/>
          </a:bodyPr>
          <a:lstStyle/>
          <a:p>
            <a:pPr algn="ctr">
              <a:lnSpc>
                <a:spcPts val="3888"/>
              </a:lnSpc>
            </a:pPr>
            <a:r>
              <a:rPr lang="en-US" sz="3600" b="1">
                <a:solidFill>
                  <a:srgbClr val="6E6259"/>
                </a:solidFill>
                <a:latin typeface="Roboto Bold"/>
                <a:ea typeface="Roboto Bold"/>
                <a:cs typeface="Roboto Bold"/>
                <a:sym typeface="Roboto Bold"/>
              </a:rPr>
              <a:t>Climate change</a:t>
            </a:r>
          </a:p>
        </p:txBody>
      </p:sp>
      <p:grpSp>
        <p:nvGrpSpPr>
          <p:cNvPr id="14" name="Group 14"/>
          <p:cNvGrpSpPr/>
          <p:nvPr/>
        </p:nvGrpSpPr>
        <p:grpSpPr>
          <a:xfrm>
            <a:off x="9144000" y="2390775"/>
            <a:ext cx="27432" cy="6977062"/>
            <a:chOff x="0" y="0"/>
            <a:chExt cx="36576" cy="9302750"/>
          </a:xfrm>
        </p:grpSpPr>
        <p:sp>
          <p:nvSpPr>
            <p:cNvPr id="15" name="Freeform 15"/>
            <p:cNvSpPr/>
            <p:nvPr/>
          </p:nvSpPr>
          <p:spPr>
            <a:xfrm>
              <a:off x="0" y="0"/>
              <a:ext cx="36576" cy="9302750"/>
            </a:xfrm>
            <a:custGeom>
              <a:avLst/>
              <a:gdLst/>
              <a:ahLst/>
              <a:cxnLst/>
              <a:rect l="l" t="t" r="r" b="b"/>
              <a:pathLst>
                <a:path w="36576" h="9302750">
                  <a:moveTo>
                    <a:pt x="0" y="0"/>
                  </a:moveTo>
                  <a:lnTo>
                    <a:pt x="36576" y="0"/>
                  </a:lnTo>
                  <a:lnTo>
                    <a:pt x="36576" y="9302750"/>
                  </a:lnTo>
                  <a:lnTo>
                    <a:pt x="0" y="9302750"/>
                  </a:lnTo>
                  <a:close/>
                </a:path>
              </a:pathLst>
            </a:custGeom>
            <a:solidFill>
              <a:srgbClr val="DEDEDE"/>
            </a:solidFill>
          </p:spPr>
          <p:txBody>
            <a:bodyPr/>
            <a:lstStyle/>
            <a:p>
              <a:endParaRPr lang="en-GB"/>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6da850ba-8d6a-4946-9e64-3cca585aae9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7093EABEAF8B4CBA11C585923F1E9C" ma:contentTypeVersion="18" ma:contentTypeDescription="Create a new document." ma:contentTypeScope="" ma:versionID="131a324aee4d555a63beee497a8ea6ce">
  <xsd:schema xmlns:xsd="http://www.w3.org/2001/XMLSchema" xmlns:xs="http://www.w3.org/2001/XMLSchema" xmlns:p="http://schemas.microsoft.com/office/2006/metadata/properties" xmlns:ns2="6da850ba-8d6a-4946-9e64-3cca585aae94" xmlns:ns3="1f53fade-b7a2-46aa-9ff1-583a0afc40b4" xmlns:ns4="985ec44e-1bab-4c0b-9df0-6ba128686fc9" targetNamespace="http://schemas.microsoft.com/office/2006/metadata/properties" ma:root="true" ma:fieldsID="67098cbe284325ff0b97796543bd31fd" ns2:_="" ns3:_="" ns4:_="">
    <xsd:import namespace="6da850ba-8d6a-4946-9e64-3cca585aae94"/>
    <xsd:import namespace="1f53fade-b7a2-46aa-9ff1-583a0afc40b4"/>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850ba-8d6a-4946-9e64-3cca585aae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53fade-b7a2-46aa-9ff1-583a0afc40b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9aa507d-aaca-4591-aee8-da00b252780d}" ma:internalName="TaxCatchAll" ma:showField="CatchAllData" ma:web="1f53fade-b7a2-46aa-9ff1-583a0afc40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AFDF31-267A-439A-9A0C-7920575E2913}">
  <ds:schemaRefs>
    <ds:schemaRef ds:uri="http://schemas.microsoft.com/office/2006/metadata/properties"/>
    <ds:schemaRef ds:uri="http://schemas.microsoft.com/office/infopath/2007/PartnerControls"/>
    <ds:schemaRef ds:uri="985ec44e-1bab-4c0b-9df0-6ba128686fc9"/>
    <ds:schemaRef ds:uri="6da850ba-8d6a-4946-9e64-3cca585aae94"/>
  </ds:schemaRefs>
</ds:datastoreItem>
</file>

<file path=customXml/itemProps2.xml><?xml version="1.0" encoding="utf-8"?>
<ds:datastoreItem xmlns:ds="http://schemas.openxmlformats.org/officeDocument/2006/customXml" ds:itemID="{D7679B11-1186-4669-89AB-FD48DAFBD666}">
  <ds:schemaRefs>
    <ds:schemaRef ds:uri="http://schemas.microsoft.com/sharepoint/v3/contenttype/forms"/>
  </ds:schemaRefs>
</ds:datastoreItem>
</file>

<file path=customXml/itemProps3.xml><?xml version="1.0" encoding="utf-8"?>
<ds:datastoreItem xmlns:ds="http://schemas.openxmlformats.org/officeDocument/2006/customXml" ds:itemID="{BC5FE9F4-945C-4CE5-A938-E511A4BF20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a850ba-8d6a-4946-9e64-3cca585aae94"/>
    <ds:schemaRef ds:uri="1f53fade-b7a2-46aa-9ff1-583a0afc40b4"/>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2056</Words>
  <Application>Microsoft Office PowerPoint</Application>
  <PresentationFormat>Custom</PresentationFormat>
  <Paragraphs>340</Paragraphs>
  <Slides>36</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Roboto Bold</vt:lpstr>
      <vt:lpstr>Arial</vt:lpstr>
      <vt:lpstr>Roboto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PPT</dc:title>
  <cp:lastModifiedBy>Tina EL-KHOURY</cp:lastModifiedBy>
  <cp:revision>1</cp:revision>
  <dcterms:created xsi:type="dcterms:W3CDTF">2006-08-16T00:00:00Z</dcterms:created>
  <dcterms:modified xsi:type="dcterms:W3CDTF">2024-11-27T11:14:20Z</dcterms:modified>
  <dc:identifier>DAGW3OQVdtk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0x010100B77093EABEAF8B4CBA11C585923F1E9C</vt:lpwstr>
  </property>
  <property fmtid="{D5CDD505-2E9C-101B-9397-08002B2CF9AE}" pid="3" name="MediaServiceImageTags">
    <vt:lpwstr/>
  </property>
</Properties>
</file>