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18288000" cy="10287000"/>
  <p:notesSz cx="6858000" cy="9144000"/>
  <p:embeddedFontLst>
    <p:embeddedFont>
      <p:font typeface="Roboto Bold" charset="1" panose="02000000000000000000"/>
      <p:regular r:id="rId59"/>
    </p:embeddedFont>
    <p:embeddedFont>
      <p:font typeface="Roboto" charset="1" panose="02000000000000000000"/>
      <p:regular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Slide" Target="notesSlides/notesSlide4.xml"/><Relationship Id="rId68" Type="http://schemas.openxmlformats.org/officeDocument/2006/relationships/customXml" Target="../customXml/item3.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Slide" Target="notesSlides/notesSlide1.xml"/><Relationship Id="rId66" Type="http://schemas.openxmlformats.org/officeDocument/2006/relationships/customXml" Target="../customXml/item1.xml"/><Relationship Id="rId5" Type="http://schemas.openxmlformats.org/officeDocument/2006/relationships/tableStyles" Target="tableStyles.xml"/><Relationship Id="rId61" Type="http://schemas.openxmlformats.org/officeDocument/2006/relationships/font" Target="fonts/font61.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64" Type="http://schemas.openxmlformats.org/officeDocument/2006/relationships/notesSlide" Target="notesSlides/notesSlide5.xml"/><Relationship Id="rId51" Type="http://schemas.openxmlformats.org/officeDocument/2006/relationships/slide" Target="slides/slide46.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9.fntdata"/><Relationship Id="rId67" Type="http://schemas.openxmlformats.org/officeDocument/2006/relationships/customXml" Target="../customXml/item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Slide" Target="notesSlides/notesSlide3.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Slide" Target="notesSlides/notesSlide2.xml"/><Relationship Id="rId65" Type="http://schemas.openxmlformats.org/officeDocument/2006/relationships/notesSlide" Target="notesSlides/notesSlide6.xml"/><Relationship Id="rId4" Type="http://schemas.openxmlformats.org/officeDocument/2006/relationships/theme" Target="theme/theme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36.png" Type="http://schemas.openxmlformats.org/officeDocument/2006/relationships/image"/><Relationship Id="rId13" Target="../media/image37.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2.png" Type="http://schemas.openxmlformats.org/officeDocument/2006/relationships/image"/><Relationship Id="rId9" Target="../media/image33.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16" Target="../media/image18.png" Type="http://schemas.openxmlformats.org/officeDocument/2006/relationships/image"/><Relationship Id="rId17"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8.png" Type="http://schemas.openxmlformats.org/officeDocument/2006/relationships/image"/><Relationship Id="rId9" Target="../media/image39.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44.png" Type="http://schemas.openxmlformats.org/officeDocument/2006/relationships/image"/><Relationship Id="rId9" Target="../media/image45.sv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46.png" Type="http://schemas.openxmlformats.org/officeDocument/2006/relationships/image"/><Relationship Id="rId9" Target="../media/image47.sv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4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49.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 Id="rId7" Target="../media/image3.png" Type="http://schemas.openxmlformats.org/officeDocument/2006/relationships/image"/><Relationship Id="rId8" Target="../media/image4.svg" Type="http://schemas.openxmlformats.org/officeDocument/2006/relationships/image"/><Relationship Id="rId9" Target="../media/image50.png" Type="http://schemas.openxmlformats.org/officeDocument/2006/relationships/imag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51.png" Type="http://schemas.openxmlformats.org/officeDocument/2006/relationships/image"/><Relationship Id="rId9" Target="../media/image52.sv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sv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12" Target="../media/image18.png" Type="http://schemas.openxmlformats.org/officeDocument/2006/relationships/image"/><Relationship Id="rId13" Target="../media/image19.sv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png" Type="http://schemas.openxmlformats.org/officeDocument/2006/relationships/image"/><Relationship Id="rId11" Target="../media/image25.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14" Target="../media/image28.png" Type="http://schemas.openxmlformats.org/officeDocument/2006/relationships/image"/><Relationship Id="rId15" Target="../media/image2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11" Target="../media/image19.svg" Type="http://schemas.openxmlformats.org/officeDocument/2006/relationships/image"/><Relationship Id="rId12" Target="../media/image26.png" Type="http://schemas.openxmlformats.org/officeDocument/2006/relationships/image"/><Relationship Id="rId13" Target="../media/image27.svg" Type="http://schemas.openxmlformats.org/officeDocument/2006/relationships/image"/><Relationship Id="rId14" Target="../media/image16.png" Type="http://schemas.openxmlformats.org/officeDocument/2006/relationships/image"/><Relationship Id="rId15" Target="../media/image1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30.png" Type="http://schemas.openxmlformats.org/officeDocument/2006/relationships/image"/><Relationship Id="rId9" Target="../media/image31.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3">
              <a:alphaModFix amt="67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5">
              <a:alphaModFix amt="67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12533923" y="367320"/>
            <a:ext cx="5300561" cy="997596"/>
          </a:xfrm>
          <a:custGeom>
            <a:avLst/>
            <a:gdLst/>
            <a:ahLst/>
            <a:cxnLst/>
            <a:rect r="r" b="b" t="t" l="l"/>
            <a:pathLst>
              <a:path h="997596" w="5300561">
                <a:moveTo>
                  <a:pt x="0" y="0"/>
                </a:moveTo>
                <a:lnTo>
                  <a:pt x="5300561" y="0"/>
                </a:lnTo>
                <a:lnTo>
                  <a:pt x="5300561" y="997596"/>
                </a:lnTo>
                <a:lnTo>
                  <a:pt x="0" y="997596"/>
                </a:lnTo>
                <a:lnTo>
                  <a:pt x="0" y="0"/>
                </a:lnTo>
                <a:close/>
              </a:path>
            </a:pathLst>
          </a:custGeom>
          <a:blipFill>
            <a:blip r:embed="rId7">
              <a:extLst>
                <a:ext uri="{96DAC541-7B7A-43D3-8B79-37D633B846F1}">
                  <asvg:svgBlip xmlns:asvg="http://schemas.microsoft.com/office/drawing/2016/SVG/main" r:embed="rId8"/>
                </a:ext>
              </a:extLst>
            </a:blip>
            <a:stretch>
              <a:fillRect l="0" t="-355" r="0" b="-355"/>
            </a:stretch>
          </a:blipFill>
        </p:spPr>
      </p:sp>
      <p:sp>
        <p:nvSpPr>
          <p:cNvPr name="Freeform 5" id="5"/>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5">
              <a:alphaModFix amt="40000"/>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914399" y="3926205"/>
            <a:ext cx="12020372" cy="2491740"/>
          </a:xfrm>
          <a:prstGeom prst="rect">
            <a:avLst/>
          </a:prstGeom>
        </p:spPr>
        <p:txBody>
          <a:bodyPr anchor="t" rtlCol="false" tIns="0" lIns="0" bIns="0" rIns="0">
            <a:spAutoFit/>
          </a:bodyPr>
          <a:lstStyle/>
          <a:p>
            <a:pPr algn="l">
              <a:lnSpc>
                <a:spcPts val="6480"/>
              </a:lnSpc>
            </a:pPr>
            <a:r>
              <a:rPr lang="en-US" sz="6000" b="true">
                <a:solidFill>
                  <a:srgbClr val="FFFFFF"/>
                </a:solidFill>
                <a:latin typeface="Roboto Bold"/>
                <a:ea typeface="Roboto Bold"/>
                <a:cs typeface="Roboto Bold"/>
                <a:sym typeface="Roboto Bold"/>
              </a:rPr>
              <a:t>Module 10: </a:t>
            </a:r>
          </a:p>
          <a:p>
            <a:pPr algn="l">
              <a:lnSpc>
                <a:spcPts val="6480"/>
              </a:lnSpc>
            </a:pPr>
            <a:r>
              <a:rPr lang="en-US" sz="6000" b="true">
                <a:solidFill>
                  <a:srgbClr val="FFFFFF"/>
                </a:solidFill>
                <a:latin typeface="Roboto Bold"/>
                <a:ea typeface="Roboto Bold"/>
                <a:cs typeface="Roboto Bold"/>
                <a:sym typeface="Roboto Bold"/>
              </a:rPr>
              <a:t>Managing Environmental Impacts of Humanitarian Supply Chain</a:t>
            </a:r>
          </a:p>
        </p:txBody>
      </p:sp>
      <p:sp>
        <p:nvSpPr>
          <p:cNvPr name="TextBox 8" id="8"/>
          <p:cNvSpPr txBox="true"/>
          <p:nvPr/>
        </p:nvSpPr>
        <p:spPr>
          <a:xfrm rot="0">
            <a:off x="914399" y="2764659"/>
            <a:ext cx="9743091" cy="552450"/>
          </a:xfrm>
          <a:prstGeom prst="rect">
            <a:avLst/>
          </a:prstGeom>
        </p:spPr>
        <p:txBody>
          <a:bodyPr anchor="t" rtlCol="false" tIns="0" lIns="0" bIns="0" rIns="0">
            <a:spAutoFit/>
          </a:bodyPr>
          <a:lstStyle/>
          <a:p>
            <a:pPr algn="l">
              <a:lnSpc>
                <a:spcPts val="2916"/>
              </a:lnSpc>
            </a:pPr>
            <a:r>
              <a:rPr lang="en-US" sz="2700" b="true">
                <a:solidFill>
                  <a:srgbClr val="FFFFFF"/>
                </a:solidFill>
                <a:latin typeface="Roboto Bold"/>
                <a:ea typeface="Roboto Bold"/>
                <a:cs typeface="Roboto Bold"/>
                <a:sym typeface="Roboto Bold"/>
              </a:rPr>
              <a:t>ENVIRONMENT IN HUMANITARIAN ACTION (EHA) TRAINING</a:t>
            </a:r>
          </a:p>
        </p:txBody>
      </p:sp>
      <p:sp>
        <p:nvSpPr>
          <p:cNvPr name="TextBox 9" id="9"/>
          <p:cNvSpPr txBox="true"/>
          <p:nvPr/>
        </p:nvSpPr>
        <p:spPr>
          <a:xfrm rot="0">
            <a:off x="914399" y="6960870"/>
            <a:ext cx="6848235" cy="1303080"/>
          </a:xfrm>
          <a:prstGeom prst="rect">
            <a:avLst/>
          </a:prstGeom>
        </p:spPr>
        <p:txBody>
          <a:bodyPr anchor="t" rtlCol="false" tIns="0" lIns="0" bIns="0" rIns="0">
            <a:spAutoFit/>
          </a:bodyPr>
          <a:lstStyle/>
          <a:p>
            <a:pPr algn="l">
              <a:lnSpc>
                <a:spcPts val="3240"/>
              </a:lnSpc>
            </a:pPr>
            <a:r>
              <a:rPr lang="en-US" sz="2700" b="true">
                <a:solidFill>
                  <a:srgbClr val="FFFFFF"/>
                </a:solidFill>
                <a:latin typeface="Roboto Bold"/>
                <a:ea typeface="Roboto Bold"/>
                <a:cs typeface="Roboto Bold"/>
                <a:sym typeface="Roboto Bold"/>
              </a:rPr>
              <a:t>Name of Facilitator:</a:t>
            </a:r>
          </a:p>
          <a:p>
            <a:pPr algn="l">
              <a:lnSpc>
                <a:spcPts val="3240"/>
              </a:lnSpc>
            </a:pPr>
            <a:r>
              <a:rPr lang="en-US" sz="2700" b="true">
                <a:solidFill>
                  <a:srgbClr val="FFFFFF"/>
                </a:solidFill>
                <a:latin typeface="Roboto Bold"/>
                <a:ea typeface="Roboto Bold"/>
                <a:cs typeface="Roboto Bold"/>
                <a:sym typeface="Roboto Bold"/>
              </a:rPr>
              <a:t>Venue:</a:t>
            </a:r>
          </a:p>
          <a:p>
            <a:pPr algn="l">
              <a:lnSpc>
                <a:spcPts val="3240"/>
              </a:lnSpc>
            </a:pPr>
            <a:r>
              <a:rPr lang="en-US" sz="2700" b="true">
                <a:solidFill>
                  <a:srgbClr val="FFFFFF"/>
                </a:solidFill>
                <a:latin typeface="Roboto Bold"/>
                <a:ea typeface="Roboto Bold"/>
                <a:cs typeface="Roboto Bold"/>
                <a:sym typeface="Roboto Bold"/>
              </a:rPr>
              <a:t>Date: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050"/>
              </a:lnSpc>
            </a:pPr>
            <a:r>
              <a:rPr lang="en-US" sz="3750" b="true">
                <a:solidFill>
                  <a:srgbClr val="ED1847"/>
                </a:solidFill>
                <a:latin typeface="Roboto Bold"/>
                <a:ea typeface="Roboto Bold"/>
                <a:cs typeface="Roboto Bold"/>
                <a:sym typeface="Roboto Bold"/>
              </a:rPr>
              <a:t>Humanitarian Supply Chain Components and Environmental Impacts</a:t>
            </a:r>
          </a:p>
        </p:txBody>
      </p:sp>
      <p:grpSp>
        <p:nvGrpSpPr>
          <p:cNvPr name="Group 8" id="8"/>
          <p:cNvGrpSpPr/>
          <p:nvPr/>
        </p:nvGrpSpPr>
        <p:grpSpPr>
          <a:xfrm rot="0">
            <a:off x="894692" y="1916660"/>
            <a:ext cx="16178120" cy="2247350"/>
            <a:chOff x="0" y="0"/>
            <a:chExt cx="21570826" cy="2996466"/>
          </a:xfrm>
        </p:grpSpPr>
        <p:sp>
          <p:nvSpPr>
            <p:cNvPr name="Freeform 9" id="9"/>
            <p:cNvSpPr/>
            <p:nvPr/>
          </p:nvSpPr>
          <p:spPr>
            <a:xfrm flipH="false" flipV="false" rot="0">
              <a:off x="0" y="0"/>
              <a:ext cx="21570823" cy="2996438"/>
            </a:xfrm>
            <a:custGeom>
              <a:avLst/>
              <a:gdLst/>
              <a:ahLst/>
              <a:cxnLst/>
              <a:rect r="r" b="b" t="t" l="l"/>
              <a:pathLst>
                <a:path h="2996438" w="21570823">
                  <a:moveTo>
                    <a:pt x="0" y="299593"/>
                  </a:moveTo>
                  <a:cubicBezTo>
                    <a:pt x="0" y="134112"/>
                    <a:pt x="134112" y="0"/>
                    <a:pt x="299593" y="0"/>
                  </a:cubicBezTo>
                  <a:lnTo>
                    <a:pt x="21271230" y="0"/>
                  </a:lnTo>
                  <a:cubicBezTo>
                    <a:pt x="21436712" y="0"/>
                    <a:pt x="21570823" y="134112"/>
                    <a:pt x="21570823" y="299593"/>
                  </a:cubicBezTo>
                  <a:lnTo>
                    <a:pt x="21570823" y="2696845"/>
                  </a:lnTo>
                  <a:cubicBezTo>
                    <a:pt x="21570823" y="2862326"/>
                    <a:pt x="21436712" y="2996438"/>
                    <a:pt x="21271230" y="2996438"/>
                  </a:cubicBezTo>
                  <a:lnTo>
                    <a:pt x="299593" y="2996438"/>
                  </a:lnTo>
                  <a:cubicBezTo>
                    <a:pt x="134112" y="2996438"/>
                    <a:pt x="0" y="2862326"/>
                    <a:pt x="0" y="2696845"/>
                  </a:cubicBezTo>
                  <a:close/>
                </a:path>
              </a:pathLst>
            </a:custGeom>
            <a:solidFill>
              <a:srgbClr val="F9C0C5"/>
            </a:solidFill>
          </p:spPr>
        </p:sp>
      </p:grpSp>
      <p:sp>
        <p:nvSpPr>
          <p:cNvPr name="Freeform 10" id="10"/>
          <p:cNvSpPr/>
          <p:nvPr/>
        </p:nvSpPr>
        <p:spPr>
          <a:xfrm flipH="false" flipV="false" rot="0">
            <a:off x="1313788" y="2659335"/>
            <a:ext cx="761996" cy="761996"/>
          </a:xfrm>
          <a:custGeom>
            <a:avLst/>
            <a:gdLst/>
            <a:ahLst/>
            <a:cxnLst/>
            <a:rect r="r" b="b" t="t" l="l"/>
            <a:pathLst>
              <a:path h="761996" w="761996">
                <a:moveTo>
                  <a:pt x="0" y="0"/>
                </a:moveTo>
                <a:lnTo>
                  <a:pt x="761996" y="0"/>
                </a:lnTo>
                <a:lnTo>
                  <a:pt x="761996" y="761996"/>
                </a:lnTo>
                <a:lnTo>
                  <a:pt x="0" y="7619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888201" y="2421548"/>
            <a:ext cx="5832917" cy="1218521"/>
          </a:xfrm>
          <a:prstGeom prst="rect">
            <a:avLst/>
          </a:prstGeom>
        </p:spPr>
        <p:txBody>
          <a:bodyPr anchor="t" rtlCol="false" tIns="0" lIns="0" bIns="0" rIns="0">
            <a:spAutoFit/>
          </a:bodyPr>
          <a:lstStyle/>
          <a:p>
            <a:pPr algn="l">
              <a:lnSpc>
                <a:spcPts val="2700"/>
              </a:lnSpc>
            </a:pPr>
            <a:r>
              <a:rPr lang="en-US" sz="2250" b="true">
                <a:solidFill>
                  <a:srgbClr val="000000"/>
                </a:solidFill>
                <a:latin typeface="Roboto Bold"/>
                <a:ea typeface="Roboto Bold"/>
                <a:cs typeface="Roboto Bold"/>
                <a:sym typeface="Roboto Bold"/>
              </a:rPr>
              <a:t>Distribution (Includes Transportation, Warehousing, Last-mile delivery):</a:t>
            </a:r>
          </a:p>
        </p:txBody>
      </p:sp>
      <p:sp>
        <p:nvSpPr>
          <p:cNvPr name="TextBox 12" id="12"/>
          <p:cNvSpPr txBox="true"/>
          <p:nvPr/>
        </p:nvSpPr>
        <p:spPr>
          <a:xfrm rot="0">
            <a:off x="7962812" y="2271579"/>
            <a:ext cx="7568373" cy="1576970"/>
          </a:xfrm>
          <a:prstGeom prst="rect">
            <a:avLst/>
          </a:prstGeom>
        </p:spPr>
        <p:txBody>
          <a:bodyPr anchor="t" rtlCol="false" tIns="0" lIns="0" bIns="0" rIns="0">
            <a:spAutoFit/>
          </a:bodyPr>
          <a:lstStyle/>
          <a:p>
            <a:pPr algn="l">
              <a:lnSpc>
                <a:spcPts val="2520"/>
              </a:lnSpc>
            </a:pPr>
            <a:r>
              <a:rPr lang="en-US" sz="2100" b="true">
                <a:solidFill>
                  <a:srgbClr val="000000"/>
                </a:solidFill>
                <a:latin typeface="Roboto Bold"/>
                <a:ea typeface="Roboto Bold"/>
                <a:cs typeface="Roboto Bold"/>
                <a:sym typeface="Roboto Bold"/>
              </a:rPr>
              <a:t>Transportation:</a:t>
            </a:r>
            <a:r>
              <a:rPr lang="en-US" sz="2100">
                <a:solidFill>
                  <a:srgbClr val="000000"/>
                </a:solidFill>
                <a:latin typeface="Roboto"/>
                <a:ea typeface="Roboto"/>
                <a:cs typeface="Roboto"/>
                <a:sym typeface="Roboto"/>
              </a:rPr>
              <a:t> Movement of goods from suppliers to storage or distribution points.</a:t>
            </a:r>
          </a:p>
          <a:p>
            <a:pPr algn="l">
              <a:lnSpc>
                <a:spcPts val="2520"/>
              </a:lnSpc>
            </a:pPr>
            <a:r>
              <a:rPr lang="en-US" sz="2100" b="true">
                <a:solidFill>
                  <a:srgbClr val="000000"/>
                </a:solidFill>
                <a:latin typeface="Roboto Bold"/>
                <a:ea typeface="Roboto Bold"/>
                <a:cs typeface="Roboto Bold"/>
                <a:sym typeface="Roboto Bold"/>
              </a:rPr>
              <a:t>Warehousing/storage:</a:t>
            </a:r>
            <a:r>
              <a:rPr lang="en-US" sz="2100">
                <a:solidFill>
                  <a:srgbClr val="000000"/>
                </a:solidFill>
                <a:latin typeface="Roboto"/>
                <a:ea typeface="Roboto"/>
                <a:cs typeface="Roboto"/>
                <a:sym typeface="Roboto"/>
              </a:rPr>
              <a:t> Storing goods efficiently in energy-efficient facilities.</a:t>
            </a:r>
          </a:p>
          <a:p>
            <a:pPr algn="l">
              <a:lnSpc>
                <a:spcPts val="2520"/>
              </a:lnSpc>
            </a:pPr>
            <a:r>
              <a:rPr lang="en-US" sz="2100" b="true">
                <a:solidFill>
                  <a:srgbClr val="000000"/>
                </a:solidFill>
                <a:latin typeface="Roboto Bold"/>
                <a:ea typeface="Roboto Bold"/>
                <a:cs typeface="Roboto Bold"/>
                <a:sym typeface="Roboto Bold"/>
              </a:rPr>
              <a:t>Last-mile delivery:</a:t>
            </a:r>
            <a:r>
              <a:rPr lang="en-US" sz="2100">
                <a:solidFill>
                  <a:srgbClr val="000000"/>
                </a:solidFill>
                <a:latin typeface="Roboto"/>
                <a:ea typeface="Roboto"/>
                <a:cs typeface="Roboto"/>
                <a:sym typeface="Roboto"/>
              </a:rPr>
              <a:t> Final delivery to affected populations, often in challenging environments.</a:t>
            </a:r>
          </a:p>
        </p:txBody>
      </p:sp>
      <p:grpSp>
        <p:nvGrpSpPr>
          <p:cNvPr name="Group 13" id="13"/>
          <p:cNvGrpSpPr/>
          <p:nvPr/>
        </p:nvGrpSpPr>
        <p:grpSpPr>
          <a:xfrm rot="0">
            <a:off x="894692" y="4510371"/>
            <a:ext cx="16178120" cy="1385448"/>
            <a:chOff x="0" y="0"/>
            <a:chExt cx="21570826" cy="1847264"/>
          </a:xfrm>
        </p:grpSpPr>
        <p:sp>
          <p:nvSpPr>
            <p:cNvPr name="Freeform 14" id="14"/>
            <p:cNvSpPr/>
            <p:nvPr/>
          </p:nvSpPr>
          <p:spPr>
            <a:xfrm flipH="false" flipV="false" rot="0">
              <a:off x="0" y="0"/>
              <a:ext cx="21570950" cy="1847342"/>
            </a:xfrm>
            <a:custGeom>
              <a:avLst/>
              <a:gdLst/>
              <a:ahLst/>
              <a:cxnLst/>
              <a:rect r="r" b="b" t="t" l="l"/>
              <a:pathLst>
                <a:path h="1847342" w="21570950">
                  <a:moveTo>
                    <a:pt x="0" y="184785"/>
                  </a:moveTo>
                  <a:cubicBezTo>
                    <a:pt x="0" y="82677"/>
                    <a:pt x="82677" y="0"/>
                    <a:pt x="184785" y="0"/>
                  </a:cubicBezTo>
                  <a:lnTo>
                    <a:pt x="21386166" y="0"/>
                  </a:lnTo>
                  <a:cubicBezTo>
                    <a:pt x="21488146" y="0"/>
                    <a:pt x="21570950" y="82677"/>
                    <a:pt x="21570950" y="184785"/>
                  </a:cubicBezTo>
                  <a:lnTo>
                    <a:pt x="21570950" y="1662557"/>
                  </a:lnTo>
                  <a:cubicBezTo>
                    <a:pt x="21570950" y="1764538"/>
                    <a:pt x="21488273" y="1847342"/>
                    <a:pt x="21386166" y="1847342"/>
                  </a:cubicBezTo>
                  <a:lnTo>
                    <a:pt x="184785" y="1847342"/>
                  </a:lnTo>
                  <a:cubicBezTo>
                    <a:pt x="82677" y="1847215"/>
                    <a:pt x="0" y="1764538"/>
                    <a:pt x="0" y="1662557"/>
                  </a:cubicBezTo>
                  <a:close/>
                </a:path>
              </a:pathLst>
            </a:custGeom>
            <a:solidFill>
              <a:srgbClr val="F9C0C5"/>
            </a:solidFill>
          </p:spPr>
        </p:sp>
      </p:grpSp>
      <p:sp>
        <p:nvSpPr>
          <p:cNvPr name="Freeform 15" id="15"/>
          <p:cNvSpPr/>
          <p:nvPr/>
        </p:nvSpPr>
        <p:spPr>
          <a:xfrm flipH="false" flipV="false" rot="0">
            <a:off x="1313788" y="4822096"/>
            <a:ext cx="761996" cy="761996"/>
          </a:xfrm>
          <a:custGeom>
            <a:avLst/>
            <a:gdLst/>
            <a:ahLst/>
            <a:cxnLst/>
            <a:rect r="r" b="b" t="t" l="l"/>
            <a:pathLst>
              <a:path h="761996" w="761996">
                <a:moveTo>
                  <a:pt x="0" y="0"/>
                </a:moveTo>
                <a:lnTo>
                  <a:pt x="761996" y="0"/>
                </a:lnTo>
                <a:lnTo>
                  <a:pt x="761996" y="761996"/>
                </a:lnTo>
                <a:lnTo>
                  <a:pt x="0" y="76199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2587872" y="4584310"/>
            <a:ext cx="14388819" cy="1218521"/>
          </a:xfrm>
          <a:prstGeom prst="rect">
            <a:avLst/>
          </a:prstGeom>
        </p:spPr>
        <p:txBody>
          <a:bodyPr anchor="t" rtlCol="false" tIns="0" lIns="0" bIns="0" rIns="0">
            <a:spAutoFit/>
          </a:bodyPr>
          <a:lstStyle/>
          <a:p>
            <a:pPr algn="l">
              <a:lnSpc>
                <a:spcPts val="2700"/>
              </a:lnSpc>
            </a:pPr>
            <a:r>
              <a:rPr lang="en-US" sz="2250" b="true">
                <a:solidFill>
                  <a:srgbClr val="000000"/>
                </a:solidFill>
                <a:latin typeface="Roboto Bold"/>
                <a:ea typeface="Roboto Bold"/>
                <a:cs typeface="Roboto Bold"/>
                <a:sym typeface="Roboto Bold"/>
              </a:rPr>
              <a:t>Environmental impacts:</a:t>
            </a:r>
            <a:r>
              <a:rPr lang="en-US" sz="2250">
                <a:solidFill>
                  <a:srgbClr val="000000"/>
                </a:solidFill>
                <a:latin typeface="Roboto"/>
                <a:ea typeface="Roboto"/>
                <a:cs typeface="Roboto"/>
                <a:sym typeface="Roboto"/>
              </a:rPr>
              <a:t> Transportation emits high levels of carbon dioxide, especially if using trucks or planes. Warehousing uses significant energy, and inefficient routing in last-mile delivery increases fuel consumption.</a:t>
            </a:r>
          </a:p>
        </p:txBody>
      </p:sp>
      <p:grpSp>
        <p:nvGrpSpPr>
          <p:cNvPr name="Group 17" id="17"/>
          <p:cNvGrpSpPr/>
          <p:nvPr/>
        </p:nvGrpSpPr>
        <p:grpSpPr>
          <a:xfrm rot="0">
            <a:off x="894692" y="6242181"/>
            <a:ext cx="16178120" cy="1385448"/>
            <a:chOff x="0" y="0"/>
            <a:chExt cx="21570826" cy="1847264"/>
          </a:xfrm>
        </p:grpSpPr>
        <p:sp>
          <p:nvSpPr>
            <p:cNvPr name="Freeform 18" id="18"/>
            <p:cNvSpPr/>
            <p:nvPr/>
          </p:nvSpPr>
          <p:spPr>
            <a:xfrm flipH="false" flipV="false" rot="0">
              <a:off x="0" y="0"/>
              <a:ext cx="21570950" cy="1847342"/>
            </a:xfrm>
            <a:custGeom>
              <a:avLst/>
              <a:gdLst/>
              <a:ahLst/>
              <a:cxnLst/>
              <a:rect r="r" b="b" t="t" l="l"/>
              <a:pathLst>
                <a:path h="1847342" w="21570950">
                  <a:moveTo>
                    <a:pt x="0" y="184785"/>
                  </a:moveTo>
                  <a:cubicBezTo>
                    <a:pt x="0" y="82677"/>
                    <a:pt x="82677" y="0"/>
                    <a:pt x="184785" y="0"/>
                  </a:cubicBezTo>
                  <a:lnTo>
                    <a:pt x="21386166" y="0"/>
                  </a:lnTo>
                  <a:cubicBezTo>
                    <a:pt x="21488146" y="0"/>
                    <a:pt x="21570950" y="82677"/>
                    <a:pt x="21570950" y="184785"/>
                  </a:cubicBezTo>
                  <a:lnTo>
                    <a:pt x="21570950" y="1662557"/>
                  </a:lnTo>
                  <a:cubicBezTo>
                    <a:pt x="21570950" y="1764538"/>
                    <a:pt x="21488273" y="1847342"/>
                    <a:pt x="21386166" y="1847342"/>
                  </a:cubicBezTo>
                  <a:lnTo>
                    <a:pt x="184785" y="1847342"/>
                  </a:lnTo>
                  <a:cubicBezTo>
                    <a:pt x="82677" y="1847215"/>
                    <a:pt x="0" y="1764538"/>
                    <a:pt x="0" y="1662557"/>
                  </a:cubicBezTo>
                  <a:close/>
                </a:path>
              </a:pathLst>
            </a:custGeom>
            <a:solidFill>
              <a:srgbClr val="F9C0C5"/>
            </a:solidFill>
          </p:spPr>
        </p:sp>
      </p:grpSp>
      <p:sp>
        <p:nvSpPr>
          <p:cNvPr name="Freeform 19" id="19"/>
          <p:cNvSpPr/>
          <p:nvPr/>
        </p:nvSpPr>
        <p:spPr>
          <a:xfrm flipH="false" flipV="false" rot="0">
            <a:off x="1313788" y="6553906"/>
            <a:ext cx="761996" cy="761996"/>
          </a:xfrm>
          <a:custGeom>
            <a:avLst/>
            <a:gdLst/>
            <a:ahLst/>
            <a:cxnLst/>
            <a:rect r="r" b="b" t="t" l="l"/>
            <a:pathLst>
              <a:path h="761996" w="761996">
                <a:moveTo>
                  <a:pt x="0" y="0"/>
                </a:moveTo>
                <a:lnTo>
                  <a:pt x="761996" y="0"/>
                </a:lnTo>
                <a:lnTo>
                  <a:pt x="761996" y="761996"/>
                </a:lnTo>
                <a:lnTo>
                  <a:pt x="0" y="76199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20" id="20"/>
          <p:cNvSpPr txBox="true"/>
          <p:nvPr/>
        </p:nvSpPr>
        <p:spPr>
          <a:xfrm rot="0">
            <a:off x="2587872" y="6316120"/>
            <a:ext cx="14388819" cy="1218521"/>
          </a:xfrm>
          <a:prstGeom prst="rect">
            <a:avLst/>
          </a:prstGeom>
        </p:spPr>
        <p:txBody>
          <a:bodyPr anchor="t" rtlCol="false" tIns="0" lIns="0" bIns="0" rIns="0">
            <a:spAutoFit/>
          </a:bodyPr>
          <a:lstStyle/>
          <a:p>
            <a:pPr algn="l">
              <a:lnSpc>
                <a:spcPts val="2700"/>
              </a:lnSpc>
            </a:pPr>
            <a:r>
              <a:rPr lang="en-US" sz="2250" b="true">
                <a:solidFill>
                  <a:srgbClr val="000000"/>
                </a:solidFill>
                <a:latin typeface="Roboto Bold"/>
                <a:ea typeface="Roboto Bold"/>
                <a:cs typeface="Roboto Bold"/>
                <a:sym typeface="Roboto Bold"/>
              </a:rPr>
              <a:t>Real-world application:</a:t>
            </a:r>
            <a:r>
              <a:rPr lang="en-US" sz="2250">
                <a:solidFill>
                  <a:srgbClr val="000000"/>
                </a:solidFill>
                <a:latin typeface="Roboto"/>
                <a:ea typeface="Roboto"/>
                <a:cs typeface="Roboto"/>
                <a:sym typeface="Roboto"/>
              </a:rPr>
              <a:t> Optimizing transport routes, using energy-efficient warehouses, and employing low-carbon transportation options reduces emissions and fuel consumption.</a:t>
            </a:r>
          </a:p>
        </p:txBody>
      </p:sp>
      <p:grpSp>
        <p:nvGrpSpPr>
          <p:cNvPr name="Group 21" id="21"/>
          <p:cNvGrpSpPr/>
          <p:nvPr/>
        </p:nvGrpSpPr>
        <p:grpSpPr>
          <a:xfrm rot="0">
            <a:off x="894692" y="7973991"/>
            <a:ext cx="16178120" cy="1385448"/>
            <a:chOff x="0" y="0"/>
            <a:chExt cx="21570826" cy="1847264"/>
          </a:xfrm>
        </p:grpSpPr>
        <p:sp>
          <p:nvSpPr>
            <p:cNvPr name="Freeform 22" id="22"/>
            <p:cNvSpPr/>
            <p:nvPr/>
          </p:nvSpPr>
          <p:spPr>
            <a:xfrm flipH="false" flipV="false" rot="0">
              <a:off x="0" y="0"/>
              <a:ext cx="21570950" cy="1847342"/>
            </a:xfrm>
            <a:custGeom>
              <a:avLst/>
              <a:gdLst/>
              <a:ahLst/>
              <a:cxnLst/>
              <a:rect r="r" b="b" t="t" l="l"/>
              <a:pathLst>
                <a:path h="1847342" w="21570950">
                  <a:moveTo>
                    <a:pt x="0" y="184785"/>
                  </a:moveTo>
                  <a:cubicBezTo>
                    <a:pt x="0" y="82677"/>
                    <a:pt x="82677" y="0"/>
                    <a:pt x="184785" y="0"/>
                  </a:cubicBezTo>
                  <a:lnTo>
                    <a:pt x="21386166" y="0"/>
                  </a:lnTo>
                  <a:cubicBezTo>
                    <a:pt x="21488146" y="0"/>
                    <a:pt x="21570950" y="82677"/>
                    <a:pt x="21570950" y="184785"/>
                  </a:cubicBezTo>
                  <a:lnTo>
                    <a:pt x="21570950" y="1662557"/>
                  </a:lnTo>
                  <a:cubicBezTo>
                    <a:pt x="21570950" y="1764538"/>
                    <a:pt x="21488273" y="1847342"/>
                    <a:pt x="21386166" y="1847342"/>
                  </a:cubicBezTo>
                  <a:lnTo>
                    <a:pt x="184785" y="1847342"/>
                  </a:lnTo>
                  <a:cubicBezTo>
                    <a:pt x="82677" y="1847215"/>
                    <a:pt x="0" y="1764538"/>
                    <a:pt x="0" y="1662557"/>
                  </a:cubicBezTo>
                  <a:close/>
                </a:path>
              </a:pathLst>
            </a:custGeom>
            <a:solidFill>
              <a:srgbClr val="F9C0C5"/>
            </a:solidFill>
          </p:spPr>
        </p:sp>
      </p:grpSp>
      <p:sp>
        <p:nvSpPr>
          <p:cNvPr name="Freeform 23" id="23"/>
          <p:cNvSpPr/>
          <p:nvPr/>
        </p:nvSpPr>
        <p:spPr>
          <a:xfrm flipH="false" flipV="false" rot="0">
            <a:off x="1313788" y="8285716"/>
            <a:ext cx="761996" cy="761996"/>
          </a:xfrm>
          <a:custGeom>
            <a:avLst/>
            <a:gdLst/>
            <a:ahLst/>
            <a:cxnLst/>
            <a:rect r="r" b="b" t="t" l="l"/>
            <a:pathLst>
              <a:path h="761996" w="761996">
                <a:moveTo>
                  <a:pt x="0" y="0"/>
                </a:moveTo>
                <a:lnTo>
                  <a:pt x="761996" y="0"/>
                </a:lnTo>
                <a:lnTo>
                  <a:pt x="761996" y="761996"/>
                </a:lnTo>
                <a:lnTo>
                  <a:pt x="0" y="7619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4" id="24"/>
          <p:cNvSpPr txBox="true"/>
          <p:nvPr/>
        </p:nvSpPr>
        <p:spPr>
          <a:xfrm rot="0">
            <a:off x="2587872" y="8047930"/>
            <a:ext cx="14388819" cy="1218521"/>
          </a:xfrm>
          <a:prstGeom prst="rect">
            <a:avLst/>
          </a:prstGeom>
        </p:spPr>
        <p:txBody>
          <a:bodyPr anchor="t" rtlCol="false" tIns="0" lIns="0" bIns="0" rIns="0">
            <a:spAutoFit/>
          </a:bodyPr>
          <a:lstStyle/>
          <a:p>
            <a:pPr algn="l">
              <a:lnSpc>
                <a:spcPts val="2700"/>
              </a:lnSpc>
            </a:pPr>
            <a:r>
              <a:rPr lang="en-US" sz="2250" b="true">
                <a:solidFill>
                  <a:srgbClr val="000000"/>
                </a:solidFill>
                <a:latin typeface="Roboto Bold"/>
                <a:ea typeface="Roboto Bold"/>
                <a:cs typeface="Roboto Bold"/>
                <a:sym typeface="Roboto Bold"/>
              </a:rPr>
              <a:t>Benefits from the environment:</a:t>
            </a:r>
            <a:r>
              <a:rPr lang="en-US" sz="2250">
                <a:solidFill>
                  <a:srgbClr val="000000"/>
                </a:solidFill>
                <a:latin typeface="Roboto"/>
                <a:ea typeface="Roboto"/>
                <a:cs typeface="Roboto"/>
                <a:sym typeface="Roboto"/>
              </a:rPr>
              <a:t> Preserves local ecosystems by minimizing air pollution and conserving fuel resources.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050"/>
              </a:lnSpc>
            </a:pPr>
            <a:r>
              <a:rPr lang="en-US" sz="3750" b="true">
                <a:solidFill>
                  <a:srgbClr val="ED1847"/>
                </a:solidFill>
                <a:latin typeface="Roboto Bold"/>
                <a:ea typeface="Roboto Bold"/>
                <a:cs typeface="Roboto Bold"/>
                <a:sym typeface="Roboto Bold"/>
              </a:rPr>
              <a:t>Humanitarian Supply Chain Components and Environmental Impacts</a:t>
            </a:r>
          </a:p>
        </p:txBody>
      </p:sp>
      <p:grpSp>
        <p:nvGrpSpPr>
          <p:cNvPr name="Group 8" id="8"/>
          <p:cNvGrpSpPr/>
          <p:nvPr/>
        </p:nvGrpSpPr>
        <p:grpSpPr>
          <a:xfrm rot="0">
            <a:off x="894692" y="1908856"/>
            <a:ext cx="15744388" cy="1141214"/>
            <a:chOff x="0" y="0"/>
            <a:chExt cx="20992518" cy="1521618"/>
          </a:xfrm>
        </p:grpSpPr>
        <p:sp>
          <p:nvSpPr>
            <p:cNvPr name="Freeform 9" id="9"/>
            <p:cNvSpPr/>
            <p:nvPr/>
          </p:nvSpPr>
          <p:spPr>
            <a:xfrm flipH="false" flipV="false" rot="0">
              <a:off x="0" y="0"/>
              <a:ext cx="20992464" cy="1521587"/>
            </a:xfrm>
            <a:custGeom>
              <a:avLst/>
              <a:gdLst/>
              <a:ahLst/>
              <a:cxnLst/>
              <a:rect r="r" b="b" t="t" l="l"/>
              <a:pathLst>
                <a:path h="1521587" w="20992464">
                  <a:moveTo>
                    <a:pt x="0" y="152146"/>
                  </a:moveTo>
                  <a:cubicBezTo>
                    <a:pt x="0" y="68072"/>
                    <a:pt x="68072" y="0"/>
                    <a:pt x="152146" y="0"/>
                  </a:cubicBezTo>
                  <a:lnTo>
                    <a:pt x="20840319" y="0"/>
                  </a:lnTo>
                  <a:cubicBezTo>
                    <a:pt x="20924393" y="0"/>
                    <a:pt x="20992464" y="68072"/>
                    <a:pt x="20992464" y="152146"/>
                  </a:cubicBezTo>
                  <a:lnTo>
                    <a:pt x="20992464" y="1369441"/>
                  </a:lnTo>
                  <a:cubicBezTo>
                    <a:pt x="20992464" y="1453515"/>
                    <a:pt x="20924393" y="1521587"/>
                    <a:pt x="20840319" y="1521587"/>
                  </a:cubicBezTo>
                  <a:lnTo>
                    <a:pt x="152146" y="1521587"/>
                  </a:lnTo>
                  <a:cubicBezTo>
                    <a:pt x="68072" y="1521587"/>
                    <a:pt x="0" y="1453515"/>
                    <a:pt x="0" y="1369441"/>
                  </a:cubicBezTo>
                  <a:close/>
                </a:path>
              </a:pathLst>
            </a:custGeom>
            <a:solidFill>
              <a:srgbClr val="F9C0C5"/>
            </a:solidFill>
          </p:spPr>
        </p:sp>
      </p:grpSp>
      <p:sp>
        <p:nvSpPr>
          <p:cNvPr name="Freeform 10" id="10"/>
          <p:cNvSpPr/>
          <p:nvPr/>
        </p:nvSpPr>
        <p:spPr>
          <a:xfrm flipH="false" flipV="false" rot="0">
            <a:off x="1239907" y="2165630"/>
            <a:ext cx="627668" cy="627668"/>
          </a:xfrm>
          <a:custGeom>
            <a:avLst/>
            <a:gdLst/>
            <a:ahLst/>
            <a:cxnLst/>
            <a:rect r="r" b="b" t="t" l="l"/>
            <a:pathLst>
              <a:path h="627668" w="627668">
                <a:moveTo>
                  <a:pt x="0" y="0"/>
                </a:moveTo>
                <a:lnTo>
                  <a:pt x="627668" y="0"/>
                </a:lnTo>
                <a:lnTo>
                  <a:pt x="627668" y="627667"/>
                </a:lnTo>
                <a:lnTo>
                  <a:pt x="0" y="6276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288549" y="1965563"/>
            <a:ext cx="14274773" cy="1008751"/>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Return/Disposal (Includes Reverse logistics):</a:t>
            </a:r>
            <a:r>
              <a:rPr lang="en-US" sz="2850">
                <a:solidFill>
                  <a:srgbClr val="000000"/>
                </a:solidFill>
                <a:latin typeface="Roboto"/>
                <a:ea typeface="Roboto"/>
                <a:cs typeface="Roboto"/>
                <a:sym typeface="Roboto"/>
              </a:rPr>
              <a:t> Managing unsold, unused, or expired goods, including recycling or environmentally responsible disposal.</a:t>
            </a:r>
          </a:p>
        </p:txBody>
      </p:sp>
      <p:grpSp>
        <p:nvGrpSpPr>
          <p:cNvPr name="Group 12" id="12"/>
          <p:cNvGrpSpPr/>
          <p:nvPr/>
        </p:nvGrpSpPr>
        <p:grpSpPr>
          <a:xfrm rot="0">
            <a:off x="894692" y="3335374"/>
            <a:ext cx="15744388" cy="1141213"/>
            <a:chOff x="0" y="0"/>
            <a:chExt cx="20992518" cy="1521618"/>
          </a:xfrm>
        </p:grpSpPr>
        <p:sp>
          <p:nvSpPr>
            <p:cNvPr name="Freeform 13" id="13"/>
            <p:cNvSpPr/>
            <p:nvPr/>
          </p:nvSpPr>
          <p:spPr>
            <a:xfrm flipH="false" flipV="false" rot="0">
              <a:off x="0" y="0"/>
              <a:ext cx="20992464" cy="1521587"/>
            </a:xfrm>
            <a:custGeom>
              <a:avLst/>
              <a:gdLst/>
              <a:ahLst/>
              <a:cxnLst/>
              <a:rect r="r" b="b" t="t" l="l"/>
              <a:pathLst>
                <a:path h="1521587" w="20992464">
                  <a:moveTo>
                    <a:pt x="0" y="152146"/>
                  </a:moveTo>
                  <a:cubicBezTo>
                    <a:pt x="0" y="68072"/>
                    <a:pt x="68072" y="0"/>
                    <a:pt x="152146" y="0"/>
                  </a:cubicBezTo>
                  <a:lnTo>
                    <a:pt x="20840319" y="0"/>
                  </a:lnTo>
                  <a:cubicBezTo>
                    <a:pt x="20924393" y="0"/>
                    <a:pt x="20992464" y="68072"/>
                    <a:pt x="20992464" y="152146"/>
                  </a:cubicBezTo>
                  <a:lnTo>
                    <a:pt x="20992464" y="1369441"/>
                  </a:lnTo>
                  <a:cubicBezTo>
                    <a:pt x="20992464" y="1453515"/>
                    <a:pt x="20924393" y="1521587"/>
                    <a:pt x="20840319" y="1521587"/>
                  </a:cubicBezTo>
                  <a:lnTo>
                    <a:pt x="152146" y="1521587"/>
                  </a:lnTo>
                  <a:cubicBezTo>
                    <a:pt x="68072" y="1521587"/>
                    <a:pt x="0" y="1453515"/>
                    <a:pt x="0" y="1369441"/>
                  </a:cubicBezTo>
                  <a:close/>
                </a:path>
              </a:pathLst>
            </a:custGeom>
            <a:solidFill>
              <a:srgbClr val="F9C0C5"/>
            </a:solidFill>
          </p:spPr>
        </p:sp>
      </p:grpSp>
      <p:sp>
        <p:nvSpPr>
          <p:cNvPr name="Freeform 14" id="14"/>
          <p:cNvSpPr/>
          <p:nvPr/>
        </p:nvSpPr>
        <p:spPr>
          <a:xfrm flipH="false" flipV="false" rot="0">
            <a:off x="1239907" y="3592148"/>
            <a:ext cx="627668" cy="627668"/>
          </a:xfrm>
          <a:custGeom>
            <a:avLst/>
            <a:gdLst/>
            <a:ahLst/>
            <a:cxnLst/>
            <a:rect r="r" b="b" t="t" l="l"/>
            <a:pathLst>
              <a:path h="627668" w="627668">
                <a:moveTo>
                  <a:pt x="0" y="0"/>
                </a:moveTo>
                <a:lnTo>
                  <a:pt x="627668" y="0"/>
                </a:lnTo>
                <a:lnTo>
                  <a:pt x="627668" y="627667"/>
                </a:lnTo>
                <a:lnTo>
                  <a:pt x="0" y="62766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2288549" y="3392081"/>
            <a:ext cx="14274773" cy="1008750"/>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Reverse Logistics:</a:t>
            </a:r>
            <a:r>
              <a:rPr lang="en-US" sz="2850">
                <a:solidFill>
                  <a:srgbClr val="000000"/>
                </a:solidFill>
                <a:latin typeface="Roboto"/>
                <a:ea typeface="Roboto"/>
                <a:cs typeface="Roboto"/>
                <a:sym typeface="Roboto"/>
              </a:rPr>
              <a:t> Processes involved in returning goods for disposal, recycling, or repurposing, ensuring a closed-loop supply chain. </a:t>
            </a:r>
          </a:p>
        </p:txBody>
      </p:sp>
      <p:grpSp>
        <p:nvGrpSpPr>
          <p:cNvPr name="Group 16" id="16"/>
          <p:cNvGrpSpPr/>
          <p:nvPr/>
        </p:nvGrpSpPr>
        <p:grpSpPr>
          <a:xfrm rot="0">
            <a:off x="894692" y="4761892"/>
            <a:ext cx="15744388" cy="1141214"/>
            <a:chOff x="0" y="0"/>
            <a:chExt cx="20992518" cy="1521618"/>
          </a:xfrm>
        </p:grpSpPr>
        <p:sp>
          <p:nvSpPr>
            <p:cNvPr name="Freeform 17" id="17"/>
            <p:cNvSpPr/>
            <p:nvPr/>
          </p:nvSpPr>
          <p:spPr>
            <a:xfrm flipH="false" flipV="false" rot="0">
              <a:off x="0" y="0"/>
              <a:ext cx="20992464" cy="1521587"/>
            </a:xfrm>
            <a:custGeom>
              <a:avLst/>
              <a:gdLst/>
              <a:ahLst/>
              <a:cxnLst/>
              <a:rect r="r" b="b" t="t" l="l"/>
              <a:pathLst>
                <a:path h="1521587" w="20992464">
                  <a:moveTo>
                    <a:pt x="0" y="152146"/>
                  </a:moveTo>
                  <a:cubicBezTo>
                    <a:pt x="0" y="68072"/>
                    <a:pt x="68072" y="0"/>
                    <a:pt x="152146" y="0"/>
                  </a:cubicBezTo>
                  <a:lnTo>
                    <a:pt x="20840319" y="0"/>
                  </a:lnTo>
                  <a:cubicBezTo>
                    <a:pt x="20924393" y="0"/>
                    <a:pt x="20992464" y="68072"/>
                    <a:pt x="20992464" y="152146"/>
                  </a:cubicBezTo>
                  <a:lnTo>
                    <a:pt x="20992464" y="1369441"/>
                  </a:lnTo>
                  <a:cubicBezTo>
                    <a:pt x="20992464" y="1453515"/>
                    <a:pt x="20924393" y="1521587"/>
                    <a:pt x="20840319" y="1521587"/>
                  </a:cubicBezTo>
                  <a:lnTo>
                    <a:pt x="152146" y="1521587"/>
                  </a:lnTo>
                  <a:cubicBezTo>
                    <a:pt x="68072" y="1521587"/>
                    <a:pt x="0" y="1453515"/>
                    <a:pt x="0" y="1369441"/>
                  </a:cubicBezTo>
                  <a:close/>
                </a:path>
              </a:pathLst>
            </a:custGeom>
            <a:solidFill>
              <a:srgbClr val="F9C0C5"/>
            </a:solidFill>
          </p:spPr>
        </p:sp>
      </p:grpSp>
      <p:sp>
        <p:nvSpPr>
          <p:cNvPr name="Freeform 18" id="18"/>
          <p:cNvSpPr/>
          <p:nvPr/>
        </p:nvSpPr>
        <p:spPr>
          <a:xfrm flipH="false" flipV="false" rot="0">
            <a:off x="1239907" y="5018666"/>
            <a:ext cx="627668" cy="627668"/>
          </a:xfrm>
          <a:custGeom>
            <a:avLst/>
            <a:gdLst/>
            <a:ahLst/>
            <a:cxnLst/>
            <a:rect r="r" b="b" t="t" l="l"/>
            <a:pathLst>
              <a:path h="627668" w="627668">
                <a:moveTo>
                  <a:pt x="0" y="0"/>
                </a:moveTo>
                <a:lnTo>
                  <a:pt x="627668" y="0"/>
                </a:lnTo>
                <a:lnTo>
                  <a:pt x="627668" y="627667"/>
                </a:lnTo>
                <a:lnTo>
                  <a:pt x="0" y="62766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2288549" y="4818599"/>
            <a:ext cx="14274773" cy="1008751"/>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Environmental impacts:</a:t>
            </a:r>
            <a:r>
              <a:rPr lang="en-US" sz="2850">
                <a:solidFill>
                  <a:srgbClr val="000000"/>
                </a:solidFill>
                <a:latin typeface="Roboto"/>
                <a:ea typeface="Roboto"/>
                <a:cs typeface="Roboto"/>
                <a:sym typeface="Roboto"/>
              </a:rPr>
              <a:t> Improper disposal of packaging and expired items leads to pollution and health risks.</a:t>
            </a:r>
          </a:p>
        </p:txBody>
      </p:sp>
      <p:grpSp>
        <p:nvGrpSpPr>
          <p:cNvPr name="Group 20" id="20"/>
          <p:cNvGrpSpPr/>
          <p:nvPr/>
        </p:nvGrpSpPr>
        <p:grpSpPr>
          <a:xfrm rot="0">
            <a:off x="894692" y="6188410"/>
            <a:ext cx="15744388" cy="1141214"/>
            <a:chOff x="0" y="0"/>
            <a:chExt cx="20992518" cy="1521618"/>
          </a:xfrm>
        </p:grpSpPr>
        <p:sp>
          <p:nvSpPr>
            <p:cNvPr name="Freeform 21" id="21"/>
            <p:cNvSpPr/>
            <p:nvPr/>
          </p:nvSpPr>
          <p:spPr>
            <a:xfrm flipH="false" flipV="false" rot="0">
              <a:off x="0" y="0"/>
              <a:ext cx="20992464" cy="1521587"/>
            </a:xfrm>
            <a:custGeom>
              <a:avLst/>
              <a:gdLst/>
              <a:ahLst/>
              <a:cxnLst/>
              <a:rect r="r" b="b" t="t" l="l"/>
              <a:pathLst>
                <a:path h="1521587" w="20992464">
                  <a:moveTo>
                    <a:pt x="0" y="152146"/>
                  </a:moveTo>
                  <a:cubicBezTo>
                    <a:pt x="0" y="68072"/>
                    <a:pt x="68072" y="0"/>
                    <a:pt x="152146" y="0"/>
                  </a:cubicBezTo>
                  <a:lnTo>
                    <a:pt x="20840319" y="0"/>
                  </a:lnTo>
                  <a:cubicBezTo>
                    <a:pt x="20924393" y="0"/>
                    <a:pt x="20992464" y="68072"/>
                    <a:pt x="20992464" y="152146"/>
                  </a:cubicBezTo>
                  <a:lnTo>
                    <a:pt x="20992464" y="1369441"/>
                  </a:lnTo>
                  <a:cubicBezTo>
                    <a:pt x="20992464" y="1453515"/>
                    <a:pt x="20924393" y="1521587"/>
                    <a:pt x="20840319" y="1521587"/>
                  </a:cubicBezTo>
                  <a:lnTo>
                    <a:pt x="152146" y="1521587"/>
                  </a:lnTo>
                  <a:cubicBezTo>
                    <a:pt x="68072" y="1521587"/>
                    <a:pt x="0" y="1453515"/>
                    <a:pt x="0" y="1369441"/>
                  </a:cubicBezTo>
                  <a:close/>
                </a:path>
              </a:pathLst>
            </a:custGeom>
            <a:solidFill>
              <a:srgbClr val="F9C0C5"/>
            </a:solidFill>
          </p:spPr>
        </p:sp>
      </p:grpSp>
      <p:sp>
        <p:nvSpPr>
          <p:cNvPr name="Freeform 22" id="22"/>
          <p:cNvSpPr/>
          <p:nvPr/>
        </p:nvSpPr>
        <p:spPr>
          <a:xfrm flipH="false" flipV="false" rot="0">
            <a:off x="1239907" y="6445184"/>
            <a:ext cx="627668" cy="627667"/>
          </a:xfrm>
          <a:custGeom>
            <a:avLst/>
            <a:gdLst/>
            <a:ahLst/>
            <a:cxnLst/>
            <a:rect r="r" b="b" t="t" l="l"/>
            <a:pathLst>
              <a:path h="627667" w="627668">
                <a:moveTo>
                  <a:pt x="0" y="0"/>
                </a:moveTo>
                <a:lnTo>
                  <a:pt x="627668" y="0"/>
                </a:lnTo>
                <a:lnTo>
                  <a:pt x="627668" y="627667"/>
                </a:lnTo>
                <a:lnTo>
                  <a:pt x="0" y="62766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3" id="23"/>
          <p:cNvSpPr txBox="true"/>
          <p:nvPr/>
        </p:nvSpPr>
        <p:spPr>
          <a:xfrm rot="0">
            <a:off x="2288549" y="6245117"/>
            <a:ext cx="14274773" cy="1008751"/>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Real-world application:</a:t>
            </a:r>
            <a:r>
              <a:rPr lang="en-US" sz="2850">
                <a:solidFill>
                  <a:srgbClr val="000000"/>
                </a:solidFill>
                <a:latin typeface="Roboto"/>
                <a:ea typeface="Roboto"/>
                <a:cs typeface="Roboto"/>
                <a:sym typeface="Roboto"/>
              </a:rPr>
              <a:t> Responsible recycling, composting, and proper waste disposal protect the environment and ensure the safety of communities.</a:t>
            </a:r>
          </a:p>
        </p:txBody>
      </p:sp>
      <p:grpSp>
        <p:nvGrpSpPr>
          <p:cNvPr name="Group 24" id="24"/>
          <p:cNvGrpSpPr/>
          <p:nvPr/>
        </p:nvGrpSpPr>
        <p:grpSpPr>
          <a:xfrm rot="0">
            <a:off x="894692" y="7614927"/>
            <a:ext cx="15744388" cy="1141214"/>
            <a:chOff x="0" y="0"/>
            <a:chExt cx="20992518" cy="1521618"/>
          </a:xfrm>
        </p:grpSpPr>
        <p:sp>
          <p:nvSpPr>
            <p:cNvPr name="Freeform 25" id="25"/>
            <p:cNvSpPr/>
            <p:nvPr/>
          </p:nvSpPr>
          <p:spPr>
            <a:xfrm flipH="false" flipV="false" rot="0">
              <a:off x="0" y="0"/>
              <a:ext cx="20992464" cy="1521587"/>
            </a:xfrm>
            <a:custGeom>
              <a:avLst/>
              <a:gdLst/>
              <a:ahLst/>
              <a:cxnLst/>
              <a:rect r="r" b="b" t="t" l="l"/>
              <a:pathLst>
                <a:path h="1521587" w="20992464">
                  <a:moveTo>
                    <a:pt x="0" y="152146"/>
                  </a:moveTo>
                  <a:cubicBezTo>
                    <a:pt x="0" y="68072"/>
                    <a:pt x="68072" y="0"/>
                    <a:pt x="152146" y="0"/>
                  </a:cubicBezTo>
                  <a:lnTo>
                    <a:pt x="20840319" y="0"/>
                  </a:lnTo>
                  <a:cubicBezTo>
                    <a:pt x="20924393" y="0"/>
                    <a:pt x="20992464" y="68072"/>
                    <a:pt x="20992464" y="152146"/>
                  </a:cubicBezTo>
                  <a:lnTo>
                    <a:pt x="20992464" y="1369441"/>
                  </a:lnTo>
                  <a:cubicBezTo>
                    <a:pt x="20992464" y="1453515"/>
                    <a:pt x="20924393" y="1521587"/>
                    <a:pt x="20840319" y="1521587"/>
                  </a:cubicBezTo>
                  <a:lnTo>
                    <a:pt x="152146" y="1521587"/>
                  </a:lnTo>
                  <a:cubicBezTo>
                    <a:pt x="68072" y="1521587"/>
                    <a:pt x="0" y="1453515"/>
                    <a:pt x="0" y="1369441"/>
                  </a:cubicBezTo>
                  <a:close/>
                </a:path>
              </a:pathLst>
            </a:custGeom>
            <a:solidFill>
              <a:srgbClr val="F9C0C5"/>
            </a:solidFill>
          </p:spPr>
        </p:sp>
      </p:grpSp>
      <p:sp>
        <p:nvSpPr>
          <p:cNvPr name="Freeform 26" id="26"/>
          <p:cNvSpPr/>
          <p:nvPr/>
        </p:nvSpPr>
        <p:spPr>
          <a:xfrm flipH="false" flipV="false" rot="0">
            <a:off x="1239907" y="7871700"/>
            <a:ext cx="627668" cy="627668"/>
          </a:xfrm>
          <a:custGeom>
            <a:avLst/>
            <a:gdLst/>
            <a:ahLst/>
            <a:cxnLst/>
            <a:rect r="r" b="b" t="t" l="l"/>
            <a:pathLst>
              <a:path h="627668" w="627668">
                <a:moveTo>
                  <a:pt x="0" y="0"/>
                </a:moveTo>
                <a:lnTo>
                  <a:pt x="627668" y="0"/>
                </a:lnTo>
                <a:lnTo>
                  <a:pt x="627668" y="627668"/>
                </a:lnTo>
                <a:lnTo>
                  <a:pt x="0" y="627668"/>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27" id="27"/>
          <p:cNvSpPr txBox="true"/>
          <p:nvPr/>
        </p:nvSpPr>
        <p:spPr>
          <a:xfrm rot="0">
            <a:off x="2288549" y="7671634"/>
            <a:ext cx="14274773" cy="1008751"/>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Benefits from the environment:</a:t>
            </a:r>
            <a:r>
              <a:rPr lang="en-US" sz="2850">
                <a:solidFill>
                  <a:srgbClr val="000000"/>
                </a:solidFill>
                <a:latin typeface="Roboto"/>
                <a:ea typeface="Roboto"/>
                <a:cs typeface="Roboto"/>
                <a:sym typeface="Roboto"/>
              </a:rPr>
              <a:t> Reduces pollution and supports waste management systems, promoting healthier ecosystems.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Key Principles of Sustainable Supply Chain Management</a:t>
            </a:r>
          </a:p>
        </p:txBody>
      </p:sp>
      <p:grpSp>
        <p:nvGrpSpPr>
          <p:cNvPr name="Group 8" id="8"/>
          <p:cNvGrpSpPr/>
          <p:nvPr/>
        </p:nvGrpSpPr>
        <p:grpSpPr>
          <a:xfrm rot="0">
            <a:off x="885168" y="2063129"/>
            <a:ext cx="15451122" cy="1093110"/>
            <a:chOff x="0" y="0"/>
            <a:chExt cx="20601496" cy="1457480"/>
          </a:xfrm>
        </p:grpSpPr>
        <p:sp>
          <p:nvSpPr>
            <p:cNvPr name="Freeform 9" id="9"/>
            <p:cNvSpPr/>
            <p:nvPr/>
          </p:nvSpPr>
          <p:spPr>
            <a:xfrm flipH="false" flipV="false" rot="0">
              <a:off x="12700" y="12700"/>
              <a:ext cx="20576032" cy="1432052"/>
            </a:xfrm>
            <a:custGeom>
              <a:avLst/>
              <a:gdLst/>
              <a:ahLst/>
              <a:cxnLst/>
              <a:rect r="r" b="b" t="t" l="l"/>
              <a:pathLst>
                <a:path h="1432052" w="20576032">
                  <a:moveTo>
                    <a:pt x="0" y="238633"/>
                  </a:moveTo>
                  <a:cubicBezTo>
                    <a:pt x="0" y="106807"/>
                    <a:pt x="108585" y="0"/>
                    <a:pt x="242570" y="0"/>
                  </a:cubicBezTo>
                  <a:lnTo>
                    <a:pt x="20333463" y="0"/>
                  </a:lnTo>
                  <a:cubicBezTo>
                    <a:pt x="20467448" y="0"/>
                    <a:pt x="20576032" y="106807"/>
                    <a:pt x="20576032" y="238633"/>
                  </a:cubicBezTo>
                  <a:lnTo>
                    <a:pt x="20576032" y="1193419"/>
                  </a:lnTo>
                  <a:cubicBezTo>
                    <a:pt x="20576032" y="1325245"/>
                    <a:pt x="20467448" y="1432052"/>
                    <a:pt x="20333463" y="1432052"/>
                  </a:cubicBezTo>
                  <a:lnTo>
                    <a:pt x="242570" y="1432052"/>
                  </a:lnTo>
                  <a:cubicBezTo>
                    <a:pt x="108585" y="1432052"/>
                    <a:pt x="0" y="1325245"/>
                    <a:pt x="0" y="1193419"/>
                  </a:cubicBezTo>
                  <a:close/>
                </a:path>
              </a:pathLst>
            </a:custGeom>
            <a:solidFill>
              <a:srgbClr val="ED1847"/>
            </a:solidFill>
          </p:spPr>
        </p:sp>
        <p:sp>
          <p:nvSpPr>
            <p:cNvPr name="Freeform 10" id="10"/>
            <p:cNvSpPr/>
            <p:nvPr/>
          </p:nvSpPr>
          <p:spPr>
            <a:xfrm flipH="false" flipV="false" rot="0">
              <a:off x="0" y="0"/>
              <a:ext cx="20601432" cy="1457452"/>
            </a:xfrm>
            <a:custGeom>
              <a:avLst/>
              <a:gdLst/>
              <a:ahLst/>
              <a:cxnLst/>
              <a:rect r="r" b="b" t="t" l="l"/>
              <a:pathLst>
                <a:path h="1457452" w="20601432">
                  <a:moveTo>
                    <a:pt x="0" y="251333"/>
                  </a:moveTo>
                  <a:cubicBezTo>
                    <a:pt x="0" y="112395"/>
                    <a:pt x="114554" y="0"/>
                    <a:pt x="255270" y="0"/>
                  </a:cubicBezTo>
                  <a:lnTo>
                    <a:pt x="20346163" y="0"/>
                  </a:lnTo>
                  <a:lnTo>
                    <a:pt x="20346163" y="12700"/>
                  </a:lnTo>
                  <a:lnTo>
                    <a:pt x="20346163" y="0"/>
                  </a:lnTo>
                  <a:cubicBezTo>
                    <a:pt x="20487005" y="0"/>
                    <a:pt x="20601432" y="112395"/>
                    <a:pt x="20601432" y="251333"/>
                  </a:cubicBezTo>
                  <a:lnTo>
                    <a:pt x="20588732" y="251333"/>
                  </a:lnTo>
                  <a:lnTo>
                    <a:pt x="20601432" y="251333"/>
                  </a:lnTo>
                  <a:lnTo>
                    <a:pt x="20601432" y="1206119"/>
                  </a:lnTo>
                  <a:lnTo>
                    <a:pt x="20588732" y="1206119"/>
                  </a:lnTo>
                  <a:lnTo>
                    <a:pt x="20601432" y="1206119"/>
                  </a:lnTo>
                  <a:cubicBezTo>
                    <a:pt x="20601432" y="1345184"/>
                    <a:pt x="20486878" y="1457452"/>
                    <a:pt x="20346163" y="1457452"/>
                  </a:cubicBezTo>
                  <a:lnTo>
                    <a:pt x="20346163" y="1444752"/>
                  </a:lnTo>
                  <a:lnTo>
                    <a:pt x="20346163" y="1457452"/>
                  </a:lnTo>
                  <a:lnTo>
                    <a:pt x="255270" y="1457452"/>
                  </a:lnTo>
                  <a:lnTo>
                    <a:pt x="255270" y="1444752"/>
                  </a:lnTo>
                  <a:lnTo>
                    <a:pt x="255270" y="1457452"/>
                  </a:lnTo>
                  <a:cubicBezTo>
                    <a:pt x="114554" y="1457452"/>
                    <a:pt x="0" y="1345184"/>
                    <a:pt x="0" y="1206119"/>
                  </a:cubicBezTo>
                  <a:lnTo>
                    <a:pt x="0" y="251333"/>
                  </a:lnTo>
                  <a:lnTo>
                    <a:pt x="12700" y="251333"/>
                  </a:lnTo>
                  <a:lnTo>
                    <a:pt x="0" y="251333"/>
                  </a:lnTo>
                  <a:moveTo>
                    <a:pt x="25400" y="251333"/>
                  </a:moveTo>
                  <a:lnTo>
                    <a:pt x="25400" y="1206119"/>
                  </a:lnTo>
                  <a:lnTo>
                    <a:pt x="12700" y="1206119"/>
                  </a:lnTo>
                  <a:lnTo>
                    <a:pt x="25400" y="1206119"/>
                  </a:lnTo>
                  <a:cubicBezTo>
                    <a:pt x="25400" y="1330706"/>
                    <a:pt x="128143" y="1432052"/>
                    <a:pt x="255270" y="1432052"/>
                  </a:cubicBezTo>
                  <a:lnTo>
                    <a:pt x="20346163" y="1432052"/>
                  </a:lnTo>
                  <a:cubicBezTo>
                    <a:pt x="20473290" y="1432052"/>
                    <a:pt x="20576032" y="1330706"/>
                    <a:pt x="20576032" y="1206119"/>
                  </a:cubicBezTo>
                  <a:lnTo>
                    <a:pt x="20576032" y="251333"/>
                  </a:lnTo>
                  <a:cubicBezTo>
                    <a:pt x="20576032" y="126746"/>
                    <a:pt x="20473290" y="25400"/>
                    <a:pt x="20346163" y="25400"/>
                  </a:cubicBezTo>
                  <a:lnTo>
                    <a:pt x="255270" y="25400"/>
                  </a:lnTo>
                  <a:lnTo>
                    <a:pt x="255270" y="12700"/>
                  </a:lnTo>
                  <a:lnTo>
                    <a:pt x="255270" y="25400"/>
                  </a:lnTo>
                  <a:cubicBezTo>
                    <a:pt x="128143" y="25400"/>
                    <a:pt x="25400" y="126746"/>
                    <a:pt x="25400" y="251333"/>
                  </a:cubicBezTo>
                  <a:close/>
                </a:path>
              </a:pathLst>
            </a:custGeom>
            <a:solidFill>
              <a:srgbClr val="FFFFFF"/>
            </a:solidFill>
          </p:spPr>
        </p:sp>
      </p:grpSp>
      <p:sp>
        <p:nvSpPr>
          <p:cNvPr name="TextBox 11" id="11"/>
          <p:cNvSpPr txBox="true"/>
          <p:nvPr/>
        </p:nvSpPr>
        <p:spPr>
          <a:xfrm rot="0">
            <a:off x="1006179" y="2427184"/>
            <a:ext cx="15209100" cy="384048"/>
          </a:xfrm>
          <a:prstGeom prst="rect">
            <a:avLst/>
          </a:prstGeom>
        </p:spPr>
        <p:txBody>
          <a:bodyPr anchor="t" rtlCol="false" tIns="0" lIns="0" bIns="0" rIns="0">
            <a:spAutoFit/>
          </a:bodyPr>
          <a:lstStyle/>
          <a:p>
            <a:pPr algn="l">
              <a:lnSpc>
                <a:spcPts val="2916"/>
              </a:lnSpc>
            </a:pPr>
            <a:r>
              <a:rPr lang="en-US" sz="2700" b="true">
                <a:solidFill>
                  <a:srgbClr val="FFFFFF"/>
                </a:solidFill>
                <a:latin typeface="Roboto Bold"/>
                <a:ea typeface="Roboto Bold"/>
                <a:cs typeface="Roboto Bold"/>
                <a:sym typeface="Roboto Bold"/>
              </a:rPr>
              <a:t>Resource Efficiency: </a:t>
            </a:r>
            <a:r>
              <a:rPr lang="en-US" sz="2700">
                <a:solidFill>
                  <a:srgbClr val="FFFFFF"/>
                </a:solidFill>
                <a:latin typeface="Roboto"/>
                <a:ea typeface="Roboto"/>
                <a:cs typeface="Roboto"/>
                <a:sym typeface="Roboto"/>
              </a:rPr>
              <a:t>Using resources efficiently to minimize waste and the environmental footprint.</a:t>
            </a:r>
          </a:p>
        </p:txBody>
      </p:sp>
      <p:sp>
        <p:nvSpPr>
          <p:cNvPr name="TextBox 12" id="12"/>
          <p:cNvSpPr txBox="true"/>
          <p:nvPr/>
        </p:nvSpPr>
        <p:spPr>
          <a:xfrm rot="0">
            <a:off x="1216576" y="3183861"/>
            <a:ext cx="14986935" cy="950775"/>
          </a:xfrm>
          <a:prstGeom prst="rect">
            <a:avLst/>
          </a:prstGeom>
        </p:spPr>
        <p:txBody>
          <a:bodyPr anchor="t" rtlCol="false" tIns="0" lIns="0" bIns="0" rIns="0">
            <a:spAutoFit/>
          </a:bodyPr>
          <a:lstStyle/>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Responsibility:</a:t>
            </a:r>
            <a:r>
              <a:rPr lang="en-US" sz="2100">
                <a:solidFill>
                  <a:srgbClr val="000000"/>
                </a:solidFill>
                <a:latin typeface="Roboto"/>
                <a:ea typeface="Roboto"/>
                <a:cs typeface="Roboto"/>
                <a:sym typeface="Roboto"/>
              </a:rPr>
              <a:t> Managed by the buying organization through inventory management and operational practices that conserve resources.</a:t>
            </a:r>
          </a:p>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Real-world application:</a:t>
            </a:r>
            <a:r>
              <a:rPr lang="en-US" sz="2100">
                <a:solidFill>
                  <a:srgbClr val="000000"/>
                </a:solidFill>
                <a:latin typeface="Roboto"/>
                <a:ea typeface="Roboto"/>
                <a:cs typeface="Roboto"/>
                <a:sym typeface="Roboto"/>
              </a:rPr>
              <a:t> Inventory management tools help reduce overstock, minimizing waste in aid distribution.</a:t>
            </a:r>
          </a:p>
        </p:txBody>
      </p:sp>
      <p:grpSp>
        <p:nvGrpSpPr>
          <p:cNvPr name="Group 13" id="13"/>
          <p:cNvGrpSpPr/>
          <p:nvPr/>
        </p:nvGrpSpPr>
        <p:grpSpPr>
          <a:xfrm rot="0">
            <a:off x="885168" y="4143209"/>
            <a:ext cx="15451122" cy="1093110"/>
            <a:chOff x="0" y="0"/>
            <a:chExt cx="20601496" cy="1457480"/>
          </a:xfrm>
        </p:grpSpPr>
        <p:sp>
          <p:nvSpPr>
            <p:cNvPr name="Freeform 14" id="14"/>
            <p:cNvSpPr/>
            <p:nvPr/>
          </p:nvSpPr>
          <p:spPr>
            <a:xfrm flipH="false" flipV="false" rot="0">
              <a:off x="12700" y="12700"/>
              <a:ext cx="20576032" cy="1432052"/>
            </a:xfrm>
            <a:custGeom>
              <a:avLst/>
              <a:gdLst/>
              <a:ahLst/>
              <a:cxnLst/>
              <a:rect r="r" b="b" t="t" l="l"/>
              <a:pathLst>
                <a:path h="1432052" w="20576032">
                  <a:moveTo>
                    <a:pt x="0" y="238633"/>
                  </a:moveTo>
                  <a:cubicBezTo>
                    <a:pt x="0" y="106807"/>
                    <a:pt x="108585" y="0"/>
                    <a:pt x="242570" y="0"/>
                  </a:cubicBezTo>
                  <a:lnTo>
                    <a:pt x="20333463" y="0"/>
                  </a:lnTo>
                  <a:cubicBezTo>
                    <a:pt x="20467448" y="0"/>
                    <a:pt x="20576032" y="106807"/>
                    <a:pt x="20576032" y="238633"/>
                  </a:cubicBezTo>
                  <a:lnTo>
                    <a:pt x="20576032" y="1193419"/>
                  </a:lnTo>
                  <a:cubicBezTo>
                    <a:pt x="20576032" y="1325245"/>
                    <a:pt x="20467448" y="1432052"/>
                    <a:pt x="20333463" y="1432052"/>
                  </a:cubicBezTo>
                  <a:lnTo>
                    <a:pt x="242570" y="1432052"/>
                  </a:lnTo>
                  <a:cubicBezTo>
                    <a:pt x="108585" y="1432052"/>
                    <a:pt x="0" y="1325245"/>
                    <a:pt x="0" y="1193419"/>
                  </a:cubicBezTo>
                  <a:close/>
                </a:path>
              </a:pathLst>
            </a:custGeom>
            <a:solidFill>
              <a:srgbClr val="ED1847"/>
            </a:solidFill>
          </p:spPr>
        </p:sp>
        <p:sp>
          <p:nvSpPr>
            <p:cNvPr name="Freeform 15" id="15"/>
            <p:cNvSpPr/>
            <p:nvPr/>
          </p:nvSpPr>
          <p:spPr>
            <a:xfrm flipH="false" flipV="false" rot="0">
              <a:off x="0" y="0"/>
              <a:ext cx="20601432" cy="1457452"/>
            </a:xfrm>
            <a:custGeom>
              <a:avLst/>
              <a:gdLst/>
              <a:ahLst/>
              <a:cxnLst/>
              <a:rect r="r" b="b" t="t" l="l"/>
              <a:pathLst>
                <a:path h="1457452" w="20601432">
                  <a:moveTo>
                    <a:pt x="0" y="251333"/>
                  </a:moveTo>
                  <a:cubicBezTo>
                    <a:pt x="0" y="112395"/>
                    <a:pt x="114554" y="0"/>
                    <a:pt x="255270" y="0"/>
                  </a:cubicBezTo>
                  <a:lnTo>
                    <a:pt x="20346163" y="0"/>
                  </a:lnTo>
                  <a:lnTo>
                    <a:pt x="20346163" y="12700"/>
                  </a:lnTo>
                  <a:lnTo>
                    <a:pt x="20346163" y="0"/>
                  </a:lnTo>
                  <a:cubicBezTo>
                    <a:pt x="20487005" y="0"/>
                    <a:pt x="20601432" y="112395"/>
                    <a:pt x="20601432" y="251333"/>
                  </a:cubicBezTo>
                  <a:lnTo>
                    <a:pt x="20588732" y="251333"/>
                  </a:lnTo>
                  <a:lnTo>
                    <a:pt x="20601432" y="251333"/>
                  </a:lnTo>
                  <a:lnTo>
                    <a:pt x="20601432" y="1206119"/>
                  </a:lnTo>
                  <a:lnTo>
                    <a:pt x="20588732" y="1206119"/>
                  </a:lnTo>
                  <a:lnTo>
                    <a:pt x="20601432" y="1206119"/>
                  </a:lnTo>
                  <a:cubicBezTo>
                    <a:pt x="20601432" y="1345184"/>
                    <a:pt x="20486878" y="1457452"/>
                    <a:pt x="20346163" y="1457452"/>
                  </a:cubicBezTo>
                  <a:lnTo>
                    <a:pt x="20346163" y="1444752"/>
                  </a:lnTo>
                  <a:lnTo>
                    <a:pt x="20346163" y="1457452"/>
                  </a:lnTo>
                  <a:lnTo>
                    <a:pt x="255270" y="1457452"/>
                  </a:lnTo>
                  <a:lnTo>
                    <a:pt x="255270" y="1444752"/>
                  </a:lnTo>
                  <a:lnTo>
                    <a:pt x="255270" y="1457452"/>
                  </a:lnTo>
                  <a:cubicBezTo>
                    <a:pt x="114554" y="1457452"/>
                    <a:pt x="0" y="1345184"/>
                    <a:pt x="0" y="1206119"/>
                  </a:cubicBezTo>
                  <a:lnTo>
                    <a:pt x="0" y="251333"/>
                  </a:lnTo>
                  <a:lnTo>
                    <a:pt x="12700" y="251333"/>
                  </a:lnTo>
                  <a:lnTo>
                    <a:pt x="0" y="251333"/>
                  </a:lnTo>
                  <a:moveTo>
                    <a:pt x="25400" y="251333"/>
                  </a:moveTo>
                  <a:lnTo>
                    <a:pt x="25400" y="1206119"/>
                  </a:lnTo>
                  <a:lnTo>
                    <a:pt x="12700" y="1206119"/>
                  </a:lnTo>
                  <a:lnTo>
                    <a:pt x="25400" y="1206119"/>
                  </a:lnTo>
                  <a:cubicBezTo>
                    <a:pt x="25400" y="1330706"/>
                    <a:pt x="128143" y="1432052"/>
                    <a:pt x="255270" y="1432052"/>
                  </a:cubicBezTo>
                  <a:lnTo>
                    <a:pt x="20346163" y="1432052"/>
                  </a:lnTo>
                  <a:cubicBezTo>
                    <a:pt x="20473290" y="1432052"/>
                    <a:pt x="20576032" y="1330706"/>
                    <a:pt x="20576032" y="1206119"/>
                  </a:cubicBezTo>
                  <a:lnTo>
                    <a:pt x="20576032" y="251333"/>
                  </a:lnTo>
                  <a:cubicBezTo>
                    <a:pt x="20576032" y="126746"/>
                    <a:pt x="20473290" y="25400"/>
                    <a:pt x="20346163" y="25400"/>
                  </a:cubicBezTo>
                  <a:lnTo>
                    <a:pt x="255270" y="25400"/>
                  </a:lnTo>
                  <a:lnTo>
                    <a:pt x="255270" y="12700"/>
                  </a:lnTo>
                  <a:lnTo>
                    <a:pt x="255270" y="25400"/>
                  </a:lnTo>
                  <a:cubicBezTo>
                    <a:pt x="128143" y="25400"/>
                    <a:pt x="25400" y="126746"/>
                    <a:pt x="25400" y="251333"/>
                  </a:cubicBezTo>
                  <a:close/>
                </a:path>
              </a:pathLst>
            </a:custGeom>
            <a:solidFill>
              <a:srgbClr val="FFFFFF"/>
            </a:solidFill>
          </p:spPr>
        </p:sp>
      </p:grpSp>
      <p:sp>
        <p:nvSpPr>
          <p:cNvPr name="TextBox 16" id="16"/>
          <p:cNvSpPr txBox="true"/>
          <p:nvPr/>
        </p:nvSpPr>
        <p:spPr>
          <a:xfrm rot="0">
            <a:off x="1006179" y="4326289"/>
            <a:ext cx="15209100" cy="745998"/>
          </a:xfrm>
          <a:prstGeom prst="rect">
            <a:avLst/>
          </a:prstGeom>
        </p:spPr>
        <p:txBody>
          <a:bodyPr anchor="t" rtlCol="false" tIns="0" lIns="0" bIns="0" rIns="0">
            <a:spAutoFit/>
          </a:bodyPr>
          <a:lstStyle/>
          <a:p>
            <a:pPr algn="l">
              <a:lnSpc>
                <a:spcPts val="2916"/>
              </a:lnSpc>
            </a:pPr>
            <a:r>
              <a:rPr lang="en-US" sz="2700" b="true">
                <a:solidFill>
                  <a:srgbClr val="FFFFFF"/>
                </a:solidFill>
                <a:latin typeface="Roboto Bold"/>
                <a:ea typeface="Roboto Bold"/>
                <a:cs typeface="Roboto Bold"/>
                <a:sym typeface="Roboto Bold"/>
              </a:rPr>
              <a:t>Green Procurement: </a:t>
            </a:r>
            <a:r>
              <a:rPr lang="en-US" sz="2700">
                <a:solidFill>
                  <a:srgbClr val="FFFFFF"/>
                </a:solidFill>
                <a:latin typeface="Roboto"/>
                <a:ea typeface="Roboto"/>
                <a:cs typeface="Roboto"/>
                <a:sym typeface="Roboto"/>
              </a:rPr>
              <a:t>Prioritizing environmentally friendly products and services to reduce the carbon footprint of procurement.</a:t>
            </a:r>
          </a:p>
        </p:txBody>
      </p:sp>
      <p:sp>
        <p:nvSpPr>
          <p:cNvPr name="TextBox 17" id="17"/>
          <p:cNvSpPr txBox="true"/>
          <p:nvPr/>
        </p:nvSpPr>
        <p:spPr>
          <a:xfrm rot="0">
            <a:off x="1216576" y="5263942"/>
            <a:ext cx="14986935" cy="950775"/>
          </a:xfrm>
          <a:prstGeom prst="rect">
            <a:avLst/>
          </a:prstGeom>
        </p:spPr>
        <p:txBody>
          <a:bodyPr anchor="t" rtlCol="false" tIns="0" lIns="0" bIns="0" rIns="0">
            <a:spAutoFit/>
          </a:bodyPr>
          <a:lstStyle/>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Responsibility:</a:t>
            </a:r>
            <a:r>
              <a:rPr lang="en-US" sz="2100">
                <a:solidFill>
                  <a:srgbClr val="000000"/>
                </a:solidFill>
                <a:latin typeface="Roboto"/>
                <a:ea typeface="Roboto"/>
                <a:cs typeface="Roboto"/>
                <a:sym typeface="Roboto"/>
              </a:rPr>
              <a:t> The buying organization sets environmental procurement standards, and suppliers comply.</a:t>
            </a:r>
          </a:p>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Real-world application:</a:t>
            </a:r>
            <a:r>
              <a:rPr lang="en-US" sz="2100">
                <a:solidFill>
                  <a:srgbClr val="000000"/>
                </a:solidFill>
                <a:latin typeface="Roboto"/>
                <a:ea typeface="Roboto"/>
                <a:cs typeface="Roboto"/>
                <a:sym typeface="Roboto"/>
              </a:rPr>
              <a:t> Prioritizing suppliers with green certifications reduces emissions and supports eco-friendly supply chains.</a:t>
            </a:r>
          </a:p>
        </p:txBody>
      </p:sp>
      <p:grpSp>
        <p:nvGrpSpPr>
          <p:cNvPr name="Group 18" id="18"/>
          <p:cNvGrpSpPr/>
          <p:nvPr/>
        </p:nvGrpSpPr>
        <p:grpSpPr>
          <a:xfrm rot="0">
            <a:off x="885168" y="6223290"/>
            <a:ext cx="15451122" cy="1093110"/>
            <a:chOff x="0" y="0"/>
            <a:chExt cx="20601496" cy="1457480"/>
          </a:xfrm>
        </p:grpSpPr>
        <p:sp>
          <p:nvSpPr>
            <p:cNvPr name="Freeform 19" id="19"/>
            <p:cNvSpPr/>
            <p:nvPr/>
          </p:nvSpPr>
          <p:spPr>
            <a:xfrm flipH="false" flipV="false" rot="0">
              <a:off x="12700" y="12700"/>
              <a:ext cx="20576032" cy="1432052"/>
            </a:xfrm>
            <a:custGeom>
              <a:avLst/>
              <a:gdLst/>
              <a:ahLst/>
              <a:cxnLst/>
              <a:rect r="r" b="b" t="t" l="l"/>
              <a:pathLst>
                <a:path h="1432052" w="20576032">
                  <a:moveTo>
                    <a:pt x="0" y="238633"/>
                  </a:moveTo>
                  <a:cubicBezTo>
                    <a:pt x="0" y="106807"/>
                    <a:pt x="108585" y="0"/>
                    <a:pt x="242570" y="0"/>
                  </a:cubicBezTo>
                  <a:lnTo>
                    <a:pt x="20333463" y="0"/>
                  </a:lnTo>
                  <a:cubicBezTo>
                    <a:pt x="20467448" y="0"/>
                    <a:pt x="20576032" y="106807"/>
                    <a:pt x="20576032" y="238633"/>
                  </a:cubicBezTo>
                  <a:lnTo>
                    <a:pt x="20576032" y="1193419"/>
                  </a:lnTo>
                  <a:cubicBezTo>
                    <a:pt x="20576032" y="1325245"/>
                    <a:pt x="20467448" y="1432052"/>
                    <a:pt x="20333463" y="1432052"/>
                  </a:cubicBezTo>
                  <a:lnTo>
                    <a:pt x="242570" y="1432052"/>
                  </a:lnTo>
                  <a:cubicBezTo>
                    <a:pt x="108585" y="1432052"/>
                    <a:pt x="0" y="1325245"/>
                    <a:pt x="0" y="1193419"/>
                  </a:cubicBezTo>
                  <a:close/>
                </a:path>
              </a:pathLst>
            </a:custGeom>
            <a:solidFill>
              <a:srgbClr val="ED1847"/>
            </a:solidFill>
          </p:spPr>
        </p:sp>
        <p:sp>
          <p:nvSpPr>
            <p:cNvPr name="Freeform 20" id="20"/>
            <p:cNvSpPr/>
            <p:nvPr/>
          </p:nvSpPr>
          <p:spPr>
            <a:xfrm flipH="false" flipV="false" rot="0">
              <a:off x="0" y="0"/>
              <a:ext cx="20601432" cy="1457452"/>
            </a:xfrm>
            <a:custGeom>
              <a:avLst/>
              <a:gdLst/>
              <a:ahLst/>
              <a:cxnLst/>
              <a:rect r="r" b="b" t="t" l="l"/>
              <a:pathLst>
                <a:path h="1457452" w="20601432">
                  <a:moveTo>
                    <a:pt x="0" y="251333"/>
                  </a:moveTo>
                  <a:cubicBezTo>
                    <a:pt x="0" y="112395"/>
                    <a:pt x="114554" y="0"/>
                    <a:pt x="255270" y="0"/>
                  </a:cubicBezTo>
                  <a:lnTo>
                    <a:pt x="20346163" y="0"/>
                  </a:lnTo>
                  <a:lnTo>
                    <a:pt x="20346163" y="12700"/>
                  </a:lnTo>
                  <a:lnTo>
                    <a:pt x="20346163" y="0"/>
                  </a:lnTo>
                  <a:cubicBezTo>
                    <a:pt x="20487005" y="0"/>
                    <a:pt x="20601432" y="112395"/>
                    <a:pt x="20601432" y="251333"/>
                  </a:cubicBezTo>
                  <a:lnTo>
                    <a:pt x="20588732" y="251333"/>
                  </a:lnTo>
                  <a:lnTo>
                    <a:pt x="20601432" y="251333"/>
                  </a:lnTo>
                  <a:lnTo>
                    <a:pt x="20601432" y="1206119"/>
                  </a:lnTo>
                  <a:lnTo>
                    <a:pt x="20588732" y="1206119"/>
                  </a:lnTo>
                  <a:lnTo>
                    <a:pt x="20601432" y="1206119"/>
                  </a:lnTo>
                  <a:cubicBezTo>
                    <a:pt x="20601432" y="1345184"/>
                    <a:pt x="20486878" y="1457452"/>
                    <a:pt x="20346163" y="1457452"/>
                  </a:cubicBezTo>
                  <a:lnTo>
                    <a:pt x="20346163" y="1444752"/>
                  </a:lnTo>
                  <a:lnTo>
                    <a:pt x="20346163" y="1457452"/>
                  </a:lnTo>
                  <a:lnTo>
                    <a:pt x="255270" y="1457452"/>
                  </a:lnTo>
                  <a:lnTo>
                    <a:pt x="255270" y="1444752"/>
                  </a:lnTo>
                  <a:lnTo>
                    <a:pt x="255270" y="1457452"/>
                  </a:lnTo>
                  <a:cubicBezTo>
                    <a:pt x="114554" y="1457452"/>
                    <a:pt x="0" y="1345184"/>
                    <a:pt x="0" y="1206119"/>
                  </a:cubicBezTo>
                  <a:lnTo>
                    <a:pt x="0" y="251333"/>
                  </a:lnTo>
                  <a:lnTo>
                    <a:pt x="12700" y="251333"/>
                  </a:lnTo>
                  <a:lnTo>
                    <a:pt x="0" y="251333"/>
                  </a:lnTo>
                  <a:moveTo>
                    <a:pt x="25400" y="251333"/>
                  </a:moveTo>
                  <a:lnTo>
                    <a:pt x="25400" y="1206119"/>
                  </a:lnTo>
                  <a:lnTo>
                    <a:pt x="12700" y="1206119"/>
                  </a:lnTo>
                  <a:lnTo>
                    <a:pt x="25400" y="1206119"/>
                  </a:lnTo>
                  <a:cubicBezTo>
                    <a:pt x="25400" y="1330706"/>
                    <a:pt x="128143" y="1432052"/>
                    <a:pt x="255270" y="1432052"/>
                  </a:cubicBezTo>
                  <a:lnTo>
                    <a:pt x="20346163" y="1432052"/>
                  </a:lnTo>
                  <a:cubicBezTo>
                    <a:pt x="20473290" y="1432052"/>
                    <a:pt x="20576032" y="1330706"/>
                    <a:pt x="20576032" y="1206119"/>
                  </a:cubicBezTo>
                  <a:lnTo>
                    <a:pt x="20576032" y="251333"/>
                  </a:lnTo>
                  <a:cubicBezTo>
                    <a:pt x="20576032" y="126746"/>
                    <a:pt x="20473290" y="25400"/>
                    <a:pt x="20346163" y="25400"/>
                  </a:cubicBezTo>
                  <a:lnTo>
                    <a:pt x="255270" y="25400"/>
                  </a:lnTo>
                  <a:lnTo>
                    <a:pt x="255270" y="12700"/>
                  </a:lnTo>
                  <a:lnTo>
                    <a:pt x="255270" y="25400"/>
                  </a:lnTo>
                  <a:cubicBezTo>
                    <a:pt x="128143" y="25400"/>
                    <a:pt x="25400" y="126746"/>
                    <a:pt x="25400" y="251333"/>
                  </a:cubicBezTo>
                  <a:close/>
                </a:path>
              </a:pathLst>
            </a:custGeom>
            <a:solidFill>
              <a:srgbClr val="FFFFFF"/>
            </a:solidFill>
          </p:spPr>
        </p:sp>
      </p:grpSp>
      <p:sp>
        <p:nvSpPr>
          <p:cNvPr name="TextBox 21" id="21"/>
          <p:cNvSpPr txBox="true"/>
          <p:nvPr/>
        </p:nvSpPr>
        <p:spPr>
          <a:xfrm rot="0">
            <a:off x="1006179" y="6406371"/>
            <a:ext cx="15209100" cy="745998"/>
          </a:xfrm>
          <a:prstGeom prst="rect">
            <a:avLst/>
          </a:prstGeom>
        </p:spPr>
        <p:txBody>
          <a:bodyPr anchor="t" rtlCol="false" tIns="0" lIns="0" bIns="0" rIns="0">
            <a:spAutoFit/>
          </a:bodyPr>
          <a:lstStyle/>
          <a:p>
            <a:pPr algn="l">
              <a:lnSpc>
                <a:spcPts val="2916"/>
              </a:lnSpc>
            </a:pPr>
            <a:r>
              <a:rPr lang="en-US" sz="2700" b="true">
                <a:solidFill>
                  <a:srgbClr val="FFFFFF"/>
                </a:solidFill>
                <a:latin typeface="Roboto Bold"/>
                <a:ea typeface="Roboto Bold"/>
                <a:cs typeface="Roboto Bold"/>
                <a:sym typeface="Roboto Bold"/>
              </a:rPr>
              <a:t>Energy Management: </a:t>
            </a:r>
            <a:r>
              <a:rPr lang="en-US" sz="2700">
                <a:solidFill>
                  <a:srgbClr val="FFFFFF"/>
                </a:solidFill>
                <a:latin typeface="Roboto"/>
                <a:ea typeface="Roboto"/>
                <a:cs typeface="Roboto"/>
                <a:sym typeface="Roboto"/>
              </a:rPr>
              <a:t>Implementing energy-efficient practices in supply chain activities to reduce energy consumption and greenhouse gas emissions.</a:t>
            </a:r>
          </a:p>
        </p:txBody>
      </p:sp>
      <p:sp>
        <p:nvSpPr>
          <p:cNvPr name="TextBox 22" id="22"/>
          <p:cNvSpPr txBox="true"/>
          <p:nvPr/>
        </p:nvSpPr>
        <p:spPr>
          <a:xfrm rot="0">
            <a:off x="1228344" y="7344975"/>
            <a:ext cx="14986935" cy="1230225"/>
          </a:xfrm>
          <a:prstGeom prst="rect">
            <a:avLst/>
          </a:prstGeom>
        </p:spPr>
        <p:txBody>
          <a:bodyPr anchor="t" rtlCol="false" tIns="0" lIns="0" bIns="0" rIns="0">
            <a:spAutoFit/>
          </a:bodyPr>
          <a:lstStyle/>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Responsibility:</a:t>
            </a:r>
            <a:r>
              <a:rPr lang="en-US" sz="2100">
                <a:solidFill>
                  <a:srgbClr val="000000"/>
                </a:solidFill>
                <a:latin typeface="Roboto"/>
                <a:ea typeface="Roboto"/>
                <a:cs typeface="Roboto"/>
                <a:sym typeface="Roboto"/>
              </a:rPr>
              <a:t> Managed by the buying organization, integrating energy-efficient technologies into logistics and storage operations.</a:t>
            </a:r>
          </a:p>
          <a:p>
            <a:pPr algn="l" marL="380048" indent="-126682" lvl="2">
              <a:lnSpc>
                <a:spcPts val="2268"/>
              </a:lnSpc>
              <a:buFont typeface="Arial"/>
              <a:buChar char="⚬"/>
            </a:pPr>
            <a:r>
              <a:rPr lang="en-US" b="true" sz="2100">
                <a:solidFill>
                  <a:srgbClr val="000000"/>
                </a:solidFill>
                <a:latin typeface="Roboto Bold"/>
                <a:ea typeface="Roboto Bold"/>
                <a:cs typeface="Roboto Bold"/>
                <a:sym typeface="Roboto Bold"/>
              </a:rPr>
              <a:t>Real-world application:</a:t>
            </a:r>
            <a:r>
              <a:rPr lang="en-US" sz="2100">
                <a:solidFill>
                  <a:srgbClr val="000000"/>
                </a:solidFill>
                <a:latin typeface="Roboto"/>
                <a:ea typeface="Roboto"/>
                <a:cs typeface="Roboto"/>
                <a:sym typeface="Roboto"/>
              </a:rPr>
              <a:t> Installing solar panels in warehouses cuts down on electricity use, promoting sustainability in storage.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Key Principles of Sustainable Supply Chain Management</a:t>
            </a:r>
          </a:p>
        </p:txBody>
      </p:sp>
      <p:grpSp>
        <p:nvGrpSpPr>
          <p:cNvPr name="Group 8" id="8"/>
          <p:cNvGrpSpPr/>
          <p:nvPr/>
        </p:nvGrpSpPr>
        <p:grpSpPr>
          <a:xfrm rot="0">
            <a:off x="885166" y="1945904"/>
            <a:ext cx="16096176" cy="1152780"/>
            <a:chOff x="0" y="0"/>
            <a:chExt cx="21461568" cy="1537040"/>
          </a:xfrm>
        </p:grpSpPr>
        <p:sp>
          <p:nvSpPr>
            <p:cNvPr name="Freeform 9" id="9"/>
            <p:cNvSpPr/>
            <p:nvPr/>
          </p:nvSpPr>
          <p:spPr>
            <a:xfrm flipH="false" flipV="false" rot="0">
              <a:off x="12700" y="12700"/>
              <a:ext cx="21436203" cy="1511681"/>
            </a:xfrm>
            <a:custGeom>
              <a:avLst/>
              <a:gdLst/>
              <a:ahLst/>
              <a:cxnLst/>
              <a:rect r="r" b="b" t="t" l="l"/>
              <a:pathLst>
                <a:path h="1511681" w="21436203">
                  <a:moveTo>
                    <a:pt x="0" y="251968"/>
                  </a:moveTo>
                  <a:cubicBezTo>
                    <a:pt x="0" y="112776"/>
                    <a:pt x="114554" y="0"/>
                    <a:pt x="255905" y="0"/>
                  </a:cubicBezTo>
                  <a:lnTo>
                    <a:pt x="21180298" y="0"/>
                  </a:lnTo>
                  <a:cubicBezTo>
                    <a:pt x="21321649" y="0"/>
                    <a:pt x="21436203" y="112776"/>
                    <a:pt x="21436203" y="251968"/>
                  </a:cubicBezTo>
                  <a:lnTo>
                    <a:pt x="21436203" y="1259713"/>
                  </a:lnTo>
                  <a:cubicBezTo>
                    <a:pt x="21436203" y="1398905"/>
                    <a:pt x="21321649" y="1511681"/>
                    <a:pt x="21180298" y="1511681"/>
                  </a:cubicBezTo>
                  <a:lnTo>
                    <a:pt x="255905" y="1511681"/>
                  </a:lnTo>
                  <a:cubicBezTo>
                    <a:pt x="114554" y="1511681"/>
                    <a:pt x="0" y="1398778"/>
                    <a:pt x="0" y="1259713"/>
                  </a:cubicBezTo>
                  <a:close/>
                </a:path>
              </a:pathLst>
            </a:custGeom>
            <a:solidFill>
              <a:srgbClr val="ED1847"/>
            </a:solidFill>
          </p:spPr>
        </p:sp>
        <p:sp>
          <p:nvSpPr>
            <p:cNvPr name="Freeform 10" id="10"/>
            <p:cNvSpPr/>
            <p:nvPr/>
          </p:nvSpPr>
          <p:spPr>
            <a:xfrm flipH="false" flipV="false" rot="0">
              <a:off x="0" y="0"/>
              <a:ext cx="21461603" cy="1537081"/>
            </a:xfrm>
            <a:custGeom>
              <a:avLst/>
              <a:gdLst/>
              <a:ahLst/>
              <a:cxnLst/>
              <a:rect r="r" b="b" t="t" l="l"/>
              <a:pathLst>
                <a:path h="1537081" w="21461603">
                  <a:moveTo>
                    <a:pt x="0" y="264668"/>
                  </a:moveTo>
                  <a:cubicBezTo>
                    <a:pt x="0" y="118364"/>
                    <a:pt x="120396" y="0"/>
                    <a:pt x="268605" y="0"/>
                  </a:cubicBezTo>
                  <a:lnTo>
                    <a:pt x="21192998" y="0"/>
                  </a:lnTo>
                  <a:lnTo>
                    <a:pt x="21192998" y="12700"/>
                  </a:lnTo>
                  <a:lnTo>
                    <a:pt x="21192998" y="0"/>
                  </a:lnTo>
                  <a:cubicBezTo>
                    <a:pt x="21341080" y="0"/>
                    <a:pt x="21461603" y="118364"/>
                    <a:pt x="21461603" y="264668"/>
                  </a:cubicBezTo>
                  <a:lnTo>
                    <a:pt x="21448903" y="264668"/>
                  </a:lnTo>
                  <a:lnTo>
                    <a:pt x="21461603" y="264668"/>
                  </a:lnTo>
                  <a:lnTo>
                    <a:pt x="21461603" y="1272413"/>
                  </a:lnTo>
                  <a:lnTo>
                    <a:pt x="21448903" y="1272413"/>
                  </a:lnTo>
                  <a:lnTo>
                    <a:pt x="21461603" y="1272413"/>
                  </a:lnTo>
                  <a:cubicBezTo>
                    <a:pt x="21461603" y="1418717"/>
                    <a:pt x="21341207" y="1537081"/>
                    <a:pt x="21192998" y="1537081"/>
                  </a:cubicBezTo>
                  <a:lnTo>
                    <a:pt x="21192998" y="1524381"/>
                  </a:lnTo>
                  <a:lnTo>
                    <a:pt x="21192998" y="1537081"/>
                  </a:lnTo>
                  <a:lnTo>
                    <a:pt x="268605" y="1537081"/>
                  </a:lnTo>
                  <a:lnTo>
                    <a:pt x="268605" y="1524381"/>
                  </a:lnTo>
                  <a:lnTo>
                    <a:pt x="268605" y="1537081"/>
                  </a:lnTo>
                  <a:cubicBezTo>
                    <a:pt x="120396" y="1537081"/>
                    <a:pt x="0" y="1418717"/>
                    <a:pt x="0" y="1272413"/>
                  </a:cubicBezTo>
                  <a:lnTo>
                    <a:pt x="0" y="264668"/>
                  </a:lnTo>
                  <a:lnTo>
                    <a:pt x="12700" y="264668"/>
                  </a:lnTo>
                  <a:lnTo>
                    <a:pt x="0" y="264668"/>
                  </a:lnTo>
                  <a:moveTo>
                    <a:pt x="25400" y="264668"/>
                  </a:moveTo>
                  <a:lnTo>
                    <a:pt x="25400" y="1272413"/>
                  </a:lnTo>
                  <a:lnTo>
                    <a:pt x="12700" y="1272413"/>
                  </a:lnTo>
                  <a:lnTo>
                    <a:pt x="25400" y="1272413"/>
                  </a:lnTo>
                  <a:cubicBezTo>
                    <a:pt x="25400" y="1404366"/>
                    <a:pt x="134112" y="1511681"/>
                    <a:pt x="268605" y="1511681"/>
                  </a:cubicBezTo>
                  <a:lnTo>
                    <a:pt x="21192998" y="1511681"/>
                  </a:lnTo>
                  <a:cubicBezTo>
                    <a:pt x="21327490" y="1511681"/>
                    <a:pt x="21436203" y="1404366"/>
                    <a:pt x="21436203" y="1272413"/>
                  </a:cubicBezTo>
                  <a:lnTo>
                    <a:pt x="21436203" y="264668"/>
                  </a:lnTo>
                  <a:cubicBezTo>
                    <a:pt x="21436203" y="132715"/>
                    <a:pt x="21327490" y="25400"/>
                    <a:pt x="21192998" y="25400"/>
                  </a:cubicBezTo>
                  <a:lnTo>
                    <a:pt x="268605" y="25400"/>
                  </a:lnTo>
                  <a:lnTo>
                    <a:pt x="268605" y="12700"/>
                  </a:lnTo>
                  <a:lnTo>
                    <a:pt x="268605" y="25400"/>
                  </a:lnTo>
                  <a:cubicBezTo>
                    <a:pt x="134112" y="25400"/>
                    <a:pt x="25400" y="132715"/>
                    <a:pt x="25400" y="264668"/>
                  </a:cubicBezTo>
                  <a:close/>
                </a:path>
              </a:pathLst>
            </a:custGeom>
            <a:solidFill>
              <a:srgbClr val="FFFFFF"/>
            </a:solidFill>
          </p:spPr>
        </p:sp>
      </p:grpSp>
      <p:sp>
        <p:nvSpPr>
          <p:cNvPr name="TextBox 11" id="11"/>
          <p:cNvSpPr txBox="true"/>
          <p:nvPr/>
        </p:nvSpPr>
        <p:spPr>
          <a:xfrm rot="0">
            <a:off x="1012900" y="2092688"/>
            <a:ext cx="15840708" cy="878262"/>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Waste Reduction: </a:t>
            </a:r>
            <a:r>
              <a:rPr lang="en-US" sz="2850">
                <a:solidFill>
                  <a:srgbClr val="FFFFFF"/>
                </a:solidFill>
                <a:latin typeface="Roboto"/>
                <a:ea typeface="Roboto"/>
                <a:cs typeface="Roboto"/>
                <a:sym typeface="Roboto"/>
              </a:rPr>
              <a:t>Reducing waste generation through recycling, reuse, and better inventory management.</a:t>
            </a:r>
          </a:p>
        </p:txBody>
      </p:sp>
      <p:sp>
        <p:nvSpPr>
          <p:cNvPr name="TextBox 12" id="12"/>
          <p:cNvSpPr txBox="true"/>
          <p:nvPr/>
        </p:nvSpPr>
        <p:spPr>
          <a:xfrm rot="0">
            <a:off x="1230228" y="3118051"/>
            <a:ext cx="15611224" cy="1043147"/>
          </a:xfrm>
          <a:prstGeom prst="rect">
            <a:avLst/>
          </a:prstGeom>
        </p:spPr>
        <p:txBody>
          <a:bodyPr anchor="t" rtlCol="false" tIns="0" lIns="0" bIns="0" rIns="0">
            <a:spAutoFit/>
          </a:bodyPr>
          <a:lstStyle/>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Responsibility:</a:t>
            </a:r>
            <a:r>
              <a:rPr lang="en-US" sz="2250">
                <a:solidFill>
                  <a:srgbClr val="000000"/>
                </a:solidFill>
                <a:latin typeface="Roboto"/>
                <a:ea typeface="Roboto"/>
                <a:cs typeface="Roboto"/>
                <a:sym typeface="Roboto"/>
              </a:rPr>
              <a:t> Organizations implement waste reduction practices, and suppliers provide sustainable packaging and materials.</a:t>
            </a:r>
          </a:p>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Real-world application:</a:t>
            </a:r>
            <a:r>
              <a:rPr lang="en-US" sz="2250">
                <a:solidFill>
                  <a:srgbClr val="000000"/>
                </a:solidFill>
                <a:latin typeface="Roboto"/>
                <a:ea typeface="Roboto"/>
                <a:cs typeface="Roboto"/>
                <a:sym typeface="Roboto"/>
              </a:rPr>
              <a:t> Adopting refillable containers and sustainable packaging reduces plastic waste and pollution.</a:t>
            </a:r>
          </a:p>
        </p:txBody>
      </p:sp>
      <p:grpSp>
        <p:nvGrpSpPr>
          <p:cNvPr name="Group 13" id="13"/>
          <p:cNvGrpSpPr/>
          <p:nvPr/>
        </p:nvGrpSpPr>
        <p:grpSpPr>
          <a:xfrm rot="0">
            <a:off x="885166" y="4171041"/>
            <a:ext cx="16096176" cy="1152780"/>
            <a:chOff x="0" y="0"/>
            <a:chExt cx="21461568" cy="1537040"/>
          </a:xfrm>
        </p:grpSpPr>
        <p:sp>
          <p:nvSpPr>
            <p:cNvPr name="Freeform 14" id="14"/>
            <p:cNvSpPr/>
            <p:nvPr/>
          </p:nvSpPr>
          <p:spPr>
            <a:xfrm flipH="false" flipV="false" rot="0">
              <a:off x="12700" y="12700"/>
              <a:ext cx="21436203" cy="1511681"/>
            </a:xfrm>
            <a:custGeom>
              <a:avLst/>
              <a:gdLst/>
              <a:ahLst/>
              <a:cxnLst/>
              <a:rect r="r" b="b" t="t" l="l"/>
              <a:pathLst>
                <a:path h="1511681" w="21436203">
                  <a:moveTo>
                    <a:pt x="0" y="251968"/>
                  </a:moveTo>
                  <a:cubicBezTo>
                    <a:pt x="0" y="112776"/>
                    <a:pt x="114554" y="0"/>
                    <a:pt x="255905" y="0"/>
                  </a:cubicBezTo>
                  <a:lnTo>
                    <a:pt x="21180298" y="0"/>
                  </a:lnTo>
                  <a:cubicBezTo>
                    <a:pt x="21321649" y="0"/>
                    <a:pt x="21436203" y="112776"/>
                    <a:pt x="21436203" y="251968"/>
                  </a:cubicBezTo>
                  <a:lnTo>
                    <a:pt x="21436203" y="1259713"/>
                  </a:lnTo>
                  <a:cubicBezTo>
                    <a:pt x="21436203" y="1398905"/>
                    <a:pt x="21321649" y="1511681"/>
                    <a:pt x="21180298" y="1511681"/>
                  </a:cubicBezTo>
                  <a:lnTo>
                    <a:pt x="255905" y="1511681"/>
                  </a:lnTo>
                  <a:cubicBezTo>
                    <a:pt x="114554" y="1511681"/>
                    <a:pt x="0" y="1398778"/>
                    <a:pt x="0" y="1259713"/>
                  </a:cubicBezTo>
                  <a:close/>
                </a:path>
              </a:pathLst>
            </a:custGeom>
            <a:solidFill>
              <a:srgbClr val="ED1847"/>
            </a:solidFill>
          </p:spPr>
        </p:sp>
        <p:sp>
          <p:nvSpPr>
            <p:cNvPr name="Freeform 15" id="15"/>
            <p:cNvSpPr/>
            <p:nvPr/>
          </p:nvSpPr>
          <p:spPr>
            <a:xfrm flipH="false" flipV="false" rot="0">
              <a:off x="0" y="0"/>
              <a:ext cx="21461603" cy="1537081"/>
            </a:xfrm>
            <a:custGeom>
              <a:avLst/>
              <a:gdLst/>
              <a:ahLst/>
              <a:cxnLst/>
              <a:rect r="r" b="b" t="t" l="l"/>
              <a:pathLst>
                <a:path h="1537081" w="21461603">
                  <a:moveTo>
                    <a:pt x="0" y="264668"/>
                  </a:moveTo>
                  <a:cubicBezTo>
                    <a:pt x="0" y="118364"/>
                    <a:pt x="120396" y="0"/>
                    <a:pt x="268605" y="0"/>
                  </a:cubicBezTo>
                  <a:lnTo>
                    <a:pt x="21192998" y="0"/>
                  </a:lnTo>
                  <a:lnTo>
                    <a:pt x="21192998" y="12700"/>
                  </a:lnTo>
                  <a:lnTo>
                    <a:pt x="21192998" y="0"/>
                  </a:lnTo>
                  <a:cubicBezTo>
                    <a:pt x="21341080" y="0"/>
                    <a:pt x="21461603" y="118364"/>
                    <a:pt x="21461603" y="264668"/>
                  </a:cubicBezTo>
                  <a:lnTo>
                    <a:pt x="21448903" y="264668"/>
                  </a:lnTo>
                  <a:lnTo>
                    <a:pt x="21461603" y="264668"/>
                  </a:lnTo>
                  <a:lnTo>
                    <a:pt x="21461603" y="1272413"/>
                  </a:lnTo>
                  <a:lnTo>
                    <a:pt x="21448903" y="1272413"/>
                  </a:lnTo>
                  <a:lnTo>
                    <a:pt x="21461603" y="1272413"/>
                  </a:lnTo>
                  <a:cubicBezTo>
                    <a:pt x="21461603" y="1418717"/>
                    <a:pt x="21341207" y="1537081"/>
                    <a:pt x="21192998" y="1537081"/>
                  </a:cubicBezTo>
                  <a:lnTo>
                    <a:pt x="21192998" y="1524381"/>
                  </a:lnTo>
                  <a:lnTo>
                    <a:pt x="21192998" y="1537081"/>
                  </a:lnTo>
                  <a:lnTo>
                    <a:pt x="268605" y="1537081"/>
                  </a:lnTo>
                  <a:lnTo>
                    <a:pt x="268605" y="1524381"/>
                  </a:lnTo>
                  <a:lnTo>
                    <a:pt x="268605" y="1537081"/>
                  </a:lnTo>
                  <a:cubicBezTo>
                    <a:pt x="120396" y="1537081"/>
                    <a:pt x="0" y="1418717"/>
                    <a:pt x="0" y="1272413"/>
                  </a:cubicBezTo>
                  <a:lnTo>
                    <a:pt x="0" y="264668"/>
                  </a:lnTo>
                  <a:lnTo>
                    <a:pt x="12700" y="264668"/>
                  </a:lnTo>
                  <a:lnTo>
                    <a:pt x="0" y="264668"/>
                  </a:lnTo>
                  <a:moveTo>
                    <a:pt x="25400" y="264668"/>
                  </a:moveTo>
                  <a:lnTo>
                    <a:pt x="25400" y="1272413"/>
                  </a:lnTo>
                  <a:lnTo>
                    <a:pt x="12700" y="1272413"/>
                  </a:lnTo>
                  <a:lnTo>
                    <a:pt x="25400" y="1272413"/>
                  </a:lnTo>
                  <a:cubicBezTo>
                    <a:pt x="25400" y="1404366"/>
                    <a:pt x="134112" y="1511681"/>
                    <a:pt x="268605" y="1511681"/>
                  </a:cubicBezTo>
                  <a:lnTo>
                    <a:pt x="21192998" y="1511681"/>
                  </a:lnTo>
                  <a:cubicBezTo>
                    <a:pt x="21327490" y="1511681"/>
                    <a:pt x="21436203" y="1404366"/>
                    <a:pt x="21436203" y="1272413"/>
                  </a:cubicBezTo>
                  <a:lnTo>
                    <a:pt x="21436203" y="264668"/>
                  </a:lnTo>
                  <a:cubicBezTo>
                    <a:pt x="21436203" y="132715"/>
                    <a:pt x="21327490" y="25400"/>
                    <a:pt x="21192998" y="25400"/>
                  </a:cubicBezTo>
                  <a:lnTo>
                    <a:pt x="268605" y="25400"/>
                  </a:lnTo>
                  <a:lnTo>
                    <a:pt x="268605" y="12700"/>
                  </a:lnTo>
                  <a:lnTo>
                    <a:pt x="268605" y="25400"/>
                  </a:lnTo>
                  <a:cubicBezTo>
                    <a:pt x="134112" y="25400"/>
                    <a:pt x="25400" y="132715"/>
                    <a:pt x="25400" y="264668"/>
                  </a:cubicBezTo>
                  <a:close/>
                </a:path>
              </a:pathLst>
            </a:custGeom>
            <a:solidFill>
              <a:srgbClr val="FFFFFF"/>
            </a:solidFill>
          </p:spPr>
        </p:sp>
      </p:grpSp>
      <p:sp>
        <p:nvSpPr>
          <p:cNvPr name="TextBox 16" id="16"/>
          <p:cNvSpPr txBox="true"/>
          <p:nvPr/>
        </p:nvSpPr>
        <p:spPr>
          <a:xfrm rot="0">
            <a:off x="1012900" y="4317825"/>
            <a:ext cx="15840708" cy="878262"/>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Livelihood Generation and Local Market Support: </a:t>
            </a:r>
            <a:r>
              <a:rPr lang="en-US" sz="2850">
                <a:solidFill>
                  <a:srgbClr val="FFFFFF"/>
                </a:solidFill>
                <a:latin typeface="Roboto"/>
                <a:ea typeface="Roboto"/>
                <a:cs typeface="Roboto"/>
                <a:sym typeface="Roboto"/>
              </a:rPr>
              <a:t>Promoting sustainable livelihoods by supporting local economies and using eco-friendly, locally sourced materials.</a:t>
            </a:r>
          </a:p>
        </p:txBody>
      </p:sp>
      <p:sp>
        <p:nvSpPr>
          <p:cNvPr name="TextBox 17" id="17"/>
          <p:cNvSpPr txBox="true"/>
          <p:nvPr/>
        </p:nvSpPr>
        <p:spPr>
          <a:xfrm rot="0">
            <a:off x="1230228" y="5343189"/>
            <a:ext cx="15611224" cy="1338123"/>
          </a:xfrm>
          <a:prstGeom prst="rect">
            <a:avLst/>
          </a:prstGeom>
        </p:spPr>
        <p:txBody>
          <a:bodyPr anchor="t" rtlCol="false" tIns="0" lIns="0" bIns="0" rIns="0">
            <a:spAutoFit/>
          </a:bodyPr>
          <a:lstStyle/>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Responsibility:</a:t>
            </a:r>
            <a:r>
              <a:rPr lang="en-US" sz="2250">
                <a:solidFill>
                  <a:srgbClr val="000000"/>
                </a:solidFill>
                <a:latin typeface="Roboto"/>
                <a:ea typeface="Roboto"/>
                <a:cs typeface="Roboto"/>
                <a:sym typeface="Roboto"/>
              </a:rPr>
              <a:t> The buying organization promotes local market integration, while suppliers offer locally sourced, sustainable products.</a:t>
            </a:r>
          </a:p>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Real-world application:</a:t>
            </a:r>
            <a:r>
              <a:rPr lang="en-US" sz="2250">
                <a:solidFill>
                  <a:srgbClr val="000000"/>
                </a:solidFill>
                <a:latin typeface="Roboto"/>
                <a:ea typeface="Roboto"/>
                <a:cs typeface="Roboto"/>
                <a:sym typeface="Roboto"/>
              </a:rPr>
              <a:t> Collaborating with local artisans to produce eco-friendly shelter materials supports local livelihoods and reduces environmental impact.</a:t>
            </a:r>
          </a:p>
        </p:txBody>
      </p:sp>
      <p:grpSp>
        <p:nvGrpSpPr>
          <p:cNvPr name="Group 18" id="18"/>
          <p:cNvGrpSpPr/>
          <p:nvPr/>
        </p:nvGrpSpPr>
        <p:grpSpPr>
          <a:xfrm rot="0">
            <a:off x="885166" y="6691154"/>
            <a:ext cx="16096176" cy="1152780"/>
            <a:chOff x="0" y="0"/>
            <a:chExt cx="21461568" cy="1537040"/>
          </a:xfrm>
        </p:grpSpPr>
        <p:sp>
          <p:nvSpPr>
            <p:cNvPr name="Freeform 19" id="19"/>
            <p:cNvSpPr/>
            <p:nvPr/>
          </p:nvSpPr>
          <p:spPr>
            <a:xfrm flipH="false" flipV="false" rot="0">
              <a:off x="12700" y="12700"/>
              <a:ext cx="21436203" cy="1511681"/>
            </a:xfrm>
            <a:custGeom>
              <a:avLst/>
              <a:gdLst/>
              <a:ahLst/>
              <a:cxnLst/>
              <a:rect r="r" b="b" t="t" l="l"/>
              <a:pathLst>
                <a:path h="1511681" w="21436203">
                  <a:moveTo>
                    <a:pt x="0" y="251968"/>
                  </a:moveTo>
                  <a:cubicBezTo>
                    <a:pt x="0" y="112776"/>
                    <a:pt x="114554" y="0"/>
                    <a:pt x="255905" y="0"/>
                  </a:cubicBezTo>
                  <a:lnTo>
                    <a:pt x="21180298" y="0"/>
                  </a:lnTo>
                  <a:cubicBezTo>
                    <a:pt x="21321649" y="0"/>
                    <a:pt x="21436203" y="112776"/>
                    <a:pt x="21436203" y="251968"/>
                  </a:cubicBezTo>
                  <a:lnTo>
                    <a:pt x="21436203" y="1259713"/>
                  </a:lnTo>
                  <a:cubicBezTo>
                    <a:pt x="21436203" y="1398905"/>
                    <a:pt x="21321649" y="1511681"/>
                    <a:pt x="21180298" y="1511681"/>
                  </a:cubicBezTo>
                  <a:lnTo>
                    <a:pt x="255905" y="1511681"/>
                  </a:lnTo>
                  <a:cubicBezTo>
                    <a:pt x="114554" y="1511681"/>
                    <a:pt x="0" y="1398778"/>
                    <a:pt x="0" y="1259713"/>
                  </a:cubicBezTo>
                  <a:close/>
                </a:path>
              </a:pathLst>
            </a:custGeom>
            <a:solidFill>
              <a:srgbClr val="ED1847"/>
            </a:solidFill>
          </p:spPr>
        </p:sp>
        <p:sp>
          <p:nvSpPr>
            <p:cNvPr name="Freeform 20" id="20"/>
            <p:cNvSpPr/>
            <p:nvPr/>
          </p:nvSpPr>
          <p:spPr>
            <a:xfrm flipH="false" flipV="false" rot="0">
              <a:off x="0" y="0"/>
              <a:ext cx="21461603" cy="1537081"/>
            </a:xfrm>
            <a:custGeom>
              <a:avLst/>
              <a:gdLst/>
              <a:ahLst/>
              <a:cxnLst/>
              <a:rect r="r" b="b" t="t" l="l"/>
              <a:pathLst>
                <a:path h="1537081" w="21461603">
                  <a:moveTo>
                    <a:pt x="0" y="264668"/>
                  </a:moveTo>
                  <a:cubicBezTo>
                    <a:pt x="0" y="118364"/>
                    <a:pt x="120396" y="0"/>
                    <a:pt x="268605" y="0"/>
                  </a:cubicBezTo>
                  <a:lnTo>
                    <a:pt x="21192998" y="0"/>
                  </a:lnTo>
                  <a:lnTo>
                    <a:pt x="21192998" y="12700"/>
                  </a:lnTo>
                  <a:lnTo>
                    <a:pt x="21192998" y="0"/>
                  </a:lnTo>
                  <a:cubicBezTo>
                    <a:pt x="21341080" y="0"/>
                    <a:pt x="21461603" y="118364"/>
                    <a:pt x="21461603" y="264668"/>
                  </a:cubicBezTo>
                  <a:lnTo>
                    <a:pt x="21448903" y="264668"/>
                  </a:lnTo>
                  <a:lnTo>
                    <a:pt x="21461603" y="264668"/>
                  </a:lnTo>
                  <a:lnTo>
                    <a:pt x="21461603" y="1272413"/>
                  </a:lnTo>
                  <a:lnTo>
                    <a:pt x="21448903" y="1272413"/>
                  </a:lnTo>
                  <a:lnTo>
                    <a:pt x="21461603" y="1272413"/>
                  </a:lnTo>
                  <a:cubicBezTo>
                    <a:pt x="21461603" y="1418717"/>
                    <a:pt x="21341207" y="1537081"/>
                    <a:pt x="21192998" y="1537081"/>
                  </a:cubicBezTo>
                  <a:lnTo>
                    <a:pt x="21192998" y="1524381"/>
                  </a:lnTo>
                  <a:lnTo>
                    <a:pt x="21192998" y="1537081"/>
                  </a:lnTo>
                  <a:lnTo>
                    <a:pt x="268605" y="1537081"/>
                  </a:lnTo>
                  <a:lnTo>
                    <a:pt x="268605" y="1524381"/>
                  </a:lnTo>
                  <a:lnTo>
                    <a:pt x="268605" y="1537081"/>
                  </a:lnTo>
                  <a:cubicBezTo>
                    <a:pt x="120396" y="1537081"/>
                    <a:pt x="0" y="1418717"/>
                    <a:pt x="0" y="1272413"/>
                  </a:cubicBezTo>
                  <a:lnTo>
                    <a:pt x="0" y="264668"/>
                  </a:lnTo>
                  <a:lnTo>
                    <a:pt x="12700" y="264668"/>
                  </a:lnTo>
                  <a:lnTo>
                    <a:pt x="0" y="264668"/>
                  </a:lnTo>
                  <a:moveTo>
                    <a:pt x="25400" y="264668"/>
                  </a:moveTo>
                  <a:lnTo>
                    <a:pt x="25400" y="1272413"/>
                  </a:lnTo>
                  <a:lnTo>
                    <a:pt x="12700" y="1272413"/>
                  </a:lnTo>
                  <a:lnTo>
                    <a:pt x="25400" y="1272413"/>
                  </a:lnTo>
                  <a:cubicBezTo>
                    <a:pt x="25400" y="1404366"/>
                    <a:pt x="134112" y="1511681"/>
                    <a:pt x="268605" y="1511681"/>
                  </a:cubicBezTo>
                  <a:lnTo>
                    <a:pt x="21192998" y="1511681"/>
                  </a:lnTo>
                  <a:cubicBezTo>
                    <a:pt x="21327490" y="1511681"/>
                    <a:pt x="21436203" y="1404366"/>
                    <a:pt x="21436203" y="1272413"/>
                  </a:cubicBezTo>
                  <a:lnTo>
                    <a:pt x="21436203" y="264668"/>
                  </a:lnTo>
                  <a:cubicBezTo>
                    <a:pt x="21436203" y="132715"/>
                    <a:pt x="21327490" y="25400"/>
                    <a:pt x="21192998" y="25400"/>
                  </a:cubicBezTo>
                  <a:lnTo>
                    <a:pt x="268605" y="25400"/>
                  </a:lnTo>
                  <a:lnTo>
                    <a:pt x="268605" y="12700"/>
                  </a:lnTo>
                  <a:lnTo>
                    <a:pt x="268605" y="25400"/>
                  </a:lnTo>
                  <a:cubicBezTo>
                    <a:pt x="134112" y="25400"/>
                    <a:pt x="25400" y="132715"/>
                    <a:pt x="25400" y="264668"/>
                  </a:cubicBezTo>
                  <a:close/>
                </a:path>
              </a:pathLst>
            </a:custGeom>
            <a:solidFill>
              <a:srgbClr val="FFFFFF"/>
            </a:solidFill>
          </p:spPr>
        </p:sp>
      </p:grpSp>
      <p:sp>
        <p:nvSpPr>
          <p:cNvPr name="TextBox 21" id="21"/>
          <p:cNvSpPr txBox="true"/>
          <p:nvPr/>
        </p:nvSpPr>
        <p:spPr>
          <a:xfrm rot="0">
            <a:off x="1012900" y="6837938"/>
            <a:ext cx="15840708" cy="878262"/>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Life Cycle Assessment (LCA): </a:t>
            </a:r>
            <a:r>
              <a:rPr lang="en-US" sz="2850">
                <a:solidFill>
                  <a:srgbClr val="FFFFFF"/>
                </a:solidFill>
                <a:latin typeface="Roboto"/>
                <a:ea typeface="Roboto"/>
                <a:cs typeface="Roboto"/>
                <a:sym typeface="Roboto"/>
              </a:rPr>
              <a:t>Evaluating the environmental impact of a product from creation to disposal, guiding sustainable procurement decisions.</a:t>
            </a:r>
          </a:p>
        </p:txBody>
      </p:sp>
      <p:sp>
        <p:nvSpPr>
          <p:cNvPr name="TextBox 22" id="22"/>
          <p:cNvSpPr txBox="true"/>
          <p:nvPr/>
        </p:nvSpPr>
        <p:spPr>
          <a:xfrm rot="0">
            <a:off x="1230228" y="7863301"/>
            <a:ext cx="15611224" cy="1043147"/>
          </a:xfrm>
          <a:prstGeom prst="rect">
            <a:avLst/>
          </a:prstGeom>
        </p:spPr>
        <p:txBody>
          <a:bodyPr anchor="t" rtlCol="false" tIns="0" lIns="0" bIns="0" rIns="0">
            <a:spAutoFit/>
          </a:bodyPr>
          <a:lstStyle/>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Responsibility:</a:t>
            </a:r>
            <a:r>
              <a:rPr lang="en-US" sz="2250">
                <a:solidFill>
                  <a:srgbClr val="000000"/>
                </a:solidFill>
                <a:latin typeface="Roboto"/>
                <a:ea typeface="Roboto"/>
                <a:cs typeface="Roboto"/>
                <a:sym typeface="Roboto"/>
              </a:rPr>
              <a:t> Conducted by the buying organization, with suppliers providing data on environmental impacts.</a:t>
            </a:r>
          </a:p>
          <a:p>
            <a:pPr algn="l" marL="407194" indent="-135731" lvl="2">
              <a:lnSpc>
                <a:spcPts val="2430"/>
              </a:lnSpc>
              <a:buFont typeface="Arial"/>
              <a:buChar char="⚬"/>
            </a:pPr>
            <a:r>
              <a:rPr lang="en-US" b="true" sz="2250">
                <a:solidFill>
                  <a:srgbClr val="000000"/>
                </a:solidFill>
                <a:latin typeface="Roboto Bold"/>
                <a:ea typeface="Roboto Bold"/>
                <a:cs typeface="Roboto Bold"/>
                <a:sym typeface="Roboto Bold"/>
              </a:rPr>
              <a:t>Real-world application:</a:t>
            </a:r>
            <a:r>
              <a:rPr lang="en-US" sz="2250">
                <a:solidFill>
                  <a:srgbClr val="000000"/>
                </a:solidFill>
                <a:latin typeface="Roboto"/>
                <a:ea typeface="Roboto"/>
                <a:cs typeface="Roboto"/>
                <a:sym typeface="Roboto"/>
              </a:rPr>
              <a:t> Comparing biodegradable versus conventional plastic packaging helps select the option with the least environmental impact.</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225546" y="3797046"/>
            <a:ext cx="2692908" cy="2692908"/>
            <a:chOff x="0" y="0"/>
            <a:chExt cx="3590544" cy="3590544"/>
          </a:xfrm>
        </p:grpSpPr>
        <p:sp>
          <p:nvSpPr>
            <p:cNvPr name="Freeform 7" id="7"/>
            <p:cNvSpPr/>
            <p:nvPr/>
          </p:nvSpPr>
          <p:spPr>
            <a:xfrm flipH="false" flipV="false" rot="0">
              <a:off x="76200" y="76200"/>
              <a:ext cx="3438144" cy="3438144"/>
            </a:xfrm>
            <a:custGeom>
              <a:avLst/>
              <a:gdLst/>
              <a:ahLst/>
              <a:cxnLst/>
              <a:rect r="r" b="b" t="t" l="l"/>
              <a:pathLst>
                <a:path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ED1847"/>
            </a:solidFill>
          </p:spPr>
        </p:sp>
        <p:sp>
          <p:nvSpPr>
            <p:cNvPr name="Freeform 8" id="8"/>
            <p:cNvSpPr/>
            <p:nvPr/>
          </p:nvSpPr>
          <p:spPr>
            <a:xfrm flipH="false" flipV="false" rot="0">
              <a:off x="0" y="0"/>
              <a:ext cx="3590544" cy="3590544"/>
            </a:xfrm>
            <a:custGeom>
              <a:avLst/>
              <a:gdLst/>
              <a:ahLst/>
              <a:cxnLst/>
              <a:rect r="r" b="b" t="t" l="l"/>
              <a:pathLst>
                <a:path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sp>
      </p:grpSp>
      <p:sp>
        <p:nvSpPr>
          <p:cNvPr name="AutoShape 9" id="9"/>
          <p:cNvSpPr/>
          <p:nvPr/>
        </p:nvSpPr>
        <p:spPr>
          <a:xfrm>
            <a:off x="2586929" y="8331327"/>
            <a:ext cx="3970142" cy="57150"/>
          </a:xfrm>
          <a:prstGeom prst="line">
            <a:avLst/>
          </a:prstGeom>
          <a:ln cap="rnd" w="57150">
            <a:solidFill>
              <a:srgbClr val="FFFFFF"/>
            </a:solidFill>
            <a:prstDash val="solid"/>
            <a:headEnd type="none" len="sm" w="sm"/>
            <a:tailEnd type="none" len="sm" w="sm"/>
          </a:ln>
        </p:spPr>
      </p:sp>
      <p:sp>
        <p:nvSpPr>
          <p:cNvPr name="Freeform 10" id="10"/>
          <p:cNvSpPr/>
          <p:nvPr/>
        </p:nvSpPr>
        <p:spPr>
          <a:xfrm flipH="false" flipV="false" rot="0">
            <a:off x="13717059" y="9067162"/>
            <a:ext cx="4131647" cy="777600"/>
          </a:xfrm>
          <a:custGeom>
            <a:avLst/>
            <a:gdLst/>
            <a:ahLst/>
            <a:cxnLst/>
            <a:rect r="r" b="b" t="t" l="l"/>
            <a:pathLst>
              <a:path h="777600" w="4131647">
                <a:moveTo>
                  <a:pt x="0" y="0"/>
                </a:moveTo>
                <a:lnTo>
                  <a:pt x="4131647" y="0"/>
                </a:lnTo>
                <a:lnTo>
                  <a:pt x="4131647" y="777600"/>
                </a:lnTo>
                <a:lnTo>
                  <a:pt x="0" y="777600"/>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Freeform 11" id="11"/>
          <p:cNvSpPr/>
          <p:nvPr/>
        </p:nvSpPr>
        <p:spPr>
          <a:xfrm flipH="false" flipV="false" rot="0">
            <a:off x="330670" y="6595998"/>
            <a:ext cx="3624382" cy="3248765"/>
          </a:xfrm>
          <a:custGeom>
            <a:avLst/>
            <a:gdLst/>
            <a:ahLst/>
            <a:cxnLst/>
            <a:rect r="r" b="b" t="t" l="l"/>
            <a:pathLst>
              <a:path h="3248765" w="3624382">
                <a:moveTo>
                  <a:pt x="0" y="0"/>
                </a:moveTo>
                <a:lnTo>
                  <a:pt x="3624383" y="0"/>
                </a:lnTo>
                <a:lnTo>
                  <a:pt x="3624383" y="3248764"/>
                </a:lnTo>
                <a:lnTo>
                  <a:pt x="0" y="32487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12" id="12"/>
          <p:cNvSpPr txBox="true"/>
          <p:nvPr/>
        </p:nvSpPr>
        <p:spPr>
          <a:xfrm rot="0">
            <a:off x="3785644" y="4288974"/>
            <a:ext cx="768911" cy="1709053"/>
          </a:xfrm>
          <a:prstGeom prst="rect">
            <a:avLst/>
          </a:prstGeom>
        </p:spPr>
        <p:txBody>
          <a:bodyPr anchor="t" rtlCol="false" tIns="0" lIns="0" bIns="0" rIns="0">
            <a:spAutoFit/>
          </a:bodyPr>
          <a:lstStyle/>
          <a:p>
            <a:pPr algn="ctr">
              <a:lnSpc>
                <a:spcPts val="12960"/>
              </a:lnSpc>
            </a:pPr>
            <a:r>
              <a:rPr lang="en-US" sz="10800" b="true">
                <a:solidFill>
                  <a:srgbClr val="F9C0C5"/>
                </a:solidFill>
                <a:latin typeface="Roboto Bold"/>
                <a:ea typeface="Roboto Bold"/>
                <a:cs typeface="Roboto Bold"/>
                <a:sym typeface="Roboto Bold"/>
              </a:rPr>
              <a:t>0</a:t>
            </a:r>
          </a:p>
        </p:txBody>
      </p:sp>
      <p:sp>
        <p:nvSpPr>
          <p:cNvPr name="TextBox 13" id="13"/>
          <p:cNvSpPr txBox="true"/>
          <p:nvPr/>
        </p:nvSpPr>
        <p:spPr>
          <a:xfrm rot="0">
            <a:off x="4531695" y="4324350"/>
            <a:ext cx="676275" cy="1638300"/>
          </a:xfrm>
          <a:prstGeom prst="rect">
            <a:avLst/>
          </a:prstGeom>
        </p:spPr>
        <p:txBody>
          <a:bodyPr anchor="t" rtlCol="false" tIns="0" lIns="0" bIns="0" rIns="0">
            <a:spAutoFit/>
          </a:bodyPr>
          <a:lstStyle/>
          <a:p>
            <a:pPr algn="l">
              <a:lnSpc>
                <a:spcPts val="12960"/>
              </a:lnSpc>
            </a:pPr>
            <a:r>
              <a:rPr lang="en-US" sz="10800" b="true">
                <a:solidFill>
                  <a:srgbClr val="FFFFFF"/>
                </a:solidFill>
                <a:latin typeface="Roboto Bold"/>
                <a:ea typeface="Roboto Bold"/>
                <a:cs typeface="Roboto Bold"/>
                <a:sym typeface="Roboto Bold"/>
              </a:rPr>
              <a:t>3</a:t>
            </a:r>
          </a:p>
        </p:txBody>
      </p:sp>
      <p:sp>
        <p:nvSpPr>
          <p:cNvPr name="TextBox 14" id="14"/>
          <p:cNvSpPr txBox="true"/>
          <p:nvPr/>
        </p:nvSpPr>
        <p:spPr>
          <a:xfrm rot="0">
            <a:off x="6629400" y="4168711"/>
            <a:ext cx="8299165" cy="1997202"/>
          </a:xfrm>
          <a:prstGeom prst="rect">
            <a:avLst/>
          </a:prstGeom>
        </p:spPr>
        <p:txBody>
          <a:bodyPr anchor="t" rtlCol="false" tIns="0" lIns="0" bIns="0" rIns="0">
            <a:spAutoFit/>
          </a:bodyPr>
          <a:lstStyle/>
          <a:p>
            <a:pPr algn="l">
              <a:lnSpc>
                <a:spcPts val="5184"/>
              </a:lnSpc>
            </a:pPr>
            <a:r>
              <a:rPr lang="en-US" sz="4800" b="true">
                <a:solidFill>
                  <a:srgbClr val="FFFFFF"/>
                </a:solidFill>
                <a:latin typeface="Roboto Bold"/>
                <a:ea typeface="Roboto Bold"/>
                <a:cs typeface="Roboto Bold"/>
                <a:sym typeface="Roboto Bold"/>
              </a:rPr>
              <a:t>Session 2: Strategic supply chain planning for environmental sustainability</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Introduction</a:t>
            </a:r>
          </a:p>
        </p:txBody>
      </p:sp>
      <p:grpSp>
        <p:nvGrpSpPr>
          <p:cNvPr name="Group 8" id="8"/>
          <p:cNvGrpSpPr/>
          <p:nvPr/>
        </p:nvGrpSpPr>
        <p:grpSpPr>
          <a:xfrm rot="0">
            <a:off x="475676" y="1708182"/>
            <a:ext cx="5566597" cy="2182726"/>
            <a:chOff x="0" y="0"/>
            <a:chExt cx="7422130" cy="2910302"/>
          </a:xfrm>
        </p:grpSpPr>
        <p:sp>
          <p:nvSpPr>
            <p:cNvPr name="Freeform 9" id="9"/>
            <p:cNvSpPr/>
            <p:nvPr/>
          </p:nvSpPr>
          <p:spPr>
            <a:xfrm flipH="false" flipV="false" rot="0">
              <a:off x="21314" y="16879"/>
              <a:ext cx="7379492" cy="2876534"/>
            </a:xfrm>
            <a:custGeom>
              <a:avLst/>
              <a:gdLst/>
              <a:ahLst/>
              <a:cxnLst/>
              <a:rect r="r" b="b" t="t" l="l"/>
              <a:pathLst>
                <a:path h="2876534" w="7379492">
                  <a:moveTo>
                    <a:pt x="0" y="0"/>
                  </a:moveTo>
                  <a:lnTo>
                    <a:pt x="7379492" y="0"/>
                  </a:lnTo>
                  <a:lnTo>
                    <a:pt x="7379492" y="2876534"/>
                  </a:lnTo>
                  <a:lnTo>
                    <a:pt x="0" y="2876534"/>
                  </a:lnTo>
                  <a:close/>
                </a:path>
              </a:pathLst>
            </a:custGeom>
            <a:solidFill>
              <a:srgbClr val="ED1847"/>
            </a:solidFill>
          </p:spPr>
        </p:sp>
        <p:sp>
          <p:nvSpPr>
            <p:cNvPr name="Freeform 10" id="10"/>
            <p:cNvSpPr/>
            <p:nvPr/>
          </p:nvSpPr>
          <p:spPr>
            <a:xfrm flipH="false" flipV="false" rot="0">
              <a:off x="0" y="0"/>
              <a:ext cx="7422119" cy="2910292"/>
            </a:xfrm>
            <a:custGeom>
              <a:avLst/>
              <a:gdLst/>
              <a:ahLst/>
              <a:cxnLst/>
              <a:rect r="r" b="b" t="t" l="l"/>
              <a:pathLst>
                <a:path h="2910292" w="7422119">
                  <a:moveTo>
                    <a:pt x="21314" y="0"/>
                  </a:moveTo>
                  <a:lnTo>
                    <a:pt x="7400806" y="0"/>
                  </a:lnTo>
                  <a:cubicBezTo>
                    <a:pt x="7412599" y="0"/>
                    <a:pt x="7422119" y="7539"/>
                    <a:pt x="7422119" y="16879"/>
                  </a:cubicBezTo>
                  <a:lnTo>
                    <a:pt x="7422119" y="2893413"/>
                  </a:lnTo>
                  <a:cubicBezTo>
                    <a:pt x="7422119" y="2902753"/>
                    <a:pt x="7412599" y="2910292"/>
                    <a:pt x="7400806" y="2910292"/>
                  </a:cubicBezTo>
                  <a:lnTo>
                    <a:pt x="21314" y="2910292"/>
                  </a:lnTo>
                  <a:cubicBezTo>
                    <a:pt x="9520" y="2910292"/>
                    <a:pt x="0" y="2902753"/>
                    <a:pt x="0" y="2893413"/>
                  </a:cubicBezTo>
                  <a:lnTo>
                    <a:pt x="0" y="16879"/>
                  </a:lnTo>
                  <a:cubicBezTo>
                    <a:pt x="0" y="7539"/>
                    <a:pt x="9520" y="0"/>
                    <a:pt x="21314" y="0"/>
                  </a:cubicBezTo>
                  <a:moveTo>
                    <a:pt x="21314" y="33758"/>
                  </a:moveTo>
                  <a:lnTo>
                    <a:pt x="21314" y="16879"/>
                  </a:lnTo>
                  <a:lnTo>
                    <a:pt x="42627" y="16879"/>
                  </a:lnTo>
                  <a:lnTo>
                    <a:pt x="42627" y="2893413"/>
                  </a:lnTo>
                  <a:lnTo>
                    <a:pt x="21314" y="2893413"/>
                  </a:lnTo>
                  <a:lnTo>
                    <a:pt x="21314" y="2876534"/>
                  </a:lnTo>
                  <a:lnTo>
                    <a:pt x="7400806" y="2876534"/>
                  </a:lnTo>
                  <a:lnTo>
                    <a:pt x="7400806" y="2893413"/>
                  </a:lnTo>
                  <a:lnTo>
                    <a:pt x="7379492" y="2893413"/>
                  </a:lnTo>
                  <a:lnTo>
                    <a:pt x="7379492" y="16879"/>
                  </a:lnTo>
                  <a:lnTo>
                    <a:pt x="7400806" y="16879"/>
                  </a:lnTo>
                  <a:lnTo>
                    <a:pt x="7400806" y="33758"/>
                  </a:lnTo>
                  <a:lnTo>
                    <a:pt x="21314" y="33758"/>
                  </a:lnTo>
                  <a:close/>
                </a:path>
              </a:pathLst>
            </a:custGeom>
            <a:solidFill>
              <a:srgbClr val="FFFFFF"/>
            </a:solidFill>
          </p:spPr>
        </p:sp>
      </p:grpSp>
      <p:sp>
        <p:nvSpPr>
          <p:cNvPr name="TextBox 11" id="11"/>
          <p:cNvSpPr txBox="true"/>
          <p:nvPr/>
        </p:nvSpPr>
        <p:spPr>
          <a:xfrm rot="0">
            <a:off x="675407" y="1802468"/>
            <a:ext cx="5167135" cy="2013204"/>
          </a:xfrm>
          <a:prstGeom prst="rect">
            <a:avLst/>
          </a:prstGeom>
        </p:spPr>
        <p:txBody>
          <a:bodyPr anchor="t" rtlCol="false" tIns="0" lIns="0" bIns="0" rIns="0">
            <a:spAutoFit/>
          </a:bodyPr>
          <a:lstStyle/>
          <a:p>
            <a:pPr algn="ctr">
              <a:lnSpc>
                <a:spcPts val="2268"/>
              </a:lnSpc>
            </a:pPr>
            <a:r>
              <a:rPr lang="en-US" sz="2100" b="true">
                <a:solidFill>
                  <a:srgbClr val="FFFFFF"/>
                </a:solidFill>
                <a:latin typeface="Roboto Bold"/>
                <a:ea typeface="Roboto Bold"/>
                <a:cs typeface="Roboto Bold"/>
                <a:sym typeface="Roboto Bold"/>
              </a:rPr>
              <a:t>Hierarchy of actions in humanitarian supply chains:</a:t>
            </a:r>
            <a:r>
              <a:rPr lang="en-US" sz="2100">
                <a:solidFill>
                  <a:srgbClr val="FFFFFF"/>
                </a:solidFill>
                <a:latin typeface="Roboto"/>
                <a:ea typeface="Roboto"/>
                <a:cs typeface="Roboto"/>
                <a:sym typeface="Roboto"/>
              </a:rPr>
              <a:t> Inspired by the 5R principles, humanitarian supply chain planning should emphasize reducing waste and emissions as the priority, followed by reusing, recycling, recovering value, and redesigning processes to be eco-friendly.</a:t>
            </a:r>
          </a:p>
        </p:txBody>
      </p:sp>
      <p:grpSp>
        <p:nvGrpSpPr>
          <p:cNvPr name="Group 12" id="12"/>
          <p:cNvGrpSpPr/>
          <p:nvPr/>
        </p:nvGrpSpPr>
        <p:grpSpPr>
          <a:xfrm rot="0">
            <a:off x="6335404" y="1708182"/>
            <a:ext cx="4975391" cy="2182726"/>
            <a:chOff x="0" y="0"/>
            <a:chExt cx="6633854" cy="2910302"/>
          </a:xfrm>
        </p:grpSpPr>
        <p:sp>
          <p:nvSpPr>
            <p:cNvPr name="Freeform 13" id="13"/>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F9C0C5"/>
            </a:solidFill>
          </p:spPr>
        </p:sp>
        <p:sp>
          <p:nvSpPr>
            <p:cNvPr name="Freeform 14" id="14"/>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15" id="15"/>
          <p:cNvSpPr txBox="true"/>
          <p:nvPr/>
        </p:nvSpPr>
        <p:spPr>
          <a:xfrm rot="0">
            <a:off x="6388744" y="2088218"/>
            <a:ext cx="4868710" cy="1441704"/>
          </a:xfrm>
          <a:prstGeom prst="rect">
            <a:avLst/>
          </a:prstGeom>
        </p:spPr>
        <p:txBody>
          <a:bodyPr anchor="t" rtlCol="false" tIns="0" lIns="0" bIns="0" rIns="0">
            <a:spAutoFit/>
          </a:bodyPr>
          <a:lstStyle/>
          <a:p>
            <a:pPr algn="ctr">
              <a:lnSpc>
                <a:spcPts val="2268"/>
              </a:lnSpc>
            </a:pPr>
            <a:r>
              <a:rPr lang="en-US" sz="2100" b="true">
                <a:solidFill>
                  <a:srgbClr val="BB0C33"/>
                </a:solidFill>
                <a:latin typeface="Roboto Bold"/>
                <a:ea typeface="Roboto Bold"/>
                <a:cs typeface="Roboto Bold"/>
                <a:sym typeface="Roboto Bold"/>
              </a:rPr>
              <a:t>High-impact strategies:</a:t>
            </a:r>
            <a:r>
              <a:rPr lang="en-US" sz="2100">
                <a:solidFill>
                  <a:srgbClr val="BB0C33"/>
                </a:solidFill>
                <a:latin typeface="Roboto"/>
                <a:ea typeface="Roboto"/>
                <a:cs typeface="Roboto"/>
                <a:sym typeface="Roboto"/>
              </a:rPr>
              <a:t> Prioritize actions with the greatest environmental benefits, such as reducing reliance on air freight and shifting to greener modes of transport like sea and rail.</a:t>
            </a:r>
          </a:p>
        </p:txBody>
      </p:sp>
      <p:grpSp>
        <p:nvGrpSpPr>
          <p:cNvPr name="Group 16" id="16"/>
          <p:cNvGrpSpPr/>
          <p:nvPr/>
        </p:nvGrpSpPr>
        <p:grpSpPr>
          <a:xfrm rot="0">
            <a:off x="11603925" y="1708182"/>
            <a:ext cx="4975391" cy="2182726"/>
            <a:chOff x="0" y="0"/>
            <a:chExt cx="6633854" cy="2910302"/>
          </a:xfrm>
        </p:grpSpPr>
        <p:sp>
          <p:nvSpPr>
            <p:cNvPr name="Freeform 17" id="17"/>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ED1847"/>
            </a:solidFill>
          </p:spPr>
        </p:sp>
        <p:sp>
          <p:nvSpPr>
            <p:cNvPr name="Freeform 18" id="18"/>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19" id="19"/>
          <p:cNvSpPr txBox="true"/>
          <p:nvPr/>
        </p:nvSpPr>
        <p:spPr>
          <a:xfrm rot="0">
            <a:off x="11657265" y="2088218"/>
            <a:ext cx="4868711" cy="1441704"/>
          </a:xfrm>
          <a:prstGeom prst="rect">
            <a:avLst/>
          </a:prstGeom>
        </p:spPr>
        <p:txBody>
          <a:bodyPr anchor="t" rtlCol="false" tIns="0" lIns="0" bIns="0" rIns="0">
            <a:spAutoFit/>
          </a:bodyPr>
          <a:lstStyle/>
          <a:p>
            <a:pPr algn="ctr">
              <a:lnSpc>
                <a:spcPts val="2268"/>
              </a:lnSpc>
            </a:pPr>
            <a:r>
              <a:rPr lang="en-US" sz="2100" b="true">
                <a:solidFill>
                  <a:srgbClr val="FFFFFF"/>
                </a:solidFill>
                <a:latin typeface="Roboto Bold"/>
                <a:ea typeface="Roboto Bold"/>
                <a:cs typeface="Roboto Bold"/>
                <a:sym typeface="Roboto Bold"/>
              </a:rPr>
              <a:t>Strategic supply chain planning:</a:t>
            </a:r>
            <a:r>
              <a:rPr lang="en-US" sz="2100">
                <a:solidFill>
                  <a:srgbClr val="FFFFFF"/>
                </a:solidFill>
                <a:latin typeface="Roboto"/>
                <a:ea typeface="Roboto"/>
                <a:cs typeface="Roboto"/>
                <a:sym typeface="Roboto"/>
              </a:rPr>
              <a:t> Focus on holistic planning, resource allocation, and contingency strategies that minimize environmental impacts while ensuring efficient operations.</a:t>
            </a:r>
          </a:p>
        </p:txBody>
      </p:sp>
      <p:grpSp>
        <p:nvGrpSpPr>
          <p:cNvPr name="Group 20" id="20"/>
          <p:cNvGrpSpPr/>
          <p:nvPr/>
        </p:nvGrpSpPr>
        <p:grpSpPr>
          <a:xfrm rot="0">
            <a:off x="1066882" y="4324406"/>
            <a:ext cx="4975391" cy="2182726"/>
            <a:chOff x="0" y="0"/>
            <a:chExt cx="6633854" cy="2910302"/>
          </a:xfrm>
        </p:grpSpPr>
        <p:sp>
          <p:nvSpPr>
            <p:cNvPr name="Freeform 21" id="21"/>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F9C0C5"/>
            </a:solidFill>
          </p:spPr>
        </p:sp>
        <p:sp>
          <p:nvSpPr>
            <p:cNvPr name="Freeform 22" id="22"/>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23" id="23"/>
          <p:cNvSpPr txBox="true"/>
          <p:nvPr/>
        </p:nvSpPr>
        <p:spPr>
          <a:xfrm rot="0">
            <a:off x="1120222" y="4847317"/>
            <a:ext cx="4868710" cy="1155954"/>
          </a:xfrm>
          <a:prstGeom prst="rect">
            <a:avLst/>
          </a:prstGeom>
        </p:spPr>
        <p:txBody>
          <a:bodyPr anchor="t" rtlCol="false" tIns="0" lIns="0" bIns="0" rIns="0">
            <a:spAutoFit/>
          </a:bodyPr>
          <a:lstStyle/>
          <a:p>
            <a:pPr algn="ctr">
              <a:lnSpc>
                <a:spcPts val="2268"/>
              </a:lnSpc>
            </a:pPr>
            <a:r>
              <a:rPr lang="en-US" sz="2100" b="true">
                <a:solidFill>
                  <a:srgbClr val="BB0C33"/>
                </a:solidFill>
                <a:latin typeface="Roboto Bold"/>
                <a:ea typeface="Roboto Bold"/>
                <a:cs typeface="Roboto Bold"/>
                <a:sym typeface="Roboto Bold"/>
              </a:rPr>
              <a:t>Green logistics:</a:t>
            </a:r>
            <a:r>
              <a:rPr lang="en-US" sz="2100">
                <a:solidFill>
                  <a:srgbClr val="BB0C33"/>
                </a:solidFill>
                <a:latin typeface="Roboto"/>
                <a:ea typeface="Roboto"/>
                <a:cs typeface="Roboto"/>
                <a:sym typeface="Roboto"/>
              </a:rPr>
              <a:t> Fuel-efficient vehicles, route optimization, and multi-modal transport reduce the environmental footprint of transport activities.</a:t>
            </a:r>
          </a:p>
        </p:txBody>
      </p:sp>
      <p:grpSp>
        <p:nvGrpSpPr>
          <p:cNvPr name="Group 24" id="24"/>
          <p:cNvGrpSpPr/>
          <p:nvPr/>
        </p:nvGrpSpPr>
        <p:grpSpPr>
          <a:xfrm rot="0">
            <a:off x="6335404" y="4324406"/>
            <a:ext cx="4975391" cy="2182726"/>
            <a:chOff x="0" y="0"/>
            <a:chExt cx="6633854" cy="2910302"/>
          </a:xfrm>
        </p:grpSpPr>
        <p:sp>
          <p:nvSpPr>
            <p:cNvPr name="Freeform 25" id="25"/>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ED1847"/>
            </a:solidFill>
          </p:spPr>
        </p:sp>
        <p:sp>
          <p:nvSpPr>
            <p:cNvPr name="Freeform 26" id="26"/>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27" id="27"/>
          <p:cNvSpPr txBox="true"/>
          <p:nvPr/>
        </p:nvSpPr>
        <p:spPr>
          <a:xfrm rot="0">
            <a:off x="6388744" y="4847317"/>
            <a:ext cx="4868710" cy="1155954"/>
          </a:xfrm>
          <a:prstGeom prst="rect">
            <a:avLst/>
          </a:prstGeom>
        </p:spPr>
        <p:txBody>
          <a:bodyPr anchor="t" rtlCol="false" tIns="0" lIns="0" bIns="0" rIns="0">
            <a:spAutoFit/>
          </a:bodyPr>
          <a:lstStyle/>
          <a:p>
            <a:pPr algn="ctr">
              <a:lnSpc>
                <a:spcPts val="2268"/>
              </a:lnSpc>
            </a:pPr>
            <a:r>
              <a:rPr lang="en-US" sz="2100" b="true">
                <a:solidFill>
                  <a:srgbClr val="FFFFFF"/>
                </a:solidFill>
                <a:latin typeface="Roboto Bold"/>
                <a:ea typeface="Roboto Bold"/>
                <a:cs typeface="Roboto Bold"/>
                <a:sym typeface="Roboto Bold"/>
              </a:rPr>
              <a:t>Sustainable procurement:</a:t>
            </a:r>
            <a:r>
              <a:rPr lang="en-US" sz="2100">
                <a:solidFill>
                  <a:srgbClr val="FFFFFF"/>
                </a:solidFill>
                <a:latin typeface="Roboto"/>
                <a:ea typeface="Roboto"/>
                <a:cs typeface="Roboto"/>
                <a:sym typeface="Roboto"/>
              </a:rPr>
              <a:t> Environmental criteria should guide the selection of suppliers to promote responsible sourcing of goods and services.</a:t>
            </a:r>
          </a:p>
        </p:txBody>
      </p:sp>
      <p:grpSp>
        <p:nvGrpSpPr>
          <p:cNvPr name="Group 28" id="28"/>
          <p:cNvGrpSpPr/>
          <p:nvPr/>
        </p:nvGrpSpPr>
        <p:grpSpPr>
          <a:xfrm rot="0">
            <a:off x="11603925" y="4324406"/>
            <a:ext cx="4975391" cy="2182726"/>
            <a:chOff x="0" y="0"/>
            <a:chExt cx="6633854" cy="2910302"/>
          </a:xfrm>
        </p:grpSpPr>
        <p:sp>
          <p:nvSpPr>
            <p:cNvPr name="Freeform 29" id="29"/>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F9C0C5"/>
            </a:solidFill>
          </p:spPr>
        </p:sp>
        <p:sp>
          <p:nvSpPr>
            <p:cNvPr name="Freeform 30" id="30"/>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31" id="31"/>
          <p:cNvSpPr txBox="true"/>
          <p:nvPr/>
        </p:nvSpPr>
        <p:spPr>
          <a:xfrm rot="0">
            <a:off x="11657265" y="4847317"/>
            <a:ext cx="4868711" cy="1155954"/>
          </a:xfrm>
          <a:prstGeom prst="rect">
            <a:avLst/>
          </a:prstGeom>
        </p:spPr>
        <p:txBody>
          <a:bodyPr anchor="t" rtlCol="false" tIns="0" lIns="0" bIns="0" rIns="0">
            <a:spAutoFit/>
          </a:bodyPr>
          <a:lstStyle/>
          <a:p>
            <a:pPr algn="ctr">
              <a:lnSpc>
                <a:spcPts val="2268"/>
              </a:lnSpc>
            </a:pPr>
            <a:r>
              <a:rPr lang="en-US" sz="2100" b="true">
                <a:solidFill>
                  <a:srgbClr val="BB0C33"/>
                </a:solidFill>
                <a:latin typeface="Roboto Bold"/>
                <a:ea typeface="Roboto Bold"/>
                <a:cs typeface="Roboto Bold"/>
                <a:sym typeface="Roboto Bold"/>
              </a:rPr>
              <a:t>Sustainable warehousing:</a:t>
            </a:r>
            <a:r>
              <a:rPr lang="en-US" sz="2100">
                <a:solidFill>
                  <a:srgbClr val="BB0C33"/>
                </a:solidFill>
                <a:latin typeface="Roboto"/>
                <a:ea typeface="Roboto"/>
                <a:cs typeface="Roboto"/>
                <a:sym typeface="Roboto"/>
              </a:rPr>
              <a:t> Emphasize energy efficiency, waste minimization, and the use of renewable energy in storage facilities.</a:t>
            </a:r>
          </a:p>
        </p:txBody>
      </p:sp>
      <p:grpSp>
        <p:nvGrpSpPr>
          <p:cNvPr name="Group 32" id="32"/>
          <p:cNvGrpSpPr/>
          <p:nvPr/>
        </p:nvGrpSpPr>
        <p:grpSpPr>
          <a:xfrm rot="0">
            <a:off x="3701144" y="6800262"/>
            <a:ext cx="4975391" cy="2182726"/>
            <a:chOff x="0" y="0"/>
            <a:chExt cx="6633854" cy="2910302"/>
          </a:xfrm>
        </p:grpSpPr>
        <p:sp>
          <p:nvSpPr>
            <p:cNvPr name="Freeform 33" id="33"/>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ED1847"/>
            </a:solidFill>
          </p:spPr>
        </p:sp>
        <p:sp>
          <p:nvSpPr>
            <p:cNvPr name="Freeform 34" id="34"/>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35" id="35"/>
          <p:cNvSpPr txBox="true"/>
          <p:nvPr/>
        </p:nvSpPr>
        <p:spPr>
          <a:xfrm rot="0">
            <a:off x="3754484" y="7180298"/>
            <a:ext cx="4868711" cy="1441704"/>
          </a:xfrm>
          <a:prstGeom prst="rect">
            <a:avLst/>
          </a:prstGeom>
        </p:spPr>
        <p:txBody>
          <a:bodyPr anchor="t" rtlCol="false" tIns="0" lIns="0" bIns="0" rIns="0">
            <a:spAutoFit/>
          </a:bodyPr>
          <a:lstStyle/>
          <a:p>
            <a:pPr algn="ctr">
              <a:lnSpc>
                <a:spcPts val="2268"/>
              </a:lnSpc>
            </a:pPr>
            <a:r>
              <a:rPr lang="en-US" sz="2100" b="true">
                <a:solidFill>
                  <a:srgbClr val="FFFFFF"/>
                </a:solidFill>
                <a:latin typeface="Roboto Bold"/>
                <a:ea typeface="Roboto Bold"/>
                <a:cs typeface="Roboto Bold"/>
                <a:sym typeface="Roboto Bold"/>
              </a:rPr>
              <a:t>Reverse logistics and end-of-life management:</a:t>
            </a:r>
            <a:r>
              <a:rPr lang="en-US" sz="2100">
                <a:solidFill>
                  <a:srgbClr val="FFFFFF"/>
                </a:solidFill>
                <a:latin typeface="Roboto"/>
                <a:ea typeface="Roboto"/>
                <a:cs typeface="Roboto"/>
                <a:sym typeface="Roboto"/>
              </a:rPr>
              <a:t> Ensure responsible handling, recycling, or disposal of materials after use, minimizing waste and environmental harm.</a:t>
            </a:r>
          </a:p>
        </p:txBody>
      </p:sp>
      <p:grpSp>
        <p:nvGrpSpPr>
          <p:cNvPr name="Group 36" id="36"/>
          <p:cNvGrpSpPr/>
          <p:nvPr/>
        </p:nvGrpSpPr>
        <p:grpSpPr>
          <a:xfrm rot="0">
            <a:off x="8969664" y="6800262"/>
            <a:ext cx="4975391" cy="2182726"/>
            <a:chOff x="0" y="0"/>
            <a:chExt cx="6633854" cy="2910302"/>
          </a:xfrm>
        </p:grpSpPr>
        <p:sp>
          <p:nvSpPr>
            <p:cNvPr name="Freeform 37" id="37"/>
            <p:cNvSpPr/>
            <p:nvPr/>
          </p:nvSpPr>
          <p:spPr>
            <a:xfrm flipH="false" flipV="false" rot="0">
              <a:off x="19050" y="19050"/>
              <a:ext cx="6595745" cy="2872232"/>
            </a:xfrm>
            <a:custGeom>
              <a:avLst/>
              <a:gdLst/>
              <a:ahLst/>
              <a:cxnLst/>
              <a:rect r="r" b="b" t="t" l="l"/>
              <a:pathLst>
                <a:path h="2872232" w="6595745">
                  <a:moveTo>
                    <a:pt x="0" y="0"/>
                  </a:moveTo>
                  <a:lnTo>
                    <a:pt x="6595745" y="0"/>
                  </a:lnTo>
                  <a:lnTo>
                    <a:pt x="6595745" y="2872232"/>
                  </a:lnTo>
                  <a:lnTo>
                    <a:pt x="0" y="2872232"/>
                  </a:lnTo>
                  <a:close/>
                </a:path>
              </a:pathLst>
            </a:custGeom>
            <a:solidFill>
              <a:srgbClr val="F9C0C5"/>
            </a:solidFill>
          </p:spPr>
        </p:sp>
        <p:sp>
          <p:nvSpPr>
            <p:cNvPr name="Freeform 38" id="38"/>
            <p:cNvSpPr/>
            <p:nvPr/>
          </p:nvSpPr>
          <p:spPr>
            <a:xfrm flipH="false" flipV="false" rot="0">
              <a:off x="0" y="0"/>
              <a:ext cx="6633845" cy="2910332"/>
            </a:xfrm>
            <a:custGeom>
              <a:avLst/>
              <a:gdLst/>
              <a:ahLst/>
              <a:cxnLst/>
              <a:rect r="r" b="b" t="t" l="l"/>
              <a:pathLst>
                <a:path h="2910332" w="6633845">
                  <a:moveTo>
                    <a:pt x="19050" y="0"/>
                  </a:moveTo>
                  <a:lnTo>
                    <a:pt x="6614795" y="0"/>
                  </a:lnTo>
                  <a:cubicBezTo>
                    <a:pt x="6625336" y="0"/>
                    <a:pt x="6633845" y="8509"/>
                    <a:pt x="6633845" y="19050"/>
                  </a:cubicBezTo>
                  <a:lnTo>
                    <a:pt x="6633845" y="2891282"/>
                  </a:lnTo>
                  <a:cubicBezTo>
                    <a:pt x="6633845" y="2901823"/>
                    <a:pt x="6625336" y="2910332"/>
                    <a:pt x="6614795" y="2910332"/>
                  </a:cubicBezTo>
                  <a:lnTo>
                    <a:pt x="19050" y="2910332"/>
                  </a:lnTo>
                  <a:cubicBezTo>
                    <a:pt x="8509" y="2910332"/>
                    <a:pt x="0" y="2901823"/>
                    <a:pt x="0" y="2891282"/>
                  </a:cubicBezTo>
                  <a:lnTo>
                    <a:pt x="0" y="19050"/>
                  </a:lnTo>
                  <a:cubicBezTo>
                    <a:pt x="0" y="8509"/>
                    <a:pt x="8509" y="0"/>
                    <a:pt x="19050" y="0"/>
                  </a:cubicBezTo>
                  <a:moveTo>
                    <a:pt x="19050" y="38100"/>
                  </a:moveTo>
                  <a:lnTo>
                    <a:pt x="19050" y="19050"/>
                  </a:lnTo>
                  <a:lnTo>
                    <a:pt x="38100" y="19050"/>
                  </a:lnTo>
                  <a:lnTo>
                    <a:pt x="38100" y="2891282"/>
                  </a:lnTo>
                  <a:lnTo>
                    <a:pt x="19050" y="2891282"/>
                  </a:lnTo>
                  <a:lnTo>
                    <a:pt x="19050" y="2872232"/>
                  </a:lnTo>
                  <a:lnTo>
                    <a:pt x="6614795" y="2872232"/>
                  </a:lnTo>
                  <a:lnTo>
                    <a:pt x="6614795" y="2891282"/>
                  </a:lnTo>
                  <a:lnTo>
                    <a:pt x="6595745" y="2891282"/>
                  </a:lnTo>
                  <a:lnTo>
                    <a:pt x="6595745" y="19050"/>
                  </a:lnTo>
                  <a:lnTo>
                    <a:pt x="6614795" y="19050"/>
                  </a:lnTo>
                  <a:lnTo>
                    <a:pt x="6614795" y="38100"/>
                  </a:lnTo>
                  <a:lnTo>
                    <a:pt x="19050" y="38100"/>
                  </a:lnTo>
                  <a:close/>
                </a:path>
              </a:pathLst>
            </a:custGeom>
            <a:solidFill>
              <a:srgbClr val="FFFFFF"/>
            </a:solidFill>
          </p:spPr>
        </p:sp>
      </p:grpSp>
      <p:sp>
        <p:nvSpPr>
          <p:cNvPr name="TextBox 39" id="39"/>
          <p:cNvSpPr txBox="true"/>
          <p:nvPr/>
        </p:nvSpPr>
        <p:spPr>
          <a:xfrm rot="0">
            <a:off x="9023004" y="7180298"/>
            <a:ext cx="4868711" cy="1441704"/>
          </a:xfrm>
          <a:prstGeom prst="rect">
            <a:avLst/>
          </a:prstGeom>
        </p:spPr>
        <p:txBody>
          <a:bodyPr anchor="t" rtlCol="false" tIns="0" lIns="0" bIns="0" rIns="0">
            <a:spAutoFit/>
          </a:bodyPr>
          <a:lstStyle/>
          <a:p>
            <a:pPr algn="ctr">
              <a:lnSpc>
                <a:spcPts val="2268"/>
              </a:lnSpc>
            </a:pPr>
            <a:r>
              <a:rPr lang="en-US" sz="2100" b="true">
                <a:solidFill>
                  <a:srgbClr val="BB0C33"/>
                </a:solidFill>
                <a:latin typeface="Roboto Bold"/>
                <a:ea typeface="Roboto Bold"/>
                <a:cs typeface="Roboto Bold"/>
                <a:sym typeface="Roboto Bold"/>
              </a:rPr>
              <a:t>Innovations:</a:t>
            </a:r>
            <a:r>
              <a:rPr lang="en-US" sz="2100">
                <a:solidFill>
                  <a:srgbClr val="BB0C33"/>
                </a:solidFill>
                <a:latin typeface="Roboto"/>
                <a:ea typeface="Roboto"/>
                <a:cs typeface="Roboto"/>
                <a:sym typeface="Roboto"/>
              </a:rPr>
              <a:t> Electric vehicles, sustainable packaging, and IoT technologies are transforming the supply chain, reducing emissions and improving operational resilience.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Steps in strategic supply chain planning</a:t>
            </a:r>
          </a:p>
        </p:txBody>
      </p:sp>
      <p:grpSp>
        <p:nvGrpSpPr>
          <p:cNvPr name="Group 8" id="8"/>
          <p:cNvGrpSpPr/>
          <p:nvPr/>
        </p:nvGrpSpPr>
        <p:grpSpPr>
          <a:xfrm rot="0">
            <a:off x="1214204" y="2360950"/>
            <a:ext cx="4760710" cy="6601808"/>
            <a:chOff x="0" y="0"/>
            <a:chExt cx="6347614" cy="8802410"/>
          </a:xfrm>
        </p:grpSpPr>
        <p:sp>
          <p:nvSpPr>
            <p:cNvPr name="Freeform 9" id="9"/>
            <p:cNvSpPr/>
            <p:nvPr/>
          </p:nvSpPr>
          <p:spPr>
            <a:xfrm flipH="false" flipV="false" rot="0">
              <a:off x="-1524" y="-1524"/>
              <a:ext cx="6350635" cy="8805418"/>
            </a:xfrm>
            <a:custGeom>
              <a:avLst/>
              <a:gdLst/>
              <a:ahLst/>
              <a:cxnLst/>
              <a:rect r="r" b="b" t="t" l="l"/>
              <a:pathLst>
                <a:path h="8805418" w="6350635">
                  <a:moveTo>
                    <a:pt x="1524" y="0"/>
                  </a:moveTo>
                  <a:lnTo>
                    <a:pt x="6349111" y="0"/>
                  </a:lnTo>
                  <a:cubicBezTo>
                    <a:pt x="6350000" y="0"/>
                    <a:pt x="6350635" y="762"/>
                    <a:pt x="6350635" y="1524"/>
                  </a:cubicBezTo>
                  <a:lnTo>
                    <a:pt x="6350635" y="8803894"/>
                  </a:lnTo>
                  <a:cubicBezTo>
                    <a:pt x="6350635" y="8804783"/>
                    <a:pt x="6349873" y="8805418"/>
                    <a:pt x="6349111" y="8805418"/>
                  </a:cubicBezTo>
                  <a:lnTo>
                    <a:pt x="1524" y="8805418"/>
                  </a:lnTo>
                  <a:cubicBezTo>
                    <a:pt x="635" y="8805418"/>
                    <a:pt x="0" y="8804656"/>
                    <a:pt x="0" y="8803894"/>
                  </a:cubicBezTo>
                  <a:lnTo>
                    <a:pt x="0" y="1524"/>
                  </a:lnTo>
                  <a:cubicBezTo>
                    <a:pt x="0" y="635"/>
                    <a:pt x="762" y="0"/>
                    <a:pt x="1524" y="0"/>
                  </a:cubicBezTo>
                  <a:moveTo>
                    <a:pt x="1524" y="3048"/>
                  </a:moveTo>
                  <a:lnTo>
                    <a:pt x="1524" y="1524"/>
                  </a:lnTo>
                  <a:lnTo>
                    <a:pt x="3048" y="1524"/>
                  </a:lnTo>
                  <a:lnTo>
                    <a:pt x="3048" y="8803894"/>
                  </a:lnTo>
                  <a:lnTo>
                    <a:pt x="1524" y="8803894"/>
                  </a:lnTo>
                  <a:lnTo>
                    <a:pt x="1524" y="8802370"/>
                  </a:lnTo>
                  <a:lnTo>
                    <a:pt x="6349111" y="8802370"/>
                  </a:lnTo>
                  <a:lnTo>
                    <a:pt x="6349111" y="8803894"/>
                  </a:lnTo>
                  <a:lnTo>
                    <a:pt x="6347587" y="8803894"/>
                  </a:lnTo>
                  <a:lnTo>
                    <a:pt x="6347587" y="1524"/>
                  </a:lnTo>
                  <a:lnTo>
                    <a:pt x="6349111" y="1524"/>
                  </a:lnTo>
                  <a:lnTo>
                    <a:pt x="6349111" y="3048"/>
                  </a:lnTo>
                  <a:lnTo>
                    <a:pt x="1524" y="3048"/>
                  </a:lnTo>
                  <a:close/>
                </a:path>
              </a:pathLst>
            </a:custGeom>
            <a:solidFill>
              <a:srgbClr val="ED1847"/>
            </a:solidFill>
          </p:spPr>
        </p:sp>
        <p:sp>
          <p:nvSpPr>
            <p:cNvPr name="TextBox 10" id="10"/>
            <p:cNvSpPr txBox="true"/>
            <p:nvPr/>
          </p:nvSpPr>
          <p:spPr>
            <a:xfrm>
              <a:off x="0" y="-19050"/>
              <a:ext cx="6347614" cy="882146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Demand forecasting</a:t>
              </a:r>
            </a:p>
            <a:p>
              <a:pPr algn="l" marL="542925" indent="-271462" lvl="1">
                <a:lnSpc>
                  <a:spcPts val="3600"/>
                </a:lnSpc>
                <a:buFont typeface="Arial"/>
                <a:buChar char="•"/>
              </a:pPr>
              <a:r>
                <a:rPr lang="en-US" sz="3000">
                  <a:solidFill>
                    <a:srgbClr val="000000"/>
                  </a:solidFill>
                  <a:latin typeface="Roboto"/>
                  <a:ea typeface="Roboto"/>
                  <a:cs typeface="Roboto"/>
                  <a:sym typeface="Roboto"/>
                </a:rPr>
                <a:t>Predicting the needs for goods and services to minimize overproduction and waste.</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Forecasting shelter materials in disaster zones ensures efficient use of resources and avoids unnecessary overstock.</a:t>
              </a:r>
            </a:p>
            <a:p>
              <a:pPr algn="l" marL="542925" indent="-271462" lvl="1">
                <a:lnSpc>
                  <a:spcPts val="3600"/>
                </a:lnSpc>
              </a:pPr>
            </a:p>
          </p:txBody>
        </p:sp>
      </p:grpSp>
      <p:grpSp>
        <p:nvGrpSpPr>
          <p:cNvPr name="Group 11" id="11"/>
          <p:cNvGrpSpPr/>
          <p:nvPr/>
        </p:nvGrpSpPr>
        <p:grpSpPr>
          <a:xfrm rot="0">
            <a:off x="6662364" y="2360949"/>
            <a:ext cx="4384624" cy="6601808"/>
            <a:chOff x="0" y="0"/>
            <a:chExt cx="5846166" cy="8802410"/>
          </a:xfrm>
        </p:grpSpPr>
        <p:sp>
          <p:nvSpPr>
            <p:cNvPr name="Freeform 12" id="12"/>
            <p:cNvSpPr/>
            <p:nvPr/>
          </p:nvSpPr>
          <p:spPr>
            <a:xfrm flipH="false" flipV="false" rot="0">
              <a:off x="-1524" y="-1524"/>
              <a:ext cx="5849239" cy="8805418"/>
            </a:xfrm>
            <a:custGeom>
              <a:avLst/>
              <a:gdLst/>
              <a:ahLst/>
              <a:cxnLst/>
              <a:rect r="r" b="b" t="t" l="l"/>
              <a:pathLst>
                <a:path h="8805418" w="5849239">
                  <a:moveTo>
                    <a:pt x="1524" y="0"/>
                  </a:moveTo>
                  <a:lnTo>
                    <a:pt x="5847715" y="0"/>
                  </a:lnTo>
                  <a:cubicBezTo>
                    <a:pt x="5848604" y="0"/>
                    <a:pt x="5849239" y="762"/>
                    <a:pt x="5849239" y="1524"/>
                  </a:cubicBezTo>
                  <a:lnTo>
                    <a:pt x="5849239" y="8803894"/>
                  </a:lnTo>
                  <a:cubicBezTo>
                    <a:pt x="5849239" y="8804783"/>
                    <a:pt x="5848477" y="8805418"/>
                    <a:pt x="5847715" y="8805418"/>
                  </a:cubicBezTo>
                  <a:lnTo>
                    <a:pt x="1524" y="8805418"/>
                  </a:lnTo>
                  <a:cubicBezTo>
                    <a:pt x="635" y="8805418"/>
                    <a:pt x="0" y="8804656"/>
                    <a:pt x="0" y="8803894"/>
                  </a:cubicBezTo>
                  <a:lnTo>
                    <a:pt x="0" y="1524"/>
                  </a:lnTo>
                  <a:cubicBezTo>
                    <a:pt x="0" y="635"/>
                    <a:pt x="762" y="0"/>
                    <a:pt x="1524" y="0"/>
                  </a:cubicBezTo>
                  <a:moveTo>
                    <a:pt x="1524" y="3048"/>
                  </a:moveTo>
                  <a:lnTo>
                    <a:pt x="1524" y="1524"/>
                  </a:lnTo>
                  <a:lnTo>
                    <a:pt x="3048" y="1524"/>
                  </a:lnTo>
                  <a:lnTo>
                    <a:pt x="3048" y="8803894"/>
                  </a:lnTo>
                  <a:lnTo>
                    <a:pt x="1524" y="8803894"/>
                  </a:lnTo>
                  <a:lnTo>
                    <a:pt x="1524" y="8802370"/>
                  </a:lnTo>
                  <a:lnTo>
                    <a:pt x="5847715" y="8802370"/>
                  </a:lnTo>
                  <a:lnTo>
                    <a:pt x="5847715" y="8803894"/>
                  </a:lnTo>
                  <a:lnTo>
                    <a:pt x="5846191" y="8803894"/>
                  </a:lnTo>
                  <a:lnTo>
                    <a:pt x="5846191" y="1524"/>
                  </a:lnTo>
                  <a:lnTo>
                    <a:pt x="5847715" y="1524"/>
                  </a:lnTo>
                  <a:lnTo>
                    <a:pt x="5847715" y="3048"/>
                  </a:lnTo>
                  <a:lnTo>
                    <a:pt x="1524" y="3048"/>
                  </a:lnTo>
                  <a:close/>
                </a:path>
              </a:pathLst>
            </a:custGeom>
            <a:solidFill>
              <a:srgbClr val="ED1847"/>
            </a:solidFill>
          </p:spPr>
        </p:sp>
        <p:sp>
          <p:nvSpPr>
            <p:cNvPr name="TextBox 13" id="13"/>
            <p:cNvSpPr txBox="true"/>
            <p:nvPr/>
          </p:nvSpPr>
          <p:spPr>
            <a:xfrm>
              <a:off x="0" y="-19050"/>
              <a:ext cx="5846166" cy="882146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Resource allocation</a:t>
              </a:r>
            </a:p>
            <a:p>
              <a:pPr algn="l" marL="542925" indent="-271462" lvl="1">
                <a:lnSpc>
                  <a:spcPts val="3600"/>
                </a:lnSpc>
                <a:buFont typeface="Arial"/>
                <a:buChar char="•"/>
              </a:pPr>
              <a:r>
                <a:rPr lang="en-US" sz="3000">
                  <a:solidFill>
                    <a:srgbClr val="000000"/>
                  </a:solidFill>
                  <a:latin typeface="Roboto"/>
                  <a:ea typeface="Roboto"/>
                  <a:cs typeface="Roboto"/>
                  <a:sym typeface="Roboto"/>
                </a:rPr>
                <a:t>Assigning resources to maximize efficiency and minimize environmental impact.</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Allocating resources to prefer sea freight over air freight where possible, reducing carbon emissions.</a:t>
              </a:r>
            </a:p>
          </p:txBody>
        </p:sp>
      </p:grpSp>
      <p:grpSp>
        <p:nvGrpSpPr>
          <p:cNvPr name="Group 14" id="14"/>
          <p:cNvGrpSpPr/>
          <p:nvPr/>
        </p:nvGrpSpPr>
        <p:grpSpPr>
          <a:xfrm rot="0">
            <a:off x="11859694" y="2360950"/>
            <a:ext cx="4655872" cy="6601808"/>
            <a:chOff x="0" y="0"/>
            <a:chExt cx="6207830" cy="8802410"/>
          </a:xfrm>
        </p:grpSpPr>
        <p:sp>
          <p:nvSpPr>
            <p:cNvPr name="Freeform 15" id="15"/>
            <p:cNvSpPr/>
            <p:nvPr/>
          </p:nvSpPr>
          <p:spPr>
            <a:xfrm flipH="false" flipV="false" rot="0">
              <a:off x="-1524" y="-1524"/>
              <a:ext cx="6210935" cy="8805418"/>
            </a:xfrm>
            <a:custGeom>
              <a:avLst/>
              <a:gdLst/>
              <a:ahLst/>
              <a:cxnLst/>
              <a:rect r="r" b="b" t="t" l="l"/>
              <a:pathLst>
                <a:path h="8805418" w="6210935">
                  <a:moveTo>
                    <a:pt x="1524" y="0"/>
                  </a:moveTo>
                  <a:lnTo>
                    <a:pt x="6209411" y="0"/>
                  </a:lnTo>
                  <a:cubicBezTo>
                    <a:pt x="6210300" y="0"/>
                    <a:pt x="6210935" y="762"/>
                    <a:pt x="6210935" y="1524"/>
                  </a:cubicBezTo>
                  <a:lnTo>
                    <a:pt x="6210935" y="8803894"/>
                  </a:lnTo>
                  <a:cubicBezTo>
                    <a:pt x="6210935" y="8804783"/>
                    <a:pt x="6210173" y="8805418"/>
                    <a:pt x="6209411" y="8805418"/>
                  </a:cubicBezTo>
                  <a:lnTo>
                    <a:pt x="1524" y="8805418"/>
                  </a:lnTo>
                  <a:cubicBezTo>
                    <a:pt x="635" y="8805418"/>
                    <a:pt x="0" y="8804656"/>
                    <a:pt x="0" y="8803894"/>
                  </a:cubicBezTo>
                  <a:lnTo>
                    <a:pt x="0" y="1524"/>
                  </a:lnTo>
                  <a:cubicBezTo>
                    <a:pt x="0" y="635"/>
                    <a:pt x="762" y="0"/>
                    <a:pt x="1524" y="0"/>
                  </a:cubicBezTo>
                  <a:moveTo>
                    <a:pt x="1524" y="3048"/>
                  </a:moveTo>
                  <a:lnTo>
                    <a:pt x="1524" y="1524"/>
                  </a:lnTo>
                  <a:lnTo>
                    <a:pt x="3048" y="1524"/>
                  </a:lnTo>
                  <a:lnTo>
                    <a:pt x="3048" y="8803894"/>
                  </a:lnTo>
                  <a:lnTo>
                    <a:pt x="1524" y="8803894"/>
                  </a:lnTo>
                  <a:lnTo>
                    <a:pt x="1524" y="8802370"/>
                  </a:lnTo>
                  <a:lnTo>
                    <a:pt x="6209411" y="8802370"/>
                  </a:lnTo>
                  <a:lnTo>
                    <a:pt x="6209411" y="8803894"/>
                  </a:lnTo>
                  <a:lnTo>
                    <a:pt x="6207887" y="8803894"/>
                  </a:lnTo>
                  <a:lnTo>
                    <a:pt x="6207887" y="1524"/>
                  </a:lnTo>
                  <a:lnTo>
                    <a:pt x="6209411" y="1524"/>
                  </a:lnTo>
                  <a:lnTo>
                    <a:pt x="6209411" y="3048"/>
                  </a:lnTo>
                  <a:lnTo>
                    <a:pt x="1524" y="3048"/>
                  </a:lnTo>
                  <a:close/>
                </a:path>
              </a:pathLst>
            </a:custGeom>
            <a:solidFill>
              <a:srgbClr val="ED1847"/>
            </a:solidFill>
          </p:spPr>
        </p:sp>
        <p:sp>
          <p:nvSpPr>
            <p:cNvPr name="TextBox 16" id="16"/>
            <p:cNvSpPr txBox="true"/>
            <p:nvPr/>
          </p:nvSpPr>
          <p:spPr>
            <a:xfrm>
              <a:off x="0" y="-19050"/>
              <a:ext cx="6207830" cy="882146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Contingency planning</a:t>
              </a:r>
            </a:p>
            <a:p>
              <a:pPr algn="l" marL="542925" indent="-271462" lvl="1">
                <a:lnSpc>
                  <a:spcPts val="3600"/>
                </a:lnSpc>
                <a:buFont typeface="Arial"/>
                <a:buChar char="•"/>
              </a:pPr>
              <a:r>
                <a:rPr lang="en-US" sz="3000">
                  <a:solidFill>
                    <a:srgbClr val="000000"/>
                  </a:solidFill>
                  <a:latin typeface="Roboto"/>
                  <a:ea typeface="Roboto"/>
                  <a:cs typeface="Roboto"/>
                  <a:sym typeface="Roboto"/>
                </a:rPr>
                <a:t>Preparing for unexpected disruptions such as disasters or transportation delays.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Developing alternative transport routes during seasonal floods prevents delays and minimizes environmental harm.</a:t>
              </a:r>
            </a:p>
          </p:txBody>
        </p:sp>
      </p:gr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Steps in strategic supply chain planning</a:t>
            </a:r>
          </a:p>
        </p:txBody>
      </p:sp>
      <p:grpSp>
        <p:nvGrpSpPr>
          <p:cNvPr name="Group 8" id="8"/>
          <p:cNvGrpSpPr/>
          <p:nvPr/>
        </p:nvGrpSpPr>
        <p:grpSpPr>
          <a:xfrm rot="0">
            <a:off x="1214205" y="2360949"/>
            <a:ext cx="5891133" cy="5216812"/>
            <a:chOff x="0" y="0"/>
            <a:chExt cx="7854844" cy="6955750"/>
          </a:xfrm>
        </p:grpSpPr>
        <p:sp>
          <p:nvSpPr>
            <p:cNvPr name="Freeform 9" id="9"/>
            <p:cNvSpPr/>
            <p:nvPr/>
          </p:nvSpPr>
          <p:spPr>
            <a:xfrm flipH="false" flipV="false" rot="0">
              <a:off x="-1524" y="-1524"/>
              <a:ext cx="7857871" cy="6958838"/>
            </a:xfrm>
            <a:custGeom>
              <a:avLst/>
              <a:gdLst/>
              <a:ahLst/>
              <a:cxnLst/>
              <a:rect r="r" b="b" t="t" l="l"/>
              <a:pathLst>
                <a:path h="6958838" w="7857871">
                  <a:moveTo>
                    <a:pt x="1524" y="0"/>
                  </a:moveTo>
                  <a:lnTo>
                    <a:pt x="7856347" y="0"/>
                  </a:lnTo>
                  <a:cubicBezTo>
                    <a:pt x="7857236" y="0"/>
                    <a:pt x="7857871" y="762"/>
                    <a:pt x="7857871" y="1524"/>
                  </a:cubicBezTo>
                  <a:lnTo>
                    <a:pt x="7857871" y="6957314"/>
                  </a:lnTo>
                  <a:cubicBezTo>
                    <a:pt x="7857871" y="6958203"/>
                    <a:pt x="7857109" y="6958838"/>
                    <a:pt x="7856347" y="6958838"/>
                  </a:cubicBezTo>
                  <a:lnTo>
                    <a:pt x="1524" y="6958838"/>
                  </a:lnTo>
                  <a:cubicBezTo>
                    <a:pt x="635" y="6958838"/>
                    <a:pt x="0" y="6958076"/>
                    <a:pt x="0" y="6957314"/>
                  </a:cubicBezTo>
                  <a:lnTo>
                    <a:pt x="0" y="1524"/>
                  </a:lnTo>
                  <a:cubicBezTo>
                    <a:pt x="0" y="635"/>
                    <a:pt x="762" y="0"/>
                    <a:pt x="1524" y="0"/>
                  </a:cubicBezTo>
                  <a:moveTo>
                    <a:pt x="1524" y="3048"/>
                  </a:moveTo>
                  <a:lnTo>
                    <a:pt x="1524" y="1524"/>
                  </a:lnTo>
                  <a:lnTo>
                    <a:pt x="3048" y="1524"/>
                  </a:lnTo>
                  <a:lnTo>
                    <a:pt x="3048" y="6957314"/>
                  </a:lnTo>
                  <a:lnTo>
                    <a:pt x="1524" y="6957314"/>
                  </a:lnTo>
                  <a:lnTo>
                    <a:pt x="1524" y="6955790"/>
                  </a:lnTo>
                  <a:lnTo>
                    <a:pt x="7856347" y="6955790"/>
                  </a:lnTo>
                  <a:lnTo>
                    <a:pt x="7856347" y="6957314"/>
                  </a:lnTo>
                  <a:lnTo>
                    <a:pt x="7854823" y="6957314"/>
                  </a:lnTo>
                  <a:lnTo>
                    <a:pt x="7854823" y="1524"/>
                  </a:lnTo>
                  <a:lnTo>
                    <a:pt x="7856347" y="1524"/>
                  </a:lnTo>
                  <a:lnTo>
                    <a:pt x="7856347" y="3048"/>
                  </a:lnTo>
                  <a:lnTo>
                    <a:pt x="1524" y="3048"/>
                  </a:lnTo>
                  <a:close/>
                </a:path>
              </a:pathLst>
            </a:custGeom>
            <a:solidFill>
              <a:srgbClr val="ED1847"/>
            </a:solidFill>
          </p:spPr>
        </p:sp>
        <p:sp>
          <p:nvSpPr>
            <p:cNvPr name="TextBox 10" id="10"/>
            <p:cNvSpPr txBox="true"/>
            <p:nvPr/>
          </p:nvSpPr>
          <p:spPr>
            <a:xfrm>
              <a:off x="0" y="-19050"/>
              <a:ext cx="7854844" cy="697480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Supplier evaluation</a:t>
              </a:r>
            </a:p>
            <a:p>
              <a:pPr algn="l" marL="542925" indent="-271462" lvl="1">
                <a:lnSpc>
                  <a:spcPts val="3600"/>
                </a:lnSpc>
                <a:buFont typeface="Arial"/>
                <a:buChar char="•"/>
              </a:pPr>
              <a:r>
                <a:rPr lang="en-US" sz="3000">
                  <a:solidFill>
                    <a:srgbClr val="000000"/>
                  </a:solidFill>
                  <a:latin typeface="Roboto"/>
                  <a:ea typeface="Roboto"/>
                  <a:cs typeface="Roboto"/>
                  <a:sym typeface="Roboto"/>
                </a:rPr>
                <a:t>Assessing suppliers based on their environmental performance and sustainability practices.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Partnering with suppliers that use eco-friendly materials reduces the overall environmental footprint of the supply chain.</a:t>
              </a:r>
            </a:p>
          </p:txBody>
        </p:sp>
      </p:grpSp>
      <p:grpSp>
        <p:nvGrpSpPr>
          <p:cNvPr name="Group 11" id="11"/>
          <p:cNvGrpSpPr/>
          <p:nvPr/>
        </p:nvGrpSpPr>
        <p:grpSpPr>
          <a:xfrm rot="0">
            <a:off x="9848540" y="2360950"/>
            <a:ext cx="6395781" cy="4755148"/>
            <a:chOff x="0" y="0"/>
            <a:chExt cx="8527708" cy="6340198"/>
          </a:xfrm>
        </p:grpSpPr>
        <p:sp>
          <p:nvSpPr>
            <p:cNvPr name="Freeform 12" id="12"/>
            <p:cNvSpPr/>
            <p:nvPr/>
          </p:nvSpPr>
          <p:spPr>
            <a:xfrm flipH="false" flipV="false" rot="0">
              <a:off x="-1524" y="-1524"/>
              <a:ext cx="8530717" cy="6343269"/>
            </a:xfrm>
            <a:custGeom>
              <a:avLst/>
              <a:gdLst/>
              <a:ahLst/>
              <a:cxnLst/>
              <a:rect r="r" b="b" t="t" l="l"/>
              <a:pathLst>
                <a:path h="6343269" w="8530717">
                  <a:moveTo>
                    <a:pt x="1524" y="0"/>
                  </a:moveTo>
                  <a:lnTo>
                    <a:pt x="8529193" y="0"/>
                  </a:lnTo>
                  <a:cubicBezTo>
                    <a:pt x="8530082" y="0"/>
                    <a:pt x="8530717" y="762"/>
                    <a:pt x="8530717" y="1524"/>
                  </a:cubicBezTo>
                  <a:lnTo>
                    <a:pt x="8530717" y="6341745"/>
                  </a:lnTo>
                  <a:cubicBezTo>
                    <a:pt x="8530717" y="6342634"/>
                    <a:pt x="8529955" y="6343269"/>
                    <a:pt x="8529193" y="6343269"/>
                  </a:cubicBezTo>
                  <a:lnTo>
                    <a:pt x="1524" y="6343269"/>
                  </a:lnTo>
                  <a:cubicBezTo>
                    <a:pt x="635" y="6343269"/>
                    <a:pt x="0" y="6342507"/>
                    <a:pt x="0" y="6341745"/>
                  </a:cubicBezTo>
                  <a:lnTo>
                    <a:pt x="0" y="1524"/>
                  </a:lnTo>
                  <a:cubicBezTo>
                    <a:pt x="0" y="635"/>
                    <a:pt x="762" y="0"/>
                    <a:pt x="1524" y="0"/>
                  </a:cubicBezTo>
                  <a:moveTo>
                    <a:pt x="1524" y="3048"/>
                  </a:moveTo>
                  <a:lnTo>
                    <a:pt x="1524" y="1524"/>
                  </a:lnTo>
                  <a:lnTo>
                    <a:pt x="3048" y="1524"/>
                  </a:lnTo>
                  <a:lnTo>
                    <a:pt x="3048" y="6341745"/>
                  </a:lnTo>
                  <a:lnTo>
                    <a:pt x="1524" y="6341745"/>
                  </a:lnTo>
                  <a:lnTo>
                    <a:pt x="1524" y="6340221"/>
                  </a:lnTo>
                  <a:lnTo>
                    <a:pt x="8529193" y="6340221"/>
                  </a:lnTo>
                  <a:lnTo>
                    <a:pt x="8529193" y="6341745"/>
                  </a:lnTo>
                  <a:lnTo>
                    <a:pt x="8527669" y="6341745"/>
                  </a:lnTo>
                  <a:lnTo>
                    <a:pt x="8527669" y="1524"/>
                  </a:lnTo>
                  <a:lnTo>
                    <a:pt x="8529193" y="1524"/>
                  </a:lnTo>
                  <a:lnTo>
                    <a:pt x="8529193" y="3048"/>
                  </a:lnTo>
                  <a:lnTo>
                    <a:pt x="1524" y="3048"/>
                  </a:lnTo>
                  <a:close/>
                </a:path>
              </a:pathLst>
            </a:custGeom>
            <a:solidFill>
              <a:srgbClr val="ED1847"/>
            </a:solidFill>
          </p:spPr>
        </p:sp>
        <p:sp>
          <p:nvSpPr>
            <p:cNvPr name="TextBox 13" id="13"/>
            <p:cNvSpPr txBox="true"/>
            <p:nvPr/>
          </p:nvSpPr>
          <p:spPr>
            <a:xfrm>
              <a:off x="0" y="-19050"/>
              <a:ext cx="8527708" cy="6359248"/>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Monitoring and reporting</a:t>
              </a:r>
            </a:p>
            <a:p>
              <a:pPr algn="l" marL="542925" indent="-271462" lvl="1">
                <a:lnSpc>
                  <a:spcPts val="3600"/>
                </a:lnSpc>
                <a:buFont typeface="Arial"/>
                <a:buChar char="•"/>
              </a:pPr>
              <a:r>
                <a:rPr lang="en-US" sz="3000">
                  <a:solidFill>
                    <a:srgbClr val="000000"/>
                  </a:solidFill>
                  <a:latin typeface="Roboto"/>
                  <a:ea typeface="Roboto"/>
                  <a:cs typeface="Roboto"/>
                  <a:sym typeface="Roboto"/>
                </a:rPr>
                <a:t>Tracking supply chain performance to ensure alignment with environmental goals.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Implementing tracking systems to monitor fuel consumption and optimize delivery routes to reduce emissions.</a:t>
              </a:r>
            </a:p>
          </p:txBody>
        </p:sp>
      </p:gr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Steps in strategic supply chain planning</a:t>
            </a:r>
          </a:p>
        </p:txBody>
      </p:sp>
      <p:grpSp>
        <p:nvGrpSpPr>
          <p:cNvPr name="Group 8" id="8"/>
          <p:cNvGrpSpPr/>
          <p:nvPr/>
        </p:nvGrpSpPr>
        <p:grpSpPr>
          <a:xfrm rot="0">
            <a:off x="1214205" y="2360949"/>
            <a:ext cx="5891133" cy="5216812"/>
            <a:chOff x="0" y="0"/>
            <a:chExt cx="7854844" cy="6955750"/>
          </a:xfrm>
        </p:grpSpPr>
        <p:sp>
          <p:nvSpPr>
            <p:cNvPr name="Freeform 9" id="9"/>
            <p:cNvSpPr/>
            <p:nvPr/>
          </p:nvSpPr>
          <p:spPr>
            <a:xfrm flipH="false" flipV="false" rot="0">
              <a:off x="-1524" y="-1524"/>
              <a:ext cx="7857871" cy="6958838"/>
            </a:xfrm>
            <a:custGeom>
              <a:avLst/>
              <a:gdLst/>
              <a:ahLst/>
              <a:cxnLst/>
              <a:rect r="r" b="b" t="t" l="l"/>
              <a:pathLst>
                <a:path h="6958838" w="7857871">
                  <a:moveTo>
                    <a:pt x="1524" y="0"/>
                  </a:moveTo>
                  <a:lnTo>
                    <a:pt x="7856347" y="0"/>
                  </a:lnTo>
                  <a:cubicBezTo>
                    <a:pt x="7857236" y="0"/>
                    <a:pt x="7857871" y="762"/>
                    <a:pt x="7857871" y="1524"/>
                  </a:cubicBezTo>
                  <a:lnTo>
                    <a:pt x="7857871" y="6957314"/>
                  </a:lnTo>
                  <a:cubicBezTo>
                    <a:pt x="7857871" y="6958203"/>
                    <a:pt x="7857109" y="6958838"/>
                    <a:pt x="7856347" y="6958838"/>
                  </a:cubicBezTo>
                  <a:lnTo>
                    <a:pt x="1524" y="6958838"/>
                  </a:lnTo>
                  <a:cubicBezTo>
                    <a:pt x="635" y="6958838"/>
                    <a:pt x="0" y="6958076"/>
                    <a:pt x="0" y="6957314"/>
                  </a:cubicBezTo>
                  <a:lnTo>
                    <a:pt x="0" y="1524"/>
                  </a:lnTo>
                  <a:cubicBezTo>
                    <a:pt x="0" y="635"/>
                    <a:pt x="762" y="0"/>
                    <a:pt x="1524" y="0"/>
                  </a:cubicBezTo>
                  <a:moveTo>
                    <a:pt x="1524" y="3048"/>
                  </a:moveTo>
                  <a:lnTo>
                    <a:pt x="1524" y="1524"/>
                  </a:lnTo>
                  <a:lnTo>
                    <a:pt x="3048" y="1524"/>
                  </a:lnTo>
                  <a:lnTo>
                    <a:pt x="3048" y="6957314"/>
                  </a:lnTo>
                  <a:lnTo>
                    <a:pt x="1524" y="6957314"/>
                  </a:lnTo>
                  <a:lnTo>
                    <a:pt x="1524" y="6955790"/>
                  </a:lnTo>
                  <a:lnTo>
                    <a:pt x="7856347" y="6955790"/>
                  </a:lnTo>
                  <a:lnTo>
                    <a:pt x="7856347" y="6957314"/>
                  </a:lnTo>
                  <a:lnTo>
                    <a:pt x="7854823" y="6957314"/>
                  </a:lnTo>
                  <a:lnTo>
                    <a:pt x="7854823" y="1524"/>
                  </a:lnTo>
                  <a:lnTo>
                    <a:pt x="7856347" y="1524"/>
                  </a:lnTo>
                  <a:lnTo>
                    <a:pt x="7856347" y="3048"/>
                  </a:lnTo>
                  <a:lnTo>
                    <a:pt x="1524" y="3048"/>
                  </a:lnTo>
                  <a:close/>
                </a:path>
              </a:pathLst>
            </a:custGeom>
            <a:solidFill>
              <a:srgbClr val="ED1847"/>
            </a:solidFill>
          </p:spPr>
        </p:sp>
        <p:sp>
          <p:nvSpPr>
            <p:cNvPr name="TextBox 10" id="10"/>
            <p:cNvSpPr txBox="true"/>
            <p:nvPr/>
          </p:nvSpPr>
          <p:spPr>
            <a:xfrm>
              <a:off x="0" y="-19050"/>
              <a:ext cx="7854844" cy="697480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Risk management</a:t>
              </a:r>
            </a:p>
            <a:p>
              <a:pPr algn="l" marL="542925" indent="-271462" lvl="1">
                <a:lnSpc>
                  <a:spcPts val="3600"/>
                </a:lnSpc>
                <a:buFont typeface="Arial"/>
                <a:buChar char="•"/>
              </a:pPr>
              <a:r>
                <a:rPr lang="en-US" sz="3000">
                  <a:solidFill>
                    <a:srgbClr val="000000"/>
                  </a:solidFill>
                  <a:latin typeface="Roboto"/>
                  <a:ea typeface="Roboto"/>
                  <a:cs typeface="Roboto"/>
                  <a:sym typeface="Roboto"/>
                </a:rPr>
                <a:t>Identifying and mitigating environmental risks in the supply chain.</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Establishing protocols for managing hazardous materials during transportation and storage to avoid environmental contamination.</a:t>
              </a:r>
            </a:p>
          </p:txBody>
        </p:sp>
      </p:grpSp>
      <p:grpSp>
        <p:nvGrpSpPr>
          <p:cNvPr name="Group 11" id="11"/>
          <p:cNvGrpSpPr/>
          <p:nvPr/>
        </p:nvGrpSpPr>
        <p:grpSpPr>
          <a:xfrm rot="0">
            <a:off x="9848540" y="2360950"/>
            <a:ext cx="6395781" cy="6601808"/>
            <a:chOff x="0" y="0"/>
            <a:chExt cx="8527708" cy="8802410"/>
          </a:xfrm>
        </p:grpSpPr>
        <p:sp>
          <p:nvSpPr>
            <p:cNvPr name="Freeform 12" id="12"/>
            <p:cNvSpPr/>
            <p:nvPr/>
          </p:nvSpPr>
          <p:spPr>
            <a:xfrm flipH="false" flipV="false" rot="0">
              <a:off x="-1524" y="-1524"/>
              <a:ext cx="8530717" cy="8805418"/>
            </a:xfrm>
            <a:custGeom>
              <a:avLst/>
              <a:gdLst/>
              <a:ahLst/>
              <a:cxnLst/>
              <a:rect r="r" b="b" t="t" l="l"/>
              <a:pathLst>
                <a:path h="8805418" w="8530717">
                  <a:moveTo>
                    <a:pt x="1524" y="0"/>
                  </a:moveTo>
                  <a:lnTo>
                    <a:pt x="8529193" y="0"/>
                  </a:lnTo>
                  <a:cubicBezTo>
                    <a:pt x="8530082" y="0"/>
                    <a:pt x="8530717" y="762"/>
                    <a:pt x="8530717" y="1524"/>
                  </a:cubicBezTo>
                  <a:lnTo>
                    <a:pt x="8530717" y="8803894"/>
                  </a:lnTo>
                  <a:cubicBezTo>
                    <a:pt x="8530717" y="8804783"/>
                    <a:pt x="8529955" y="8805418"/>
                    <a:pt x="8529193" y="8805418"/>
                  </a:cubicBezTo>
                  <a:lnTo>
                    <a:pt x="1524" y="8805418"/>
                  </a:lnTo>
                  <a:cubicBezTo>
                    <a:pt x="635" y="8805418"/>
                    <a:pt x="0" y="8804656"/>
                    <a:pt x="0" y="8803894"/>
                  </a:cubicBezTo>
                  <a:lnTo>
                    <a:pt x="0" y="1524"/>
                  </a:lnTo>
                  <a:cubicBezTo>
                    <a:pt x="0" y="635"/>
                    <a:pt x="762" y="0"/>
                    <a:pt x="1524" y="0"/>
                  </a:cubicBezTo>
                  <a:moveTo>
                    <a:pt x="1524" y="3048"/>
                  </a:moveTo>
                  <a:lnTo>
                    <a:pt x="1524" y="1524"/>
                  </a:lnTo>
                  <a:lnTo>
                    <a:pt x="3048" y="1524"/>
                  </a:lnTo>
                  <a:lnTo>
                    <a:pt x="3048" y="8803894"/>
                  </a:lnTo>
                  <a:lnTo>
                    <a:pt x="1524" y="8803894"/>
                  </a:lnTo>
                  <a:lnTo>
                    <a:pt x="1524" y="8802370"/>
                  </a:lnTo>
                  <a:lnTo>
                    <a:pt x="8529193" y="8802370"/>
                  </a:lnTo>
                  <a:lnTo>
                    <a:pt x="8529193" y="8803894"/>
                  </a:lnTo>
                  <a:lnTo>
                    <a:pt x="8527669" y="8803894"/>
                  </a:lnTo>
                  <a:lnTo>
                    <a:pt x="8527669" y="1524"/>
                  </a:lnTo>
                  <a:lnTo>
                    <a:pt x="8529193" y="1524"/>
                  </a:lnTo>
                  <a:lnTo>
                    <a:pt x="8529193" y="3048"/>
                  </a:lnTo>
                  <a:lnTo>
                    <a:pt x="1524" y="3048"/>
                  </a:lnTo>
                  <a:close/>
                </a:path>
              </a:pathLst>
            </a:custGeom>
            <a:solidFill>
              <a:srgbClr val="ED1847"/>
            </a:solidFill>
          </p:spPr>
        </p:sp>
        <p:sp>
          <p:nvSpPr>
            <p:cNvPr name="TextBox 13" id="13"/>
            <p:cNvSpPr txBox="true"/>
            <p:nvPr/>
          </p:nvSpPr>
          <p:spPr>
            <a:xfrm>
              <a:off x="0" y="-19050"/>
              <a:ext cx="8527708" cy="882146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Collaboration and stakeholder engagement</a:t>
              </a:r>
            </a:p>
            <a:p>
              <a:pPr algn="l" marL="542925" indent="-271462" lvl="1">
                <a:lnSpc>
                  <a:spcPts val="3600"/>
                </a:lnSpc>
                <a:buFont typeface="Arial"/>
                <a:buChar char="•"/>
              </a:pPr>
              <a:r>
                <a:rPr lang="en-US" sz="3000">
                  <a:solidFill>
                    <a:srgbClr val="000000"/>
                  </a:solidFill>
                  <a:latin typeface="Roboto"/>
                  <a:ea typeface="Roboto"/>
                  <a:cs typeface="Roboto"/>
                  <a:sym typeface="Roboto"/>
                </a:rPr>
                <a:t>Engaging with stakeholders, including suppliers, local communities, and environmental groups, to align supply chain practices with sustainability goals.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Engaging local communities to co-develop supply chain practices that are both environmentally and culturally sensitive.</a:t>
              </a:r>
            </a:p>
          </p:txBody>
        </p:sp>
      </p:gr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procurement strategies</a:t>
            </a:r>
          </a:p>
        </p:txBody>
      </p:sp>
      <p:grpSp>
        <p:nvGrpSpPr>
          <p:cNvPr name="Group 8" id="8"/>
          <p:cNvGrpSpPr/>
          <p:nvPr/>
        </p:nvGrpSpPr>
        <p:grpSpPr>
          <a:xfrm rot="0">
            <a:off x="1214205" y="2360949"/>
            <a:ext cx="5891133" cy="5678478"/>
            <a:chOff x="0" y="0"/>
            <a:chExt cx="7854844" cy="7571304"/>
          </a:xfrm>
        </p:grpSpPr>
        <p:sp>
          <p:nvSpPr>
            <p:cNvPr name="Freeform 9" id="9"/>
            <p:cNvSpPr/>
            <p:nvPr/>
          </p:nvSpPr>
          <p:spPr>
            <a:xfrm flipH="false" flipV="false" rot="0">
              <a:off x="0" y="0"/>
              <a:ext cx="7854823" cy="7571359"/>
            </a:xfrm>
            <a:custGeom>
              <a:avLst/>
              <a:gdLst/>
              <a:ahLst/>
              <a:cxnLst/>
              <a:rect r="r" b="b" t="t" l="l"/>
              <a:pathLst>
                <a:path h="7571359" w="7854823">
                  <a:moveTo>
                    <a:pt x="0" y="0"/>
                  </a:moveTo>
                  <a:lnTo>
                    <a:pt x="7854823" y="0"/>
                  </a:lnTo>
                  <a:lnTo>
                    <a:pt x="7854823" y="7571359"/>
                  </a:lnTo>
                  <a:lnTo>
                    <a:pt x="0" y="7571359"/>
                  </a:lnTo>
                  <a:close/>
                </a:path>
              </a:pathLst>
            </a:custGeom>
            <a:solidFill>
              <a:srgbClr val="ED1847"/>
            </a:solidFill>
          </p:spPr>
        </p:sp>
        <p:sp>
          <p:nvSpPr>
            <p:cNvPr name="TextBox 10" id="10"/>
            <p:cNvSpPr txBox="true"/>
            <p:nvPr/>
          </p:nvSpPr>
          <p:spPr>
            <a:xfrm>
              <a:off x="0" y="-19050"/>
              <a:ext cx="7854844"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Green supplier selection</a:t>
              </a:r>
            </a:p>
            <a:p>
              <a:pPr algn="l" marL="542925" indent="-271462" lvl="1">
                <a:lnSpc>
                  <a:spcPts val="3600"/>
                </a:lnSpc>
                <a:buFont typeface="Arial"/>
                <a:buChar char="•"/>
              </a:pPr>
              <a:r>
                <a:rPr lang="en-US" sz="3000">
                  <a:solidFill>
                    <a:srgbClr val="FFFFFF"/>
                  </a:solidFill>
                  <a:latin typeface="Roboto"/>
                  <a:ea typeface="Roboto"/>
                  <a:cs typeface="Roboto"/>
                  <a:sym typeface="Roboto"/>
                </a:rPr>
                <a:t>Choosing suppliers based on environmental performance and sustainability practices.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Sourcing from suppliers using eco-friendly packaging and materials.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sets environmental criteria for supplier selection.</a:t>
              </a:r>
            </a:p>
          </p:txBody>
        </p:sp>
      </p:grpSp>
      <p:grpSp>
        <p:nvGrpSpPr>
          <p:cNvPr name="Group 11" id="11"/>
          <p:cNvGrpSpPr/>
          <p:nvPr/>
        </p:nvGrpSpPr>
        <p:grpSpPr>
          <a:xfrm rot="0">
            <a:off x="9848540" y="2360950"/>
            <a:ext cx="6395781" cy="5216812"/>
            <a:chOff x="0" y="0"/>
            <a:chExt cx="8527708" cy="6955750"/>
          </a:xfrm>
        </p:grpSpPr>
        <p:sp>
          <p:nvSpPr>
            <p:cNvPr name="Freeform 12" id="12"/>
            <p:cNvSpPr/>
            <p:nvPr/>
          </p:nvSpPr>
          <p:spPr>
            <a:xfrm flipH="false" flipV="false" rot="0">
              <a:off x="0" y="0"/>
              <a:ext cx="8527669" cy="6955790"/>
            </a:xfrm>
            <a:custGeom>
              <a:avLst/>
              <a:gdLst/>
              <a:ahLst/>
              <a:cxnLst/>
              <a:rect r="r" b="b" t="t" l="l"/>
              <a:pathLst>
                <a:path h="6955790" w="8527669">
                  <a:moveTo>
                    <a:pt x="0" y="0"/>
                  </a:moveTo>
                  <a:lnTo>
                    <a:pt x="8527669" y="0"/>
                  </a:lnTo>
                  <a:lnTo>
                    <a:pt x="8527669" y="6955790"/>
                  </a:lnTo>
                  <a:lnTo>
                    <a:pt x="0" y="6955790"/>
                  </a:lnTo>
                  <a:close/>
                </a:path>
              </a:pathLst>
            </a:custGeom>
            <a:solidFill>
              <a:srgbClr val="ED1847"/>
            </a:solidFill>
          </p:spPr>
        </p:sp>
        <p:sp>
          <p:nvSpPr>
            <p:cNvPr name="TextBox 13" id="13"/>
            <p:cNvSpPr txBox="true"/>
            <p:nvPr/>
          </p:nvSpPr>
          <p:spPr>
            <a:xfrm>
              <a:off x="0" y="-19050"/>
              <a:ext cx="8527708" cy="6974800"/>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Ethical sourcing</a:t>
              </a:r>
            </a:p>
            <a:p>
              <a:pPr algn="l" marL="542925" indent="-271462" lvl="1">
                <a:lnSpc>
                  <a:spcPts val="3600"/>
                </a:lnSpc>
                <a:buFont typeface="Arial"/>
                <a:buChar char="•"/>
              </a:pPr>
              <a:r>
                <a:rPr lang="en-US" sz="3000">
                  <a:solidFill>
                    <a:srgbClr val="FFFFFF"/>
                  </a:solidFill>
                  <a:latin typeface="Roboto"/>
                  <a:ea typeface="Roboto"/>
                  <a:cs typeface="Roboto"/>
                  <a:sym typeface="Roboto"/>
                </a:rPr>
                <a:t>Ensuring goods are sourced from suppliers adhering to ethical labor and sustainability standards.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Procuring fair-trade certified products for humanitarian aid.</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enforces ethical sourcing criteria.</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2268254" y="3375377"/>
            <a:ext cx="1371600" cy="1371600"/>
            <a:chOff x="0" y="0"/>
            <a:chExt cx="1828800" cy="1828800"/>
          </a:xfrm>
        </p:grpSpPr>
        <p:sp>
          <p:nvSpPr>
            <p:cNvPr name="Freeform 7" id="7"/>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8" id="8"/>
          <p:cNvSpPr txBox="true"/>
          <p:nvPr/>
        </p:nvSpPr>
        <p:spPr>
          <a:xfrm rot="0">
            <a:off x="2480704" y="3556932"/>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9" id="9"/>
          <p:cNvGrpSpPr/>
          <p:nvPr/>
        </p:nvGrpSpPr>
        <p:grpSpPr>
          <a:xfrm rot="0">
            <a:off x="6398018" y="3370060"/>
            <a:ext cx="1371600" cy="1371600"/>
            <a:chOff x="0" y="0"/>
            <a:chExt cx="1828800" cy="1828800"/>
          </a:xfrm>
        </p:grpSpPr>
        <p:sp>
          <p:nvSpPr>
            <p:cNvPr name="Freeform 10" id="10"/>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1" id="11"/>
          <p:cNvSpPr txBox="true"/>
          <p:nvPr/>
        </p:nvSpPr>
        <p:spPr>
          <a:xfrm rot="0">
            <a:off x="6610468" y="3551616"/>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12" id="12"/>
          <p:cNvGrpSpPr/>
          <p:nvPr/>
        </p:nvGrpSpPr>
        <p:grpSpPr>
          <a:xfrm rot="0">
            <a:off x="10495402" y="3370060"/>
            <a:ext cx="1371600" cy="1371600"/>
            <a:chOff x="0" y="0"/>
            <a:chExt cx="1828800" cy="1828800"/>
          </a:xfrm>
        </p:grpSpPr>
        <p:sp>
          <p:nvSpPr>
            <p:cNvPr name="Freeform 13" id="13"/>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4" id="14"/>
          <p:cNvSpPr txBox="true"/>
          <p:nvPr/>
        </p:nvSpPr>
        <p:spPr>
          <a:xfrm rot="0">
            <a:off x="10707854" y="3551616"/>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15" id="15"/>
          <p:cNvGrpSpPr/>
          <p:nvPr/>
        </p:nvGrpSpPr>
        <p:grpSpPr>
          <a:xfrm rot="0">
            <a:off x="14648146" y="3370060"/>
            <a:ext cx="1371600" cy="1371600"/>
            <a:chOff x="0" y="0"/>
            <a:chExt cx="1828800" cy="1828800"/>
          </a:xfrm>
        </p:grpSpPr>
        <p:sp>
          <p:nvSpPr>
            <p:cNvPr name="Freeform 16" id="16"/>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7" id="17"/>
          <p:cNvSpPr txBox="true"/>
          <p:nvPr/>
        </p:nvSpPr>
        <p:spPr>
          <a:xfrm rot="0">
            <a:off x="14860597" y="3551616"/>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sp>
        <p:nvSpPr>
          <p:cNvPr name="Freeform 18" id="18"/>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7">
              <a:extLst>
                <a:ext uri="{96DAC541-7B7A-43D3-8B79-37D633B846F1}">
                  <asvg:svgBlip xmlns:asvg="http://schemas.microsoft.com/office/drawing/2016/SVG/main" r:embed="rId8"/>
                </a:ext>
              </a:extLst>
            </a:blip>
            <a:stretch>
              <a:fillRect l="0" t="-807" r="0" b="-807"/>
            </a:stretch>
          </a:blipFill>
        </p:spPr>
      </p:sp>
      <p:sp>
        <p:nvSpPr>
          <p:cNvPr name="TextBox 19" id="19"/>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Module Outline</a:t>
            </a:r>
          </a:p>
        </p:txBody>
      </p:sp>
      <p:sp>
        <p:nvSpPr>
          <p:cNvPr name="TextBox 20" id="20"/>
          <p:cNvSpPr txBox="true"/>
          <p:nvPr/>
        </p:nvSpPr>
        <p:spPr>
          <a:xfrm rot="0">
            <a:off x="2936307" y="3584926"/>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1</a:t>
            </a:r>
          </a:p>
        </p:txBody>
      </p:sp>
      <p:sp>
        <p:nvSpPr>
          <p:cNvPr name="TextBox 21" id="21"/>
          <p:cNvSpPr txBox="true"/>
          <p:nvPr/>
        </p:nvSpPr>
        <p:spPr>
          <a:xfrm rot="0">
            <a:off x="1266987" y="5186078"/>
            <a:ext cx="3562056" cy="1959864"/>
          </a:xfrm>
          <a:prstGeom prst="rect">
            <a:avLst/>
          </a:prstGeom>
        </p:spPr>
        <p:txBody>
          <a:bodyPr anchor="t" rtlCol="false" tIns="0" lIns="0" bIns="0" rIns="0">
            <a:spAutoFit/>
          </a:bodyPr>
          <a:lstStyle/>
          <a:p>
            <a:pPr algn="ctr">
              <a:lnSpc>
                <a:spcPts val="3888"/>
              </a:lnSpc>
            </a:pPr>
            <a:r>
              <a:rPr lang="en-US" sz="3600">
                <a:solidFill>
                  <a:srgbClr val="000000"/>
                </a:solidFill>
                <a:latin typeface="Roboto"/>
                <a:ea typeface="Roboto"/>
                <a:cs typeface="Roboto"/>
                <a:sym typeface="Roboto"/>
              </a:rPr>
              <a:t>Introduction to supply chain environmental impacts</a:t>
            </a:r>
          </a:p>
        </p:txBody>
      </p:sp>
      <p:sp>
        <p:nvSpPr>
          <p:cNvPr name="TextBox 22" id="22"/>
          <p:cNvSpPr txBox="true"/>
          <p:nvPr/>
        </p:nvSpPr>
        <p:spPr>
          <a:xfrm rot="0">
            <a:off x="5396750" y="5180762"/>
            <a:ext cx="3562056" cy="2445639"/>
          </a:xfrm>
          <a:prstGeom prst="rect">
            <a:avLst/>
          </a:prstGeom>
        </p:spPr>
        <p:txBody>
          <a:bodyPr anchor="t" rtlCol="false" tIns="0" lIns="0" bIns="0" rIns="0">
            <a:spAutoFit/>
          </a:bodyPr>
          <a:lstStyle/>
          <a:p>
            <a:pPr algn="ctr">
              <a:lnSpc>
                <a:spcPts val="3888"/>
              </a:lnSpc>
            </a:pPr>
            <a:r>
              <a:rPr lang="en-US" sz="3600">
                <a:solidFill>
                  <a:srgbClr val="000000"/>
                </a:solidFill>
                <a:latin typeface="Roboto"/>
                <a:ea typeface="Roboto"/>
                <a:cs typeface="Roboto"/>
                <a:sym typeface="Roboto"/>
              </a:rPr>
              <a:t>Strategic supply chain planning for environmental sustainability</a:t>
            </a:r>
          </a:p>
        </p:txBody>
      </p:sp>
      <p:sp>
        <p:nvSpPr>
          <p:cNvPr name="TextBox 23" id="23"/>
          <p:cNvSpPr txBox="true"/>
          <p:nvPr/>
        </p:nvSpPr>
        <p:spPr>
          <a:xfrm rot="0">
            <a:off x="9487418" y="5181600"/>
            <a:ext cx="3562056" cy="988314"/>
          </a:xfrm>
          <a:prstGeom prst="rect">
            <a:avLst/>
          </a:prstGeom>
        </p:spPr>
        <p:txBody>
          <a:bodyPr anchor="t" rtlCol="false" tIns="0" lIns="0" bIns="0" rIns="0">
            <a:spAutoFit/>
          </a:bodyPr>
          <a:lstStyle/>
          <a:p>
            <a:pPr algn="ctr">
              <a:lnSpc>
                <a:spcPts val="3888"/>
              </a:lnSpc>
            </a:pPr>
            <a:r>
              <a:rPr lang="en-US" sz="3600">
                <a:solidFill>
                  <a:srgbClr val="000000"/>
                </a:solidFill>
                <a:latin typeface="Roboto"/>
                <a:ea typeface="Roboto"/>
                <a:cs typeface="Roboto"/>
                <a:sym typeface="Roboto"/>
              </a:rPr>
              <a:t>Future trends and innovations</a:t>
            </a:r>
          </a:p>
        </p:txBody>
      </p:sp>
      <p:sp>
        <p:nvSpPr>
          <p:cNvPr name="TextBox 24" id="24"/>
          <p:cNvSpPr txBox="true"/>
          <p:nvPr/>
        </p:nvSpPr>
        <p:spPr>
          <a:xfrm rot="0">
            <a:off x="7066071" y="3579610"/>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2</a:t>
            </a:r>
          </a:p>
        </p:txBody>
      </p:sp>
      <p:sp>
        <p:nvSpPr>
          <p:cNvPr name="TextBox 25" id="25"/>
          <p:cNvSpPr txBox="true"/>
          <p:nvPr/>
        </p:nvSpPr>
        <p:spPr>
          <a:xfrm rot="0">
            <a:off x="11163456" y="3579610"/>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3</a:t>
            </a:r>
          </a:p>
        </p:txBody>
      </p:sp>
      <p:sp>
        <p:nvSpPr>
          <p:cNvPr name="TextBox 26" id="26"/>
          <p:cNvSpPr txBox="true"/>
          <p:nvPr/>
        </p:nvSpPr>
        <p:spPr>
          <a:xfrm rot="0">
            <a:off x="13640161" y="5181600"/>
            <a:ext cx="3562056" cy="988314"/>
          </a:xfrm>
          <a:prstGeom prst="rect">
            <a:avLst/>
          </a:prstGeom>
        </p:spPr>
        <p:txBody>
          <a:bodyPr anchor="t" rtlCol="false" tIns="0" lIns="0" bIns="0" rIns="0">
            <a:spAutoFit/>
          </a:bodyPr>
          <a:lstStyle/>
          <a:p>
            <a:pPr algn="ctr">
              <a:lnSpc>
                <a:spcPts val="3888"/>
              </a:lnSpc>
            </a:pPr>
            <a:r>
              <a:rPr lang="en-US" sz="3600">
                <a:solidFill>
                  <a:srgbClr val="000000"/>
                </a:solidFill>
                <a:latin typeface="Roboto"/>
                <a:ea typeface="Roboto"/>
                <a:cs typeface="Roboto"/>
                <a:sym typeface="Roboto"/>
              </a:rPr>
              <a:t>Case studies and best practices</a:t>
            </a:r>
          </a:p>
        </p:txBody>
      </p:sp>
      <p:sp>
        <p:nvSpPr>
          <p:cNvPr name="TextBox 27" id="27"/>
          <p:cNvSpPr txBox="true"/>
          <p:nvPr/>
        </p:nvSpPr>
        <p:spPr>
          <a:xfrm rot="0">
            <a:off x="15316200" y="3579610"/>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4</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procurement strategies</a:t>
            </a:r>
          </a:p>
        </p:txBody>
      </p:sp>
      <p:grpSp>
        <p:nvGrpSpPr>
          <p:cNvPr name="Group 8" id="8"/>
          <p:cNvGrpSpPr/>
          <p:nvPr/>
        </p:nvGrpSpPr>
        <p:grpSpPr>
          <a:xfrm rot="0">
            <a:off x="1759088" y="2586417"/>
            <a:ext cx="5891133" cy="5678478"/>
            <a:chOff x="0" y="0"/>
            <a:chExt cx="7854844" cy="7571304"/>
          </a:xfrm>
        </p:grpSpPr>
        <p:sp>
          <p:nvSpPr>
            <p:cNvPr name="Freeform 9" id="9"/>
            <p:cNvSpPr/>
            <p:nvPr/>
          </p:nvSpPr>
          <p:spPr>
            <a:xfrm flipH="false" flipV="false" rot="0">
              <a:off x="0" y="0"/>
              <a:ext cx="7854823" cy="7571359"/>
            </a:xfrm>
            <a:custGeom>
              <a:avLst/>
              <a:gdLst/>
              <a:ahLst/>
              <a:cxnLst/>
              <a:rect r="r" b="b" t="t" l="l"/>
              <a:pathLst>
                <a:path h="7571359" w="7854823">
                  <a:moveTo>
                    <a:pt x="0" y="0"/>
                  </a:moveTo>
                  <a:lnTo>
                    <a:pt x="7854823" y="0"/>
                  </a:lnTo>
                  <a:lnTo>
                    <a:pt x="7854823" y="7571359"/>
                  </a:lnTo>
                  <a:lnTo>
                    <a:pt x="0" y="7571359"/>
                  </a:lnTo>
                  <a:close/>
                </a:path>
              </a:pathLst>
            </a:custGeom>
            <a:solidFill>
              <a:srgbClr val="ED1847"/>
            </a:solidFill>
          </p:spPr>
        </p:sp>
        <p:sp>
          <p:nvSpPr>
            <p:cNvPr name="Freeform 10" id="10"/>
            <p:cNvSpPr/>
            <p:nvPr/>
          </p:nvSpPr>
          <p:spPr>
            <a:xfrm flipH="false" flipV="false" rot="0">
              <a:off x="-1524" y="-1524"/>
              <a:ext cx="7857871" cy="7574407"/>
            </a:xfrm>
            <a:custGeom>
              <a:avLst/>
              <a:gdLst/>
              <a:ahLst/>
              <a:cxnLst/>
              <a:rect r="r" b="b" t="t" l="l"/>
              <a:pathLst>
                <a:path h="7574407" w="7857871">
                  <a:moveTo>
                    <a:pt x="1524" y="0"/>
                  </a:moveTo>
                  <a:lnTo>
                    <a:pt x="7856347" y="0"/>
                  </a:lnTo>
                  <a:cubicBezTo>
                    <a:pt x="7857236" y="0"/>
                    <a:pt x="7857871" y="762"/>
                    <a:pt x="7857871" y="1524"/>
                  </a:cubicBezTo>
                  <a:lnTo>
                    <a:pt x="7857871" y="7572883"/>
                  </a:lnTo>
                  <a:cubicBezTo>
                    <a:pt x="7857871" y="7573772"/>
                    <a:pt x="7857109" y="7574407"/>
                    <a:pt x="7856347" y="7574407"/>
                  </a:cubicBezTo>
                  <a:lnTo>
                    <a:pt x="1524" y="7574407"/>
                  </a:lnTo>
                  <a:cubicBezTo>
                    <a:pt x="635" y="7574407"/>
                    <a:pt x="0" y="7573645"/>
                    <a:pt x="0" y="7572883"/>
                  </a:cubicBezTo>
                  <a:lnTo>
                    <a:pt x="0" y="1524"/>
                  </a:lnTo>
                  <a:cubicBezTo>
                    <a:pt x="0" y="635"/>
                    <a:pt x="762" y="0"/>
                    <a:pt x="1524" y="0"/>
                  </a:cubicBezTo>
                  <a:moveTo>
                    <a:pt x="1524" y="3048"/>
                  </a:moveTo>
                  <a:lnTo>
                    <a:pt x="1524" y="1524"/>
                  </a:lnTo>
                  <a:lnTo>
                    <a:pt x="3048" y="1524"/>
                  </a:lnTo>
                  <a:lnTo>
                    <a:pt x="3048" y="7572883"/>
                  </a:lnTo>
                  <a:lnTo>
                    <a:pt x="1524" y="7572883"/>
                  </a:lnTo>
                  <a:lnTo>
                    <a:pt x="1524" y="7571359"/>
                  </a:lnTo>
                  <a:lnTo>
                    <a:pt x="7856347" y="7571359"/>
                  </a:lnTo>
                  <a:lnTo>
                    <a:pt x="7856347" y="7572883"/>
                  </a:lnTo>
                  <a:lnTo>
                    <a:pt x="7854823" y="7572883"/>
                  </a:lnTo>
                  <a:lnTo>
                    <a:pt x="7854823" y="1524"/>
                  </a:lnTo>
                  <a:lnTo>
                    <a:pt x="7856347" y="1524"/>
                  </a:lnTo>
                  <a:lnTo>
                    <a:pt x="7856347" y="3048"/>
                  </a:lnTo>
                  <a:lnTo>
                    <a:pt x="1524" y="3048"/>
                  </a:lnTo>
                  <a:close/>
                </a:path>
              </a:pathLst>
            </a:custGeom>
            <a:solidFill>
              <a:srgbClr val="ED1847"/>
            </a:solidFill>
          </p:spPr>
        </p:sp>
        <p:sp>
          <p:nvSpPr>
            <p:cNvPr name="TextBox 11" id="11"/>
            <p:cNvSpPr txBox="true"/>
            <p:nvPr/>
          </p:nvSpPr>
          <p:spPr>
            <a:xfrm>
              <a:off x="0" y="-19050"/>
              <a:ext cx="7854844"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Sustainable contracting</a:t>
              </a:r>
            </a:p>
            <a:p>
              <a:pPr algn="l" marL="542925" indent="-271462" lvl="1">
                <a:lnSpc>
                  <a:spcPts val="3600"/>
                </a:lnSpc>
                <a:buFont typeface="Arial"/>
                <a:buChar char="•"/>
              </a:pPr>
              <a:r>
                <a:rPr lang="en-US" sz="3000">
                  <a:solidFill>
                    <a:srgbClr val="FFFFFF"/>
                  </a:solidFill>
                  <a:latin typeface="Roboto"/>
                  <a:ea typeface="Roboto"/>
                  <a:cs typeface="Roboto"/>
                  <a:sym typeface="Roboto"/>
                </a:rPr>
                <a:t>Including environmental and sustainability criteria in supplier contracts.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Contracts mandating reduced packaging and eco-friendly delivery practices.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ensures environmental clauses are part of contracts.</a:t>
              </a:r>
            </a:p>
          </p:txBody>
        </p:sp>
      </p:grpSp>
      <p:grpSp>
        <p:nvGrpSpPr>
          <p:cNvPr name="Group 12" id="12"/>
          <p:cNvGrpSpPr/>
          <p:nvPr/>
        </p:nvGrpSpPr>
        <p:grpSpPr>
          <a:xfrm rot="0">
            <a:off x="9848540" y="2360950"/>
            <a:ext cx="6395781" cy="5678478"/>
            <a:chOff x="0" y="0"/>
            <a:chExt cx="8527708" cy="7571304"/>
          </a:xfrm>
        </p:grpSpPr>
        <p:sp>
          <p:nvSpPr>
            <p:cNvPr name="Freeform 13" id="13"/>
            <p:cNvSpPr/>
            <p:nvPr/>
          </p:nvSpPr>
          <p:spPr>
            <a:xfrm flipH="false" flipV="false" rot="0">
              <a:off x="0" y="0"/>
              <a:ext cx="8527669" cy="7571359"/>
            </a:xfrm>
            <a:custGeom>
              <a:avLst/>
              <a:gdLst/>
              <a:ahLst/>
              <a:cxnLst/>
              <a:rect r="r" b="b" t="t" l="l"/>
              <a:pathLst>
                <a:path h="7571359" w="8527669">
                  <a:moveTo>
                    <a:pt x="0" y="0"/>
                  </a:moveTo>
                  <a:lnTo>
                    <a:pt x="8527669" y="0"/>
                  </a:lnTo>
                  <a:lnTo>
                    <a:pt x="8527669" y="7571359"/>
                  </a:lnTo>
                  <a:lnTo>
                    <a:pt x="0" y="7571359"/>
                  </a:lnTo>
                  <a:close/>
                </a:path>
              </a:pathLst>
            </a:custGeom>
            <a:solidFill>
              <a:srgbClr val="ED1847"/>
            </a:solidFill>
          </p:spPr>
        </p:sp>
        <p:sp>
          <p:nvSpPr>
            <p:cNvPr name="Freeform 14" id="14"/>
            <p:cNvSpPr/>
            <p:nvPr/>
          </p:nvSpPr>
          <p:spPr>
            <a:xfrm flipH="false" flipV="false" rot="0">
              <a:off x="-1524" y="-1524"/>
              <a:ext cx="8530717" cy="7574407"/>
            </a:xfrm>
            <a:custGeom>
              <a:avLst/>
              <a:gdLst/>
              <a:ahLst/>
              <a:cxnLst/>
              <a:rect r="r" b="b" t="t" l="l"/>
              <a:pathLst>
                <a:path h="7574407" w="8530717">
                  <a:moveTo>
                    <a:pt x="1524" y="0"/>
                  </a:moveTo>
                  <a:lnTo>
                    <a:pt x="8529193" y="0"/>
                  </a:lnTo>
                  <a:cubicBezTo>
                    <a:pt x="8530082" y="0"/>
                    <a:pt x="8530717" y="762"/>
                    <a:pt x="8530717" y="1524"/>
                  </a:cubicBezTo>
                  <a:lnTo>
                    <a:pt x="8530717" y="7572883"/>
                  </a:lnTo>
                  <a:cubicBezTo>
                    <a:pt x="8530717" y="7573772"/>
                    <a:pt x="8529955" y="7574407"/>
                    <a:pt x="8529193" y="7574407"/>
                  </a:cubicBezTo>
                  <a:lnTo>
                    <a:pt x="1524" y="7574407"/>
                  </a:lnTo>
                  <a:cubicBezTo>
                    <a:pt x="635" y="7574407"/>
                    <a:pt x="0" y="7573645"/>
                    <a:pt x="0" y="7572883"/>
                  </a:cubicBezTo>
                  <a:lnTo>
                    <a:pt x="0" y="1524"/>
                  </a:lnTo>
                  <a:cubicBezTo>
                    <a:pt x="0" y="635"/>
                    <a:pt x="762" y="0"/>
                    <a:pt x="1524" y="0"/>
                  </a:cubicBezTo>
                  <a:moveTo>
                    <a:pt x="1524" y="3048"/>
                  </a:moveTo>
                  <a:lnTo>
                    <a:pt x="1524" y="1524"/>
                  </a:lnTo>
                  <a:lnTo>
                    <a:pt x="3048" y="1524"/>
                  </a:lnTo>
                  <a:lnTo>
                    <a:pt x="3048" y="7572883"/>
                  </a:lnTo>
                  <a:lnTo>
                    <a:pt x="1524" y="7572883"/>
                  </a:lnTo>
                  <a:lnTo>
                    <a:pt x="1524" y="7571359"/>
                  </a:lnTo>
                  <a:lnTo>
                    <a:pt x="8529193" y="7571359"/>
                  </a:lnTo>
                  <a:lnTo>
                    <a:pt x="8529193" y="7572883"/>
                  </a:lnTo>
                  <a:lnTo>
                    <a:pt x="8527669" y="7572883"/>
                  </a:lnTo>
                  <a:lnTo>
                    <a:pt x="8527669" y="1524"/>
                  </a:lnTo>
                  <a:lnTo>
                    <a:pt x="8529193" y="1524"/>
                  </a:lnTo>
                  <a:lnTo>
                    <a:pt x="8529193" y="3048"/>
                  </a:lnTo>
                  <a:lnTo>
                    <a:pt x="1524" y="3048"/>
                  </a:lnTo>
                  <a:close/>
                </a:path>
              </a:pathLst>
            </a:custGeom>
            <a:solidFill>
              <a:srgbClr val="ED1847"/>
            </a:solidFill>
          </p:spPr>
        </p:sp>
        <p:sp>
          <p:nvSpPr>
            <p:cNvPr name="TextBox 15" id="15"/>
            <p:cNvSpPr txBox="true"/>
            <p:nvPr/>
          </p:nvSpPr>
          <p:spPr>
            <a:xfrm>
              <a:off x="0" y="-19050"/>
              <a:ext cx="8527708"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Local sourcing</a:t>
              </a:r>
            </a:p>
            <a:p>
              <a:pPr algn="l" marL="542925" indent="-271462" lvl="1">
                <a:lnSpc>
                  <a:spcPts val="3600"/>
                </a:lnSpc>
                <a:buFont typeface="Arial"/>
                <a:buChar char="•"/>
              </a:pPr>
              <a:r>
                <a:rPr lang="en-US" sz="3000">
                  <a:solidFill>
                    <a:srgbClr val="FFFFFF"/>
                  </a:solidFill>
                  <a:latin typeface="Roboto"/>
                  <a:ea typeface="Roboto"/>
                  <a:cs typeface="Roboto"/>
                  <a:sym typeface="Roboto"/>
                </a:rPr>
                <a:t>Procuring goods and services from local suppliers to reduce transportation emissions and support local economies.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Using local suppliers for shelter materials to minimize carbon emissions.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prioritizes local suppliers.</a:t>
              </a:r>
            </a:p>
          </p:txBody>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procurement strategies</a:t>
            </a:r>
          </a:p>
        </p:txBody>
      </p:sp>
      <p:grpSp>
        <p:nvGrpSpPr>
          <p:cNvPr name="Group 8" id="8"/>
          <p:cNvGrpSpPr/>
          <p:nvPr/>
        </p:nvGrpSpPr>
        <p:grpSpPr>
          <a:xfrm rot="0">
            <a:off x="1214205" y="2360949"/>
            <a:ext cx="5891133" cy="5678478"/>
            <a:chOff x="0" y="0"/>
            <a:chExt cx="7854844" cy="7571304"/>
          </a:xfrm>
        </p:grpSpPr>
        <p:sp>
          <p:nvSpPr>
            <p:cNvPr name="Freeform 9" id="9"/>
            <p:cNvSpPr/>
            <p:nvPr/>
          </p:nvSpPr>
          <p:spPr>
            <a:xfrm flipH="false" flipV="false" rot="0">
              <a:off x="0" y="0"/>
              <a:ext cx="7854823" cy="7571359"/>
            </a:xfrm>
            <a:custGeom>
              <a:avLst/>
              <a:gdLst/>
              <a:ahLst/>
              <a:cxnLst/>
              <a:rect r="r" b="b" t="t" l="l"/>
              <a:pathLst>
                <a:path h="7571359" w="7854823">
                  <a:moveTo>
                    <a:pt x="0" y="0"/>
                  </a:moveTo>
                  <a:lnTo>
                    <a:pt x="7854823" y="0"/>
                  </a:lnTo>
                  <a:lnTo>
                    <a:pt x="7854823" y="7571359"/>
                  </a:lnTo>
                  <a:lnTo>
                    <a:pt x="0" y="7571359"/>
                  </a:lnTo>
                  <a:close/>
                </a:path>
              </a:pathLst>
            </a:custGeom>
            <a:solidFill>
              <a:srgbClr val="ED1847"/>
            </a:solidFill>
          </p:spPr>
        </p:sp>
        <p:sp>
          <p:nvSpPr>
            <p:cNvPr name="Freeform 10" id="10"/>
            <p:cNvSpPr/>
            <p:nvPr/>
          </p:nvSpPr>
          <p:spPr>
            <a:xfrm flipH="false" flipV="false" rot="0">
              <a:off x="-1524" y="-1524"/>
              <a:ext cx="7857871" cy="7574407"/>
            </a:xfrm>
            <a:custGeom>
              <a:avLst/>
              <a:gdLst/>
              <a:ahLst/>
              <a:cxnLst/>
              <a:rect r="r" b="b" t="t" l="l"/>
              <a:pathLst>
                <a:path h="7574407" w="7857871">
                  <a:moveTo>
                    <a:pt x="1524" y="0"/>
                  </a:moveTo>
                  <a:lnTo>
                    <a:pt x="7856347" y="0"/>
                  </a:lnTo>
                  <a:cubicBezTo>
                    <a:pt x="7857236" y="0"/>
                    <a:pt x="7857871" y="762"/>
                    <a:pt x="7857871" y="1524"/>
                  </a:cubicBezTo>
                  <a:lnTo>
                    <a:pt x="7857871" y="7572883"/>
                  </a:lnTo>
                  <a:cubicBezTo>
                    <a:pt x="7857871" y="7573772"/>
                    <a:pt x="7857109" y="7574407"/>
                    <a:pt x="7856347" y="7574407"/>
                  </a:cubicBezTo>
                  <a:lnTo>
                    <a:pt x="1524" y="7574407"/>
                  </a:lnTo>
                  <a:cubicBezTo>
                    <a:pt x="635" y="7574407"/>
                    <a:pt x="0" y="7573645"/>
                    <a:pt x="0" y="7572883"/>
                  </a:cubicBezTo>
                  <a:lnTo>
                    <a:pt x="0" y="1524"/>
                  </a:lnTo>
                  <a:cubicBezTo>
                    <a:pt x="0" y="635"/>
                    <a:pt x="762" y="0"/>
                    <a:pt x="1524" y="0"/>
                  </a:cubicBezTo>
                  <a:moveTo>
                    <a:pt x="1524" y="3048"/>
                  </a:moveTo>
                  <a:lnTo>
                    <a:pt x="1524" y="1524"/>
                  </a:lnTo>
                  <a:lnTo>
                    <a:pt x="3048" y="1524"/>
                  </a:lnTo>
                  <a:lnTo>
                    <a:pt x="3048" y="7572883"/>
                  </a:lnTo>
                  <a:lnTo>
                    <a:pt x="1524" y="7572883"/>
                  </a:lnTo>
                  <a:lnTo>
                    <a:pt x="1524" y="7571359"/>
                  </a:lnTo>
                  <a:lnTo>
                    <a:pt x="7856347" y="7571359"/>
                  </a:lnTo>
                  <a:lnTo>
                    <a:pt x="7856347" y="7572883"/>
                  </a:lnTo>
                  <a:lnTo>
                    <a:pt x="7854823" y="7572883"/>
                  </a:lnTo>
                  <a:lnTo>
                    <a:pt x="7854823" y="1524"/>
                  </a:lnTo>
                  <a:lnTo>
                    <a:pt x="7856347" y="1524"/>
                  </a:lnTo>
                  <a:lnTo>
                    <a:pt x="7856347" y="3048"/>
                  </a:lnTo>
                  <a:lnTo>
                    <a:pt x="1524" y="3048"/>
                  </a:lnTo>
                  <a:close/>
                </a:path>
              </a:pathLst>
            </a:custGeom>
            <a:solidFill>
              <a:srgbClr val="ED1847"/>
            </a:solidFill>
          </p:spPr>
        </p:sp>
        <p:sp>
          <p:nvSpPr>
            <p:cNvPr name="TextBox 11" id="11"/>
            <p:cNvSpPr txBox="true"/>
            <p:nvPr/>
          </p:nvSpPr>
          <p:spPr>
            <a:xfrm>
              <a:off x="0" y="-19050"/>
              <a:ext cx="7854844"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Green procurement policies</a:t>
              </a:r>
            </a:p>
            <a:p>
              <a:pPr algn="l" marL="542925" indent="-271462" lvl="1">
                <a:lnSpc>
                  <a:spcPts val="3600"/>
                </a:lnSpc>
                <a:buFont typeface="Arial"/>
                <a:buChar char="•"/>
              </a:pPr>
              <a:r>
                <a:rPr lang="en-US" sz="3000">
                  <a:solidFill>
                    <a:srgbClr val="FFFFFF"/>
                  </a:solidFill>
                  <a:latin typeface="Roboto"/>
                  <a:ea typeface="Roboto"/>
                  <a:cs typeface="Roboto"/>
                  <a:sym typeface="Roboto"/>
                </a:rPr>
                <a:t>Developing procurement policies focused on eco-friendly products and practices.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Mandating biodegradable packaging for all procurements.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implements green procurement policies.</a:t>
              </a:r>
            </a:p>
          </p:txBody>
        </p:sp>
      </p:grpSp>
      <p:grpSp>
        <p:nvGrpSpPr>
          <p:cNvPr name="Group 12" id="12"/>
          <p:cNvGrpSpPr/>
          <p:nvPr/>
        </p:nvGrpSpPr>
        <p:grpSpPr>
          <a:xfrm rot="0">
            <a:off x="9848540" y="2360950"/>
            <a:ext cx="6395781" cy="5678478"/>
            <a:chOff x="0" y="0"/>
            <a:chExt cx="8527708" cy="7571304"/>
          </a:xfrm>
        </p:grpSpPr>
        <p:sp>
          <p:nvSpPr>
            <p:cNvPr name="Freeform 13" id="13"/>
            <p:cNvSpPr/>
            <p:nvPr/>
          </p:nvSpPr>
          <p:spPr>
            <a:xfrm flipH="false" flipV="false" rot="0">
              <a:off x="0" y="0"/>
              <a:ext cx="8527669" cy="7571359"/>
            </a:xfrm>
            <a:custGeom>
              <a:avLst/>
              <a:gdLst/>
              <a:ahLst/>
              <a:cxnLst/>
              <a:rect r="r" b="b" t="t" l="l"/>
              <a:pathLst>
                <a:path h="7571359" w="8527669">
                  <a:moveTo>
                    <a:pt x="0" y="0"/>
                  </a:moveTo>
                  <a:lnTo>
                    <a:pt x="8527669" y="0"/>
                  </a:lnTo>
                  <a:lnTo>
                    <a:pt x="8527669" y="7571359"/>
                  </a:lnTo>
                  <a:lnTo>
                    <a:pt x="0" y="7571359"/>
                  </a:lnTo>
                  <a:close/>
                </a:path>
              </a:pathLst>
            </a:custGeom>
            <a:solidFill>
              <a:srgbClr val="ED1847"/>
            </a:solidFill>
          </p:spPr>
        </p:sp>
        <p:sp>
          <p:nvSpPr>
            <p:cNvPr name="Freeform 14" id="14"/>
            <p:cNvSpPr/>
            <p:nvPr/>
          </p:nvSpPr>
          <p:spPr>
            <a:xfrm flipH="false" flipV="false" rot="0">
              <a:off x="-1524" y="-1524"/>
              <a:ext cx="8530717" cy="7574407"/>
            </a:xfrm>
            <a:custGeom>
              <a:avLst/>
              <a:gdLst/>
              <a:ahLst/>
              <a:cxnLst/>
              <a:rect r="r" b="b" t="t" l="l"/>
              <a:pathLst>
                <a:path h="7574407" w="8530717">
                  <a:moveTo>
                    <a:pt x="1524" y="0"/>
                  </a:moveTo>
                  <a:lnTo>
                    <a:pt x="8529193" y="0"/>
                  </a:lnTo>
                  <a:cubicBezTo>
                    <a:pt x="8530082" y="0"/>
                    <a:pt x="8530717" y="762"/>
                    <a:pt x="8530717" y="1524"/>
                  </a:cubicBezTo>
                  <a:lnTo>
                    <a:pt x="8530717" y="7572883"/>
                  </a:lnTo>
                  <a:cubicBezTo>
                    <a:pt x="8530717" y="7573772"/>
                    <a:pt x="8529955" y="7574407"/>
                    <a:pt x="8529193" y="7574407"/>
                  </a:cubicBezTo>
                  <a:lnTo>
                    <a:pt x="1524" y="7574407"/>
                  </a:lnTo>
                  <a:cubicBezTo>
                    <a:pt x="635" y="7574407"/>
                    <a:pt x="0" y="7573645"/>
                    <a:pt x="0" y="7572883"/>
                  </a:cubicBezTo>
                  <a:lnTo>
                    <a:pt x="0" y="1524"/>
                  </a:lnTo>
                  <a:cubicBezTo>
                    <a:pt x="0" y="635"/>
                    <a:pt x="762" y="0"/>
                    <a:pt x="1524" y="0"/>
                  </a:cubicBezTo>
                  <a:moveTo>
                    <a:pt x="1524" y="3048"/>
                  </a:moveTo>
                  <a:lnTo>
                    <a:pt x="1524" y="1524"/>
                  </a:lnTo>
                  <a:lnTo>
                    <a:pt x="3048" y="1524"/>
                  </a:lnTo>
                  <a:lnTo>
                    <a:pt x="3048" y="7572883"/>
                  </a:lnTo>
                  <a:lnTo>
                    <a:pt x="1524" y="7572883"/>
                  </a:lnTo>
                  <a:lnTo>
                    <a:pt x="1524" y="7571359"/>
                  </a:lnTo>
                  <a:lnTo>
                    <a:pt x="8529193" y="7571359"/>
                  </a:lnTo>
                  <a:lnTo>
                    <a:pt x="8529193" y="7572883"/>
                  </a:lnTo>
                  <a:lnTo>
                    <a:pt x="8527669" y="7572883"/>
                  </a:lnTo>
                  <a:lnTo>
                    <a:pt x="8527669" y="1524"/>
                  </a:lnTo>
                  <a:lnTo>
                    <a:pt x="8529193" y="1524"/>
                  </a:lnTo>
                  <a:lnTo>
                    <a:pt x="8529193" y="3048"/>
                  </a:lnTo>
                  <a:lnTo>
                    <a:pt x="1524" y="3048"/>
                  </a:lnTo>
                  <a:close/>
                </a:path>
              </a:pathLst>
            </a:custGeom>
            <a:solidFill>
              <a:srgbClr val="ED1847"/>
            </a:solidFill>
          </p:spPr>
        </p:sp>
        <p:sp>
          <p:nvSpPr>
            <p:cNvPr name="TextBox 15" id="15"/>
            <p:cNvSpPr txBox="true"/>
            <p:nvPr/>
          </p:nvSpPr>
          <p:spPr>
            <a:xfrm>
              <a:off x="0" y="-19050"/>
              <a:ext cx="8527708"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Life cycle costing</a:t>
              </a:r>
            </a:p>
            <a:p>
              <a:pPr algn="l" marL="542925" indent="-271462" lvl="1">
                <a:lnSpc>
                  <a:spcPts val="3600"/>
                </a:lnSpc>
                <a:buFont typeface="Arial"/>
                <a:buChar char="•"/>
              </a:pPr>
              <a:r>
                <a:rPr lang="en-US" sz="3000">
                  <a:solidFill>
                    <a:srgbClr val="FFFFFF"/>
                  </a:solidFill>
                  <a:latin typeface="Roboto"/>
                  <a:ea typeface="Roboto"/>
                  <a:cs typeface="Roboto"/>
                  <a:sym typeface="Roboto"/>
                </a:rPr>
                <a:t>Evaluating the environmental and financial costs of goods over their lifecycle.</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Choosing energy-efficient equipment that reduces costs over time.</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considers long-term environmental impacts when making procurement decisions.</a:t>
              </a:r>
            </a:p>
          </p:txBody>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procurement strategies</a:t>
            </a:r>
          </a:p>
        </p:txBody>
      </p:sp>
      <p:grpSp>
        <p:nvGrpSpPr>
          <p:cNvPr name="Group 8" id="8"/>
          <p:cNvGrpSpPr/>
          <p:nvPr/>
        </p:nvGrpSpPr>
        <p:grpSpPr>
          <a:xfrm rot="0">
            <a:off x="1214205" y="2360949"/>
            <a:ext cx="5891133" cy="5678478"/>
            <a:chOff x="0" y="0"/>
            <a:chExt cx="7854844" cy="7571304"/>
          </a:xfrm>
        </p:grpSpPr>
        <p:sp>
          <p:nvSpPr>
            <p:cNvPr name="Freeform 9" id="9"/>
            <p:cNvSpPr/>
            <p:nvPr/>
          </p:nvSpPr>
          <p:spPr>
            <a:xfrm flipH="false" flipV="false" rot="0">
              <a:off x="0" y="0"/>
              <a:ext cx="7854823" cy="7571359"/>
            </a:xfrm>
            <a:custGeom>
              <a:avLst/>
              <a:gdLst/>
              <a:ahLst/>
              <a:cxnLst/>
              <a:rect r="r" b="b" t="t" l="l"/>
              <a:pathLst>
                <a:path h="7571359" w="7854823">
                  <a:moveTo>
                    <a:pt x="0" y="0"/>
                  </a:moveTo>
                  <a:lnTo>
                    <a:pt x="7854823" y="0"/>
                  </a:lnTo>
                  <a:lnTo>
                    <a:pt x="7854823" y="7571359"/>
                  </a:lnTo>
                  <a:lnTo>
                    <a:pt x="0" y="7571359"/>
                  </a:lnTo>
                  <a:close/>
                </a:path>
              </a:pathLst>
            </a:custGeom>
            <a:solidFill>
              <a:srgbClr val="ED1847"/>
            </a:solidFill>
          </p:spPr>
        </p:sp>
        <p:sp>
          <p:nvSpPr>
            <p:cNvPr name="TextBox 10" id="10"/>
            <p:cNvSpPr txBox="true"/>
            <p:nvPr/>
          </p:nvSpPr>
          <p:spPr>
            <a:xfrm>
              <a:off x="0" y="-19050"/>
              <a:ext cx="7854844" cy="7590354"/>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Supplier development</a:t>
              </a:r>
            </a:p>
            <a:p>
              <a:pPr algn="l" marL="542925" indent="-271462" lvl="1">
                <a:lnSpc>
                  <a:spcPts val="3600"/>
                </a:lnSpc>
                <a:buFont typeface="Arial"/>
                <a:buChar char="•"/>
              </a:pPr>
              <a:r>
                <a:rPr lang="en-US" sz="3000">
                  <a:solidFill>
                    <a:srgbClr val="FFFFFF"/>
                  </a:solidFill>
                  <a:latin typeface="Roboto"/>
                  <a:ea typeface="Roboto"/>
                  <a:cs typeface="Roboto"/>
                  <a:sym typeface="Roboto"/>
                </a:rPr>
                <a:t>Working with suppliers to improve their environmental practices.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Providing training to suppliers on sustainable farming methods.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supports suppliers in meeting environmental goals.</a:t>
              </a:r>
            </a:p>
          </p:txBody>
        </p:sp>
      </p:grpSp>
      <p:grpSp>
        <p:nvGrpSpPr>
          <p:cNvPr name="Group 11" id="11"/>
          <p:cNvGrpSpPr/>
          <p:nvPr/>
        </p:nvGrpSpPr>
        <p:grpSpPr>
          <a:xfrm rot="0">
            <a:off x="9848540" y="2360950"/>
            <a:ext cx="6395781" cy="5216812"/>
            <a:chOff x="0" y="0"/>
            <a:chExt cx="8527708" cy="6955750"/>
          </a:xfrm>
        </p:grpSpPr>
        <p:sp>
          <p:nvSpPr>
            <p:cNvPr name="Freeform 12" id="12"/>
            <p:cNvSpPr/>
            <p:nvPr/>
          </p:nvSpPr>
          <p:spPr>
            <a:xfrm flipH="false" flipV="false" rot="0">
              <a:off x="0" y="0"/>
              <a:ext cx="8527669" cy="6955790"/>
            </a:xfrm>
            <a:custGeom>
              <a:avLst/>
              <a:gdLst/>
              <a:ahLst/>
              <a:cxnLst/>
              <a:rect r="r" b="b" t="t" l="l"/>
              <a:pathLst>
                <a:path h="6955790" w="8527669">
                  <a:moveTo>
                    <a:pt x="0" y="0"/>
                  </a:moveTo>
                  <a:lnTo>
                    <a:pt x="8527669" y="0"/>
                  </a:lnTo>
                  <a:lnTo>
                    <a:pt x="8527669" y="6955790"/>
                  </a:lnTo>
                  <a:lnTo>
                    <a:pt x="0" y="6955790"/>
                  </a:lnTo>
                  <a:close/>
                </a:path>
              </a:pathLst>
            </a:custGeom>
            <a:solidFill>
              <a:srgbClr val="ED1847"/>
            </a:solidFill>
          </p:spPr>
        </p:sp>
        <p:sp>
          <p:nvSpPr>
            <p:cNvPr name="TextBox 13" id="13"/>
            <p:cNvSpPr txBox="true"/>
            <p:nvPr/>
          </p:nvSpPr>
          <p:spPr>
            <a:xfrm>
              <a:off x="0" y="-19050"/>
              <a:ext cx="8527708" cy="6974800"/>
            </a:xfrm>
            <a:prstGeom prst="rect">
              <a:avLst/>
            </a:prstGeom>
          </p:spPr>
          <p:txBody>
            <a:bodyPr anchor="t" rtlCol="false" tIns="50800" lIns="50800" bIns="50800" rIns="50800"/>
            <a:lstStyle/>
            <a:p>
              <a:pPr algn="l">
                <a:lnSpc>
                  <a:spcPts val="3600"/>
                </a:lnSpc>
              </a:pPr>
              <a:r>
                <a:rPr lang="en-US" sz="3000" b="true">
                  <a:solidFill>
                    <a:srgbClr val="FFFFFF"/>
                  </a:solidFill>
                  <a:latin typeface="Roboto Bold"/>
                  <a:ea typeface="Roboto Bold"/>
                  <a:cs typeface="Roboto Bold"/>
                  <a:sym typeface="Roboto Bold"/>
                </a:rPr>
                <a:t>Environmental product specifications</a:t>
              </a:r>
            </a:p>
            <a:p>
              <a:pPr algn="l" marL="542925" indent="-271462" lvl="1">
                <a:lnSpc>
                  <a:spcPts val="3600"/>
                </a:lnSpc>
                <a:buFont typeface="Arial"/>
                <a:buChar char="•"/>
              </a:pPr>
              <a:r>
                <a:rPr lang="en-US" sz="3000">
                  <a:solidFill>
                    <a:srgbClr val="FFFFFF"/>
                  </a:solidFill>
                  <a:latin typeface="Roboto"/>
                  <a:ea typeface="Roboto"/>
                  <a:cs typeface="Roboto"/>
                  <a:sym typeface="Roboto"/>
                </a:rPr>
                <a:t>Defining environmental criteria for products, such as recyclable or eco-friendly materials.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Real-world application:</a:t>
              </a:r>
              <a:r>
                <a:rPr lang="en-US" sz="3000">
                  <a:solidFill>
                    <a:srgbClr val="FFFFFF"/>
                  </a:solidFill>
                  <a:latin typeface="Roboto"/>
                  <a:ea typeface="Roboto"/>
                  <a:cs typeface="Roboto"/>
                  <a:sym typeface="Roboto"/>
                </a:rPr>
                <a:t> Specifying recycled materials for shelter construction in contracts.</a:t>
              </a:r>
            </a:p>
            <a:p>
              <a:pPr algn="l" marL="542925" indent="-271462" lvl="1">
                <a:lnSpc>
                  <a:spcPts val="3600"/>
                </a:lnSpc>
                <a:buFont typeface="Arial"/>
                <a:buChar char="•"/>
              </a:pPr>
              <a:r>
                <a:rPr lang="en-US" b="true" sz="3000">
                  <a:solidFill>
                    <a:srgbClr val="FFFFFF"/>
                  </a:solidFill>
                  <a:latin typeface="Roboto Bold"/>
                  <a:ea typeface="Roboto Bold"/>
                  <a:cs typeface="Roboto Bold"/>
                  <a:sym typeface="Roboto Bold"/>
                </a:rPr>
                <a:t>Responsibility:</a:t>
              </a:r>
              <a:r>
                <a:rPr lang="en-US" sz="3000">
                  <a:solidFill>
                    <a:srgbClr val="FFFFFF"/>
                  </a:solidFill>
                  <a:latin typeface="Roboto"/>
                  <a:ea typeface="Roboto"/>
                  <a:cs typeface="Roboto"/>
                  <a:sym typeface="Roboto"/>
                </a:rPr>
                <a:t> The buying organization sets product specifications.</a:t>
              </a:r>
            </a:p>
          </p:txBody>
        </p:sp>
      </p:gr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685138" y="9056005"/>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procurement strategies</a:t>
            </a:r>
          </a:p>
        </p:txBody>
      </p:sp>
      <p:grpSp>
        <p:nvGrpSpPr>
          <p:cNvPr name="Group 8" id="8"/>
          <p:cNvGrpSpPr/>
          <p:nvPr/>
        </p:nvGrpSpPr>
        <p:grpSpPr>
          <a:xfrm rot="0">
            <a:off x="2684478" y="3337980"/>
            <a:ext cx="11872208" cy="4016484"/>
            <a:chOff x="0" y="0"/>
            <a:chExt cx="15829610" cy="5355312"/>
          </a:xfrm>
        </p:grpSpPr>
        <p:sp>
          <p:nvSpPr>
            <p:cNvPr name="Freeform 9" id="9"/>
            <p:cNvSpPr/>
            <p:nvPr/>
          </p:nvSpPr>
          <p:spPr>
            <a:xfrm flipH="false" flipV="false" rot="0">
              <a:off x="0" y="0"/>
              <a:ext cx="15829662" cy="5355336"/>
            </a:xfrm>
            <a:custGeom>
              <a:avLst/>
              <a:gdLst/>
              <a:ahLst/>
              <a:cxnLst/>
              <a:rect r="r" b="b" t="t" l="l"/>
              <a:pathLst>
                <a:path h="5355336" w="15829662">
                  <a:moveTo>
                    <a:pt x="0" y="0"/>
                  </a:moveTo>
                  <a:lnTo>
                    <a:pt x="15829662" y="0"/>
                  </a:lnTo>
                  <a:lnTo>
                    <a:pt x="15829662" y="5355336"/>
                  </a:lnTo>
                  <a:lnTo>
                    <a:pt x="0" y="5355336"/>
                  </a:lnTo>
                  <a:close/>
                </a:path>
              </a:pathLst>
            </a:custGeom>
            <a:solidFill>
              <a:srgbClr val="ED1847"/>
            </a:solidFill>
          </p:spPr>
        </p:sp>
        <p:sp>
          <p:nvSpPr>
            <p:cNvPr name="TextBox 10" id="10"/>
            <p:cNvSpPr txBox="true"/>
            <p:nvPr/>
          </p:nvSpPr>
          <p:spPr>
            <a:xfrm>
              <a:off x="0" y="-9525"/>
              <a:ext cx="15829610" cy="5364837"/>
            </a:xfrm>
            <a:prstGeom prst="rect">
              <a:avLst/>
            </a:prstGeom>
          </p:spPr>
          <p:txBody>
            <a:bodyPr anchor="t" rtlCol="false" tIns="50800" lIns="50800" bIns="50800" rIns="50800"/>
            <a:lstStyle/>
            <a:p>
              <a:pPr algn="l">
                <a:lnSpc>
                  <a:spcPts val="4320"/>
                </a:lnSpc>
              </a:pPr>
              <a:r>
                <a:rPr lang="en-US" sz="3600" b="true">
                  <a:solidFill>
                    <a:srgbClr val="FFFFFF"/>
                  </a:solidFill>
                  <a:latin typeface="Roboto Bold"/>
                  <a:ea typeface="Roboto Bold"/>
                  <a:cs typeface="Roboto Bold"/>
                  <a:sym typeface="Roboto Bold"/>
                </a:rPr>
                <a:t>Sustainable materials</a:t>
              </a:r>
            </a:p>
            <a:p>
              <a:pPr algn="l" marL="651510" indent="-325755" lvl="1">
                <a:lnSpc>
                  <a:spcPts val="4320"/>
                </a:lnSpc>
                <a:buFont typeface="Arial"/>
                <a:buChar char="•"/>
              </a:pPr>
              <a:r>
                <a:rPr lang="en-US" sz="3600">
                  <a:solidFill>
                    <a:srgbClr val="FFFFFF"/>
                  </a:solidFill>
                  <a:latin typeface="Roboto"/>
                  <a:ea typeface="Roboto"/>
                  <a:cs typeface="Roboto"/>
                  <a:sym typeface="Roboto"/>
                </a:rPr>
                <a:t>Prioritizing materials with lower environmental impacts, like recycled or renewable materials.</a:t>
              </a:r>
            </a:p>
            <a:p>
              <a:pPr algn="l" marL="651510" indent="-325755" lvl="1">
                <a:lnSpc>
                  <a:spcPts val="4320"/>
                </a:lnSpc>
                <a:buFont typeface="Arial"/>
                <a:buChar char="•"/>
              </a:pPr>
              <a:r>
                <a:rPr lang="en-US" b="true" sz="3600">
                  <a:solidFill>
                    <a:srgbClr val="FFFFFF"/>
                  </a:solidFill>
                  <a:latin typeface="Roboto Bold"/>
                  <a:ea typeface="Roboto Bold"/>
                  <a:cs typeface="Roboto Bold"/>
                  <a:sym typeface="Roboto Bold"/>
                </a:rPr>
                <a:t>Real-world application:</a:t>
              </a:r>
              <a:r>
                <a:rPr lang="en-US" sz="3600">
                  <a:solidFill>
                    <a:srgbClr val="FFFFFF"/>
                  </a:solidFill>
                  <a:latin typeface="Roboto"/>
                  <a:ea typeface="Roboto"/>
                  <a:cs typeface="Roboto"/>
                  <a:sym typeface="Roboto"/>
                </a:rPr>
                <a:t> Using biodegradable plastics or recycled materials in humanitarian logistics.</a:t>
              </a:r>
            </a:p>
            <a:p>
              <a:pPr algn="l" marL="651510" indent="-325755" lvl="1">
                <a:lnSpc>
                  <a:spcPts val="4320"/>
                </a:lnSpc>
                <a:buFont typeface="Arial"/>
                <a:buChar char="•"/>
              </a:pPr>
              <a:r>
                <a:rPr lang="en-US" b="true" sz="3600">
                  <a:solidFill>
                    <a:srgbClr val="FFFFFF"/>
                  </a:solidFill>
                  <a:latin typeface="Roboto Bold"/>
                  <a:ea typeface="Roboto Bold"/>
                  <a:cs typeface="Roboto Bold"/>
                  <a:sym typeface="Roboto Bold"/>
                </a:rPr>
                <a:t>Responsibility:</a:t>
              </a:r>
              <a:r>
                <a:rPr lang="en-US" sz="3600">
                  <a:solidFill>
                    <a:srgbClr val="FFFFFF"/>
                  </a:solidFill>
                  <a:latin typeface="Roboto"/>
                  <a:ea typeface="Roboto"/>
                  <a:cs typeface="Roboto"/>
                  <a:sym typeface="Roboto"/>
                </a:rPr>
                <a:t> The buying organization sources sustainable materials.</a:t>
              </a:r>
            </a:p>
          </p:txBody>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Green freight and transport strategies </a:t>
            </a:r>
          </a:p>
        </p:txBody>
      </p:sp>
      <p:grpSp>
        <p:nvGrpSpPr>
          <p:cNvPr name="Group 8" id="8"/>
          <p:cNvGrpSpPr/>
          <p:nvPr/>
        </p:nvGrpSpPr>
        <p:grpSpPr>
          <a:xfrm rot="0">
            <a:off x="1214205" y="2360951"/>
            <a:ext cx="4384623" cy="4772844"/>
            <a:chOff x="0" y="0"/>
            <a:chExt cx="5846164" cy="6363792"/>
          </a:xfrm>
        </p:grpSpPr>
        <p:sp>
          <p:nvSpPr>
            <p:cNvPr name="Freeform 9" id="9"/>
            <p:cNvSpPr/>
            <p:nvPr/>
          </p:nvSpPr>
          <p:spPr>
            <a:xfrm flipH="false" flipV="false" rot="0">
              <a:off x="0" y="0"/>
              <a:ext cx="5846191" cy="6363815"/>
            </a:xfrm>
            <a:custGeom>
              <a:avLst/>
              <a:gdLst/>
              <a:ahLst/>
              <a:cxnLst/>
              <a:rect r="r" b="b" t="t" l="l"/>
              <a:pathLst>
                <a:path h="6363815" w="5846191">
                  <a:moveTo>
                    <a:pt x="0" y="0"/>
                  </a:moveTo>
                  <a:lnTo>
                    <a:pt x="5846191" y="0"/>
                  </a:lnTo>
                  <a:lnTo>
                    <a:pt x="5846191" y="6363815"/>
                  </a:lnTo>
                  <a:lnTo>
                    <a:pt x="0" y="6363815"/>
                  </a:lnTo>
                  <a:close/>
                </a:path>
              </a:pathLst>
            </a:custGeom>
            <a:solidFill>
              <a:srgbClr val="F9C0C5"/>
            </a:solidFill>
          </p:spPr>
        </p:sp>
        <p:sp>
          <p:nvSpPr>
            <p:cNvPr name="TextBox 10" id="10"/>
            <p:cNvSpPr txBox="true"/>
            <p:nvPr/>
          </p:nvSpPr>
          <p:spPr>
            <a:xfrm>
              <a:off x="0" y="-19050"/>
              <a:ext cx="5846164" cy="6382842"/>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Electric vehicles (EVs)</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EVs to reduce emissions during logistics operations.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electric vehicles for urban deliveries of aid supplies.</a:t>
              </a:r>
            </a:p>
            <a:p>
              <a:pPr algn="l" marL="542925" indent="-271462" lvl="1">
                <a:lnSpc>
                  <a:spcPts val="3600"/>
                </a:lnSpc>
              </a:pPr>
            </a:p>
          </p:txBody>
        </p:sp>
      </p:grpSp>
      <p:grpSp>
        <p:nvGrpSpPr>
          <p:cNvPr name="Group 11" id="11"/>
          <p:cNvGrpSpPr/>
          <p:nvPr/>
        </p:nvGrpSpPr>
        <p:grpSpPr>
          <a:xfrm rot="0">
            <a:off x="6483726" y="2360950"/>
            <a:ext cx="4384624" cy="5678478"/>
            <a:chOff x="0" y="0"/>
            <a:chExt cx="5846166" cy="7571304"/>
          </a:xfrm>
        </p:grpSpPr>
        <p:sp>
          <p:nvSpPr>
            <p:cNvPr name="Freeform 12" id="12"/>
            <p:cNvSpPr/>
            <p:nvPr/>
          </p:nvSpPr>
          <p:spPr>
            <a:xfrm flipH="false" flipV="false" rot="0">
              <a:off x="0" y="0"/>
              <a:ext cx="5846191" cy="7571359"/>
            </a:xfrm>
            <a:custGeom>
              <a:avLst/>
              <a:gdLst/>
              <a:ahLst/>
              <a:cxnLst/>
              <a:rect r="r" b="b" t="t" l="l"/>
              <a:pathLst>
                <a:path h="7571359" w="5846191">
                  <a:moveTo>
                    <a:pt x="0" y="0"/>
                  </a:moveTo>
                  <a:lnTo>
                    <a:pt x="5846191" y="0"/>
                  </a:lnTo>
                  <a:lnTo>
                    <a:pt x="5846191" y="7571359"/>
                  </a:lnTo>
                  <a:lnTo>
                    <a:pt x="0" y="7571359"/>
                  </a:lnTo>
                  <a:close/>
                </a:path>
              </a:pathLst>
            </a:custGeom>
            <a:solidFill>
              <a:srgbClr val="F9C0C5"/>
            </a:solidFill>
          </p:spPr>
        </p:sp>
        <p:sp>
          <p:nvSpPr>
            <p:cNvPr name="TextBox 13" id="13"/>
            <p:cNvSpPr txBox="true"/>
            <p:nvPr/>
          </p:nvSpPr>
          <p:spPr>
            <a:xfrm>
              <a:off x="0" y="-19050"/>
              <a:ext cx="5846166" cy="7590354"/>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Biogas-powered vehicles</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biogas as a renewable fuel to reduce carbon emissions.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Employing biogas-powered trucks for logistics in rural areas</a:t>
              </a:r>
            </a:p>
          </p:txBody>
        </p:sp>
      </p:grpSp>
      <p:grpSp>
        <p:nvGrpSpPr>
          <p:cNvPr name="Group 14" id="14"/>
          <p:cNvGrpSpPr/>
          <p:nvPr/>
        </p:nvGrpSpPr>
        <p:grpSpPr>
          <a:xfrm rot="0">
            <a:off x="11859694" y="2360950"/>
            <a:ext cx="4384624" cy="5678478"/>
            <a:chOff x="0" y="0"/>
            <a:chExt cx="5846166" cy="7571304"/>
          </a:xfrm>
        </p:grpSpPr>
        <p:sp>
          <p:nvSpPr>
            <p:cNvPr name="Freeform 15" id="15"/>
            <p:cNvSpPr/>
            <p:nvPr/>
          </p:nvSpPr>
          <p:spPr>
            <a:xfrm flipH="false" flipV="false" rot="0">
              <a:off x="0" y="0"/>
              <a:ext cx="5846191" cy="7571359"/>
            </a:xfrm>
            <a:custGeom>
              <a:avLst/>
              <a:gdLst/>
              <a:ahLst/>
              <a:cxnLst/>
              <a:rect r="r" b="b" t="t" l="l"/>
              <a:pathLst>
                <a:path h="7571359" w="5846191">
                  <a:moveTo>
                    <a:pt x="0" y="0"/>
                  </a:moveTo>
                  <a:lnTo>
                    <a:pt x="5846191" y="0"/>
                  </a:lnTo>
                  <a:lnTo>
                    <a:pt x="5846191" y="7571359"/>
                  </a:lnTo>
                  <a:lnTo>
                    <a:pt x="0" y="7571359"/>
                  </a:lnTo>
                  <a:close/>
                </a:path>
              </a:pathLst>
            </a:custGeom>
            <a:solidFill>
              <a:srgbClr val="F9C0C5"/>
            </a:solidFill>
          </p:spPr>
        </p:sp>
        <p:sp>
          <p:nvSpPr>
            <p:cNvPr name="TextBox 16" id="16"/>
            <p:cNvSpPr txBox="true"/>
            <p:nvPr/>
          </p:nvSpPr>
          <p:spPr>
            <a:xfrm>
              <a:off x="0" y="-19050"/>
              <a:ext cx="5846166" cy="7590354"/>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Route optimization</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software to optimize transport routes, reducing travel time and fuel consumption.</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Implementing route optimization to minimize emissions during aid deliveries.</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Green freight and transport strategies </a:t>
            </a:r>
          </a:p>
        </p:txBody>
      </p:sp>
      <p:grpSp>
        <p:nvGrpSpPr>
          <p:cNvPr name="Group 8" id="8"/>
          <p:cNvGrpSpPr/>
          <p:nvPr/>
        </p:nvGrpSpPr>
        <p:grpSpPr>
          <a:xfrm rot="0">
            <a:off x="1214205" y="2360950"/>
            <a:ext cx="4384623" cy="6140142"/>
            <a:chOff x="0" y="0"/>
            <a:chExt cx="5846164" cy="8186856"/>
          </a:xfrm>
        </p:grpSpPr>
        <p:sp>
          <p:nvSpPr>
            <p:cNvPr name="Freeform 9" id="9"/>
            <p:cNvSpPr/>
            <p:nvPr/>
          </p:nvSpPr>
          <p:spPr>
            <a:xfrm flipH="false" flipV="false" rot="0">
              <a:off x="0" y="0"/>
              <a:ext cx="5846191" cy="8186801"/>
            </a:xfrm>
            <a:custGeom>
              <a:avLst/>
              <a:gdLst/>
              <a:ahLst/>
              <a:cxnLst/>
              <a:rect r="r" b="b" t="t" l="l"/>
              <a:pathLst>
                <a:path h="8186801" w="5846191">
                  <a:moveTo>
                    <a:pt x="0" y="0"/>
                  </a:moveTo>
                  <a:lnTo>
                    <a:pt x="5846191" y="0"/>
                  </a:lnTo>
                  <a:lnTo>
                    <a:pt x="5846191" y="8186801"/>
                  </a:lnTo>
                  <a:lnTo>
                    <a:pt x="0" y="8186801"/>
                  </a:lnTo>
                  <a:close/>
                </a:path>
              </a:pathLst>
            </a:custGeom>
            <a:solidFill>
              <a:srgbClr val="F9C0C5"/>
            </a:solidFill>
          </p:spPr>
        </p:sp>
        <p:sp>
          <p:nvSpPr>
            <p:cNvPr name="TextBox 10" id="10"/>
            <p:cNvSpPr txBox="true"/>
            <p:nvPr/>
          </p:nvSpPr>
          <p:spPr>
            <a:xfrm>
              <a:off x="0" y="-19050"/>
              <a:ext cx="5846164" cy="8205906"/>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Multi-modal transport</a:t>
              </a:r>
            </a:p>
            <a:p>
              <a:pPr algn="l" marL="542925" indent="-271462" lvl="1">
                <a:lnSpc>
                  <a:spcPts val="3600"/>
                </a:lnSpc>
                <a:buFont typeface="Arial"/>
                <a:buChar char="•"/>
              </a:pPr>
              <a:r>
                <a:rPr lang="en-US" sz="3000">
                  <a:solidFill>
                    <a:srgbClr val="000000"/>
                  </a:solidFill>
                  <a:latin typeface="Roboto"/>
                  <a:ea typeface="Roboto"/>
                  <a:cs typeface="Roboto"/>
                  <a:sym typeface="Roboto"/>
                </a:rPr>
                <a:t>Combining various transport modes (road, rail, sea) to reduce environmental impact.</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rail and sea transport for long-distance aid delivery, minimizing air freight.</a:t>
              </a:r>
            </a:p>
          </p:txBody>
        </p:sp>
      </p:grpSp>
      <p:grpSp>
        <p:nvGrpSpPr>
          <p:cNvPr name="Group 11" id="11"/>
          <p:cNvGrpSpPr/>
          <p:nvPr/>
        </p:nvGrpSpPr>
        <p:grpSpPr>
          <a:xfrm rot="0">
            <a:off x="6428270" y="2360950"/>
            <a:ext cx="4384624" cy="5216812"/>
            <a:chOff x="0" y="0"/>
            <a:chExt cx="5846166" cy="6955750"/>
          </a:xfrm>
        </p:grpSpPr>
        <p:sp>
          <p:nvSpPr>
            <p:cNvPr name="Freeform 12" id="12"/>
            <p:cNvSpPr/>
            <p:nvPr/>
          </p:nvSpPr>
          <p:spPr>
            <a:xfrm flipH="false" flipV="false" rot="0">
              <a:off x="0" y="0"/>
              <a:ext cx="5846191" cy="6955790"/>
            </a:xfrm>
            <a:custGeom>
              <a:avLst/>
              <a:gdLst/>
              <a:ahLst/>
              <a:cxnLst/>
              <a:rect r="r" b="b" t="t" l="l"/>
              <a:pathLst>
                <a:path h="6955790" w="5846191">
                  <a:moveTo>
                    <a:pt x="0" y="0"/>
                  </a:moveTo>
                  <a:lnTo>
                    <a:pt x="5846191" y="0"/>
                  </a:lnTo>
                  <a:lnTo>
                    <a:pt x="5846191" y="6955790"/>
                  </a:lnTo>
                  <a:lnTo>
                    <a:pt x="0" y="6955790"/>
                  </a:lnTo>
                  <a:close/>
                </a:path>
              </a:pathLst>
            </a:custGeom>
            <a:solidFill>
              <a:srgbClr val="F9C0C5"/>
            </a:solidFill>
          </p:spPr>
        </p:sp>
        <p:sp>
          <p:nvSpPr>
            <p:cNvPr name="TextBox 13" id="13"/>
            <p:cNvSpPr txBox="true"/>
            <p:nvPr/>
          </p:nvSpPr>
          <p:spPr>
            <a:xfrm>
              <a:off x="0" y="-19050"/>
              <a:ext cx="5846166" cy="697480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Hybrid vehicles</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hybrid vehicles to reduce fuel consumption and emissions.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Deploying hybrid trucks for last-mile deliveries in remote areas.</a:t>
              </a:r>
            </a:p>
          </p:txBody>
        </p:sp>
      </p:grpSp>
      <p:grpSp>
        <p:nvGrpSpPr>
          <p:cNvPr name="Group 14" id="14"/>
          <p:cNvGrpSpPr/>
          <p:nvPr/>
        </p:nvGrpSpPr>
        <p:grpSpPr>
          <a:xfrm rot="0">
            <a:off x="11859694" y="2360950"/>
            <a:ext cx="4801872" cy="4755148"/>
            <a:chOff x="0" y="0"/>
            <a:chExt cx="6402496" cy="6340198"/>
          </a:xfrm>
        </p:grpSpPr>
        <p:sp>
          <p:nvSpPr>
            <p:cNvPr name="Freeform 15" id="15"/>
            <p:cNvSpPr/>
            <p:nvPr/>
          </p:nvSpPr>
          <p:spPr>
            <a:xfrm flipH="false" flipV="false" rot="0">
              <a:off x="0" y="0"/>
              <a:ext cx="6402451" cy="6340221"/>
            </a:xfrm>
            <a:custGeom>
              <a:avLst/>
              <a:gdLst/>
              <a:ahLst/>
              <a:cxnLst/>
              <a:rect r="r" b="b" t="t" l="l"/>
              <a:pathLst>
                <a:path h="6340221" w="6402451">
                  <a:moveTo>
                    <a:pt x="0" y="0"/>
                  </a:moveTo>
                  <a:lnTo>
                    <a:pt x="6402451" y="0"/>
                  </a:lnTo>
                  <a:lnTo>
                    <a:pt x="6402451" y="6340221"/>
                  </a:lnTo>
                  <a:lnTo>
                    <a:pt x="0" y="6340221"/>
                  </a:lnTo>
                  <a:close/>
                </a:path>
              </a:pathLst>
            </a:custGeom>
            <a:solidFill>
              <a:srgbClr val="F9C0C5"/>
            </a:solidFill>
          </p:spPr>
        </p:sp>
        <p:sp>
          <p:nvSpPr>
            <p:cNvPr name="TextBox 16" id="16"/>
            <p:cNvSpPr txBox="true"/>
            <p:nvPr/>
          </p:nvSpPr>
          <p:spPr>
            <a:xfrm>
              <a:off x="0" y="-19050"/>
              <a:ext cx="6402496" cy="6359248"/>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Telemetry and telematics</a:t>
              </a:r>
            </a:p>
            <a:p>
              <a:pPr algn="l" marL="542925" indent="-271462" lvl="1">
                <a:lnSpc>
                  <a:spcPts val="3600"/>
                </a:lnSpc>
                <a:buFont typeface="Arial"/>
                <a:buChar char="•"/>
              </a:pPr>
              <a:r>
                <a:rPr lang="en-US" sz="3000">
                  <a:solidFill>
                    <a:srgbClr val="000000"/>
                  </a:solidFill>
                  <a:latin typeface="Roboto"/>
                  <a:ea typeface="Roboto"/>
                  <a:cs typeface="Roboto"/>
                  <a:sym typeface="Roboto"/>
                </a:rPr>
                <a:t>Monitoring vehicle performance and driver behavior to optimize fuel efficiency.</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Tracking fleet fuel usage and adjusting driving practices to lower emissions.</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Green freight and transport strategies </a:t>
            </a:r>
          </a:p>
        </p:txBody>
      </p:sp>
      <p:grpSp>
        <p:nvGrpSpPr>
          <p:cNvPr name="Group 8" id="8"/>
          <p:cNvGrpSpPr/>
          <p:nvPr/>
        </p:nvGrpSpPr>
        <p:grpSpPr>
          <a:xfrm rot="0">
            <a:off x="1214205" y="2360950"/>
            <a:ext cx="4384623" cy="6140142"/>
            <a:chOff x="0" y="0"/>
            <a:chExt cx="5846164" cy="8186856"/>
          </a:xfrm>
        </p:grpSpPr>
        <p:sp>
          <p:nvSpPr>
            <p:cNvPr name="Freeform 9" id="9"/>
            <p:cNvSpPr/>
            <p:nvPr/>
          </p:nvSpPr>
          <p:spPr>
            <a:xfrm flipH="false" flipV="false" rot="0">
              <a:off x="0" y="0"/>
              <a:ext cx="5846191" cy="8186801"/>
            </a:xfrm>
            <a:custGeom>
              <a:avLst/>
              <a:gdLst/>
              <a:ahLst/>
              <a:cxnLst/>
              <a:rect r="r" b="b" t="t" l="l"/>
              <a:pathLst>
                <a:path h="8186801" w="5846191">
                  <a:moveTo>
                    <a:pt x="0" y="0"/>
                  </a:moveTo>
                  <a:lnTo>
                    <a:pt x="5846191" y="0"/>
                  </a:lnTo>
                  <a:lnTo>
                    <a:pt x="5846191" y="8186801"/>
                  </a:lnTo>
                  <a:lnTo>
                    <a:pt x="0" y="8186801"/>
                  </a:lnTo>
                  <a:close/>
                </a:path>
              </a:pathLst>
            </a:custGeom>
            <a:solidFill>
              <a:srgbClr val="F9C0C5"/>
            </a:solidFill>
          </p:spPr>
        </p:sp>
        <p:sp>
          <p:nvSpPr>
            <p:cNvPr name="TextBox 10" id="10"/>
            <p:cNvSpPr txBox="true"/>
            <p:nvPr/>
          </p:nvSpPr>
          <p:spPr>
            <a:xfrm>
              <a:off x="0" y="-19050"/>
              <a:ext cx="5846164" cy="8205906"/>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Cargo consolidation</a:t>
              </a:r>
            </a:p>
            <a:p>
              <a:pPr algn="l" marL="542925" indent="-271462" lvl="1">
                <a:lnSpc>
                  <a:spcPts val="3600"/>
                </a:lnSpc>
                <a:buFont typeface="Arial"/>
                <a:buChar char="•"/>
              </a:pPr>
              <a:r>
                <a:rPr lang="en-US" sz="3000">
                  <a:solidFill>
                    <a:srgbClr val="000000"/>
                  </a:solidFill>
                  <a:latin typeface="Roboto"/>
                  <a:ea typeface="Roboto"/>
                  <a:cs typeface="Roboto"/>
                  <a:sym typeface="Roboto"/>
                </a:rPr>
                <a:t>Grouping shipments to optimize vehicle loads, reducing the number of trips and fuel usage.</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Consolidating shipments to minimize trips in delivering medical supplies.</a:t>
              </a:r>
            </a:p>
          </p:txBody>
        </p:sp>
      </p:grpSp>
      <p:grpSp>
        <p:nvGrpSpPr>
          <p:cNvPr name="Group 11" id="11"/>
          <p:cNvGrpSpPr/>
          <p:nvPr/>
        </p:nvGrpSpPr>
        <p:grpSpPr>
          <a:xfrm rot="0">
            <a:off x="6428270" y="2360950"/>
            <a:ext cx="4384624" cy="6601808"/>
            <a:chOff x="0" y="0"/>
            <a:chExt cx="5846166" cy="8802410"/>
          </a:xfrm>
        </p:grpSpPr>
        <p:sp>
          <p:nvSpPr>
            <p:cNvPr name="Freeform 12" id="12"/>
            <p:cNvSpPr/>
            <p:nvPr/>
          </p:nvSpPr>
          <p:spPr>
            <a:xfrm flipH="false" flipV="false" rot="0">
              <a:off x="0" y="0"/>
              <a:ext cx="5846191" cy="8802370"/>
            </a:xfrm>
            <a:custGeom>
              <a:avLst/>
              <a:gdLst/>
              <a:ahLst/>
              <a:cxnLst/>
              <a:rect r="r" b="b" t="t" l="l"/>
              <a:pathLst>
                <a:path h="8802370" w="5846191">
                  <a:moveTo>
                    <a:pt x="0" y="0"/>
                  </a:moveTo>
                  <a:lnTo>
                    <a:pt x="5846191" y="0"/>
                  </a:lnTo>
                  <a:lnTo>
                    <a:pt x="5846191" y="8802370"/>
                  </a:lnTo>
                  <a:lnTo>
                    <a:pt x="0" y="8802370"/>
                  </a:lnTo>
                  <a:close/>
                </a:path>
              </a:pathLst>
            </a:custGeom>
            <a:solidFill>
              <a:srgbClr val="F9C0C5"/>
            </a:solidFill>
          </p:spPr>
        </p:sp>
        <p:sp>
          <p:nvSpPr>
            <p:cNvPr name="TextBox 13" id="13"/>
            <p:cNvSpPr txBox="true"/>
            <p:nvPr/>
          </p:nvSpPr>
          <p:spPr>
            <a:xfrm>
              <a:off x="0" y="-19050"/>
              <a:ext cx="5846166" cy="882146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Reduce freight and mileage</a:t>
              </a:r>
            </a:p>
            <a:p>
              <a:pPr algn="l" marL="542925" indent="-271462" lvl="1">
                <a:lnSpc>
                  <a:spcPts val="3600"/>
                </a:lnSpc>
                <a:buFont typeface="Arial"/>
                <a:buChar char="•"/>
              </a:pPr>
              <a:r>
                <a:rPr lang="en-US" sz="3000">
                  <a:solidFill>
                    <a:srgbClr val="000000"/>
                  </a:solidFill>
                  <a:latin typeface="Roboto"/>
                  <a:ea typeface="Roboto"/>
                  <a:cs typeface="Roboto"/>
                  <a:sym typeface="Roboto"/>
                </a:rPr>
                <a:t>Minimizing the distance goods travel and overall freight volume to reduce the carbon footprint.</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Prioritizing local sourcing to minimize transportation needs.</a:t>
              </a:r>
            </a:p>
          </p:txBody>
        </p:sp>
      </p:grpSp>
      <p:grpSp>
        <p:nvGrpSpPr>
          <p:cNvPr name="Group 14" id="14"/>
          <p:cNvGrpSpPr/>
          <p:nvPr/>
        </p:nvGrpSpPr>
        <p:grpSpPr>
          <a:xfrm rot="0">
            <a:off x="11859694" y="2360950"/>
            <a:ext cx="4801872" cy="5216812"/>
            <a:chOff x="0" y="0"/>
            <a:chExt cx="6402496" cy="6955750"/>
          </a:xfrm>
        </p:grpSpPr>
        <p:sp>
          <p:nvSpPr>
            <p:cNvPr name="Freeform 15" id="15"/>
            <p:cNvSpPr/>
            <p:nvPr/>
          </p:nvSpPr>
          <p:spPr>
            <a:xfrm flipH="false" flipV="false" rot="0">
              <a:off x="0" y="0"/>
              <a:ext cx="6402451" cy="6955790"/>
            </a:xfrm>
            <a:custGeom>
              <a:avLst/>
              <a:gdLst/>
              <a:ahLst/>
              <a:cxnLst/>
              <a:rect r="r" b="b" t="t" l="l"/>
              <a:pathLst>
                <a:path h="6955790" w="6402451">
                  <a:moveTo>
                    <a:pt x="0" y="0"/>
                  </a:moveTo>
                  <a:lnTo>
                    <a:pt x="6402451" y="0"/>
                  </a:lnTo>
                  <a:lnTo>
                    <a:pt x="6402451" y="6955790"/>
                  </a:lnTo>
                  <a:lnTo>
                    <a:pt x="0" y="6955790"/>
                  </a:lnTo>
                  <a:close/>
                </a:path>
              </a:pathLst>
            </a:custGeom>
            <a:solidFill>
              <a:srgbClr val="F9C0C5"/>
            </a:solidFill>
          </p:spPr>
        </p:sp>
        <p:sp>
          <p:nvSpPr>
            <p:cNvPr name="TextBox 16" id="16"/>
            <p:cNvSpPr txBox="true"/>
            <p:nvPr/>
          </p:nvSpPr>
          <p:spPr>
            <a:xfrm>
              <a:off x="0" y="-19050"/>
              <a:ext cx="6402496" cy="6974800"/>
            </a:xfrm>
            <a:prstGeom prst="rect">
              <a:avLst/>
            </a:prstGeom>
          </p:spPr>
          <p:txBody>
            <a:bodyPr anchor="t" rtlCol="false" tIns="50800" lIns="50800" bIns="50800" rIns="50800"/>
            <a:lstStyle/>
            <a:p>
              <a:pPr algn="l">
                <a:lnSpc>
                  <a:spcPts val="3600"/>
                </a:lnSpc>
              </a:pPr>
              <a:r>
                <a:rPr lang="en-US" sz="3000" b="true">
                  <a:solidFill>
                    <a:srgbClr val="000000"/>
                  </a:solidFill>
                  <a:latin typeface="Roboto Bold"/>
                  <a:ea typeface="Roboto Bold"/>
                  <a:cs typeface="Roboto Bold"/>
                  <a:sym typeface="Roboto Bold"/>
                </a:rPr>
                <a:t>Shift from air to sea freight</a:t>
              </a:r>
            </a:p>
            <a:p>
              <a:pPr algn="l" marL="542925" indent="-271462" lvl="1">
                <a:lnSpc>
                  <a:spcPts val="3600"/>
                </a:lnSpc>
                <a:buFont typeface="Arial"/>
                <a:buChar char="•"/>
              </a:pPr>
              <a:r>
                <a:rPr lang="en-US" sz="3000">
                  <a:solidFill>
                    <a:srgbClr val="000000"/>
                  </a:solidFill>
                  <a:latin typeface="Roboto"/>
                  <a:ea typeface="Roboto"/>
                  <a:cs typeface="Roboto"/>
                  <a:sym typeface="Roboto"/>
                </a:rPr>
                <a:t>Switching from air freight (high emissions) to sea freight (lower emissions).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sea freight for non-urgent supplies to reduce emissions.</a:t>
              </a:r>
            </a:p>
          </p:txBody>
        </p:sp>
      </p:gr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399" y="812124"/>
            <a:ext cx="16444210" cy="742950"/>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warehousing and facilities management practices</a:t>
            </a:r>
          </a:p>
        </p:txBody>
      </p:sp>
      <p:sp>
        <p:nvSpPr>
          <p:cNvPr name="TextBox 8" id="8"/>
          <p:cNvSpPr txBox="true"/>
          <p:nvPr/>
        </p:nvSpPr>
        <p:spPr>
          <a:xfrm rot="0">
            <a:off x="1305645" y="2387620"/>
            <a:ext cx="4201743" cy="5144422"/>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Energy-efficient lighting</a:t>
            </a:r>
          </a:p>
          <a:p>
            <a:pPr algn="l">
              <a:lnSpc>
                <a:spcPts val="3600"/>
              </a:lnSpc>
            </a:pPr>
            <a:r>
              <a:rPr lang="en-US" sz="3000">
                <a:solidFill>
                  <a:srgbClr val="000000"/>
                </a:solidFill>
                <a:latin typeface="Roboto"/>
                <a:ea typeface="Roboto"/>
                <a:cs typeface="Roboto"/>
                <a:sym typeface="Roboto"/>
              </a:rPr>
              <a:t>Installing LED lighting to reduce energy use in warehouses.</a:t>
            </a:r>
          </a:p>
          <a:p>
            <a:pPr algn="l">
              <a:lnSpc>
                <a:spcPts val="3600"/>
              </a:lnSpc>
            </a:pPr>
            <a:r>
              <a:rPr lang="en-US" sz="3000" b="true">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Retrofitting storage facilities with LED lighting systems to lower energy consumption.</a:t>
            </a:r>
          </a:p>
        </p:txBody>
      </p:sp>
      <p:sp>
        <p:nvSpPr>
          <p:cNvPr name="TextBox 9" id="9"/>
          <p:cNvSpPr txBox="true"/>
          <p:nvPr/>
        </p:nvSpPr>
        <p:spPr>
          <a:xfrm rot="0">
            <a:off x="6222417" y="2387620"/>
            <a:ext cx="4201744" cy="4682758"/>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Use of renewable energy</a:t>
            </a:r>
          </a:p>
          <a:p>
            <a:pPr algn="l">
              <a:lnSpc>
                <a:spcPts val="3600"/>
              </a:lnSpc>
            </a:pPr>
            <a:r>
              <a:rPr lang="en-US" sz="3000">
                <a:solidFill>
                  <a:srgbClr val="000000"/>
                </a:solidFill>
                <a:latin typeface="Roboto"/>
                <a:ea typeface="Roboto"/>
                <a:cs typeface="Roboto"/>
                <a:sym typeface="Roboto"/>
              </a:rPr>
              <a:t>Powering warehouse operations with solar panels or wind energy.</a:t>
            </a:r>
          </a:p>
          <a:p>
            <a:pPr algn="l">
              <a:lnSpc>
                <a:spcPts val="3600"/>
              </a:lnSpc>
            </a:pPr>
            <a:r>
              <a:rPr lang="en-US" sz="3000" b="true">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Installing solar panels on warehouse roofs to power operations sustainably.</a:t>
            </a:r>
          </a:p>
        </p:txBody>
      </p:sp>
      <p:sp>
        <p:nvSpPr>
          <p:cNvPr name="TextBox 10" id="10"/>
          <p:cNvSpPr txBox="true"/>
          <p:nvPr/>
        </p:nvSpPr>
        <p:spPr>
          <a:xfrm rot="0">
            <a:off x="11951134" y="2387620"/>
            <a:ext cx="4618992" cy="5144422"/>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Sustainable building materials</a:t>
            </a:r>
          </a:p>
          <a:p>
            <a:pPr algn="l">
              <a:lnSpc>
                <a:spcPts val="3600"/>
              </a:lnSpc>
            </a:pPr>
            <a:r>
              <a:rPr lang="en-US" sz="3000">
                <a:solidFill>
                  <a:srgbClr val="000000"/>
                </a:solidFill>
                <a:latin typeface="Roboto"/>
                <a:ea typeface="Roboto"/>
                <a:cs typeface="Roboto"/>
                <a:sym typeface="Roboto"/>
              </a:rPr>
              <a:t>Using recycled or sustainable materials for warehouse construction.</a:t>
            </a:r>
          </a:p>
          <a:p>
            <a:pPr algn="l">
              <a:lnSpc>
                <a:spcPts val="3600"/>
              </a:lnSpc>
            </a:pPr>
            <a:r>
              <a:rPr lang="en-US" sz="3000" b="true">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Building warehouses with recycled steel and reclaimed wood to minimize the environmental footprint.</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399" y="812124"/>
            <a:ext cx="16444210" cy="742950"/>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warehousing and facilities management practices</a:t>
            </a:r>
          </a:p>
        </p:txBody>
      </p:sp>
      <p:sp>
        <p:nvSpPr>
          <p:cNvPr name="TextBox 8" id="8"/>
          <p:cNvSpPr txBox="true"/>
          <p:nvPr/>
        </p:nvSpPr>
        <p:spPr>
          <a:xfrm rot="0">
            <a:off x="1305645" y="2387620"/>
            <a:ext cx="4201743" cy="6067752"/>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Water conservation</a:t>
            </a:r>
          </a:p>
          <a:p>
            <a:pPr algn="l" marL="542925" indent="-271462" lvl="1">
              <a:lnSpc>
                <a:spcPts val="3600"/>
              </a:lnSpc>
              <a:buFont typeface="Arial"/>
              <a:buChar char="•"/>
            </a:pPr>
            <a:r>
              <a:rPr lang="en-US" sz="3000">
                <a:solidFill>
                  <a:srgbClr val="000000"/>
                </a:solidFill>
                <a:latin typeface="Roboto"/>
                <a:ea typeface="Roboto"/>
                <a:cs typeface="Roboto"/>
                <a:sym typeface="Roboto"/>
              </a:rPr>
              <a:t>Implementing water-saving technologies such as rainwater harvesting.</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Installing rainwater harvesting systems in warehouses to reduce reliance on municipal water supplies.</a:t>
            </a:r>
          </a:p>
        </p:txBody>
      </p:sp>
      <p:sp>
        <p:nvSpPr>
          <p:cNvPr name="TextBox 9" id="9"/>
          <p:cNvSpPr txBox="true"/>
          <p:nvPr/>
        </p:nvSpPr>
        <p:spPr>
          <a:xfrm rot="0">
            <a:off x="6222417" y="2387620"/>
            <a:ext cx="4201744" cy="6529418"/>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Waste management programs</a:t>
            </a:r>
          </a:p>
          <a:p>
            <a:pPr algn="l" marL="542925" indent="-271462" lvl="1">
              <a:lnSpc>
                <a:spcPts val="3600"/>
              </a:lnSpc>
              <a:buFont typeface="Arial"/>
              <a:buChar char="•"/>
            </a:pPr>
            <a:r>
              <a:rPr lang="en-US" sz="3000">
                <a:solidFill>
                  <a:srgbClr val="000000"/>
                </a:solidFill>
                <a:latin typeface="Roboto"/>
                <a:ea typeface="Roboto"/>
                <a:cs typeface="Roboto"/>
                <a:sym typeface="Roboto"/>
              </a:rPr>
              <a:t>Establishing recycling programs and responsible waste disposal systems.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Recycling packaging materials like cardboard, plastics, and metals in warehouses.</a:t>
            </a:r>
          </a:p>
        </p:txBody>
      </p:sp>
      <p:sp>
        <p:nvSpPr>
          <p:cNvPr name="TextBox 10" id="10"/>
          <p:cNvSpPr txBox="true"/>
          <p:nvPr/>
        </p:nvSpPr>
        <p:spPr>
          <a:xfrm rot="0">
            <a:off x="11951134" y="2387620"/>
            <a:ext cx="4618992" cy="5144422"/>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Green warehouse design</a:t>
            </a:r>
          </a:p>
          <a:p>
            <a:pPr algn="l" marL="542925" indent="-271462" lvl="1">
              <a:lnSpc>
                <a:spcPts val="3600"/>
              </a:lnSpc>
              <a:buFont typeface="Arial"/>
              <a:buChar char="•"/>
            </a:pPr>
            <a:r>
              <a:rPr lang="en-US" sz="3000">
                <a:solidFill>
                  <a:srgbClr val="000000"/>
                </a:solidFill>
                <a:latin typeface="Roboto"/>
                <a:ea typeface="Roboto"/>
                <a:cs typeface="Roboto"/>
                <a:sym typeface="Roboto"/>
              </a:rPr>
              <a:t>Designing warehouses for energy efficiency, utilizing natural light and ventilation.</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Constructing warehouses with skylights and energy-efficient HVAC systems.</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399" y="812124"/>
            <a:ext cx="16444210" cy="742950"/>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warehousing and facilities management practices</a:t>
            </a:r>
          </a:p>
        </p:txBody>
      </p:sp>
      <p:sp>
        <p:nvSpPr>
          <p:cNvPr name="TextBox 8" id="8"/>
          <p:cNvSpPr txBox="true"/>
          <p:nvPr/>
        </p:nvSpPr>
        <p:spPr>
          <a:xfrm rot="0">
            <a:off x="1305645" y="2387620"/>
            <a:ext cx="4201743" cy="5606088"/>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Sustainable inventory management</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practices that minimize waste and optimize the use of resources.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Implementing just-in-time inventory to reduce waste from expired goods.</a:t>
            </a:r>
          </a:p>
        </p:txBody>
      </p:sp>
      <p:sp>
        <p:nvSpPr>
          <p:cNvPr name="TextBox 9" id="9"/>
          <p:cNvSpPr txBox="true"/>
          <p:nvPr/>
        </p:nvSpPr>
        <p:spPr>
          <a:xfrm rot="0">
            <a:off x="6222417" y="2387620"/>
            <a:ext cx="4201744" cy="6529418"/>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Temperature standards in warehouses</a:t>
            </a:r>
          </a:p>
          <a:p>
            <a:pPr algn="l" marL="542925" indent="-271462" lvl="1">
              <a:lnSpc>
                <a:spcPts val="3600"/>
              </a:lnSpc>
              <a:buFont typeface="Arial"/>
              <a:buChar char="•"/>
            </a:pPr>
            <a:r>
              <a:rPr lang="en-US" sz="3000">
                <a:solidFill>
                  <a:srgbClr val="000000"/>
                </a:solidFill>
                <a:latin typeface="Roboto"/>
                <a:ea typeface="Roboto"/>
                <a:cs typeface="Roboto"/>
                <a:sym typeface="Roboto"/>
              </a:rPr>
              <a:t>Optimizing temperature settings to reduce energy use while preserving goods.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energy-efficient temperature controls to preserve goods in storage with minimal energy.</a:t>
            </a:r>
          </a:p>
        </p:txBody>
      </p:sp>
      <p:sp>
        <p:nvSpPr>
          <p:cNvPr name="TextBox 10" id="10"/>
          <p:cNvSpPr txBox="true"/>
          <p:nvPr/>
        </p:nvSpPr>
        <p:spPr>
          <a:xfrm rot="0">
            <a:off x="11951134" y="2387620"/>
            <a:ext cx="4618992" cy="5606088"/>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Energy-efficient HVAC systems</a:t>
            </a:r>
          </a:p>
          <a:p>
            <a:pPr algn="l" marL="542925" indent="-271462" lvl="1">
              <a:lnSpc>
                <a:spcPts val="3600"/>
              </a:lnSpc>
              <a:buFont typeface="Arial"/>
              <a:buChar char="•"/>
            </a:pPr>
            <a:r>
              <a:rPr lang="en-US" sz="3000">
                <a:solidFill>
                  <a:srgbClr val="000000"/>
                </a:solidFill>
                <a:latin typeface="Roboto"/>
                <a:ea typeface="Roboto"/>
                <a:cs typeface="Roboto"/>
                <a:sym typeface="Roboto"/>
              </a:rPr>
              <a:t>Installing energy-efficient heating, ventilation, and air conditioning systems.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energy-efficient HVAC systems to maintain optimal warehouse temperatures.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225546" y="3797046"/>
            <a:ext cx="2692908" cy="2692908"/>
            <a:chOff x="0" y="0"/>
            <a:chExt cx="3590544" cy="3590544"/>
          </a:xfrm>
        </p:grpSpPr>
        <p:sp>
          <p:nvSpPr>
            <p:cNvPr name="Freeform 7" id="7"/>
            <p:cNvSpPr/>
            <p:nvPr/>
          </p:nvSpPr>
          <p:spPr>
            <a:xfrm flipH="false" flipV="false" rot="0">
              <a:off x="76200" y="76200"/>
              <a:ext cx="3438144" cy="3438144"/>
            </a:xfrm>
            <a:custGeom>
              <a:avLst/>
              <a:gdLst/>
              <a:ahLst/>
              <a:cxnLst/>
              <a:rect r="r" b="b" t="t" l="l"/>
              <a:pathLst>
                <a:path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ED1847"/>
            </a:solidFill>
          </p:spPr>
        </p:sp>
        <p:sp>
          <p:nvSpPr>
            <p:cNvPr name="Freeform 8" id="8"/>
            <p:cNvSpPr/>
            <p:nvPr/>
          </p:nvSpPr>
          <p:spPr>
            <a:xfrm flipH="false" flipV="false" rot="0">
              <a:off x="0" y="0"/>
              <a:ext cx="3590544" cy="3590544"/>
            </a:xfrm>
            <a:custGeom>
              <a:avLst/>
              <a:gdLst/>
              <a:ahLst/>
              <a:cxnLst/>
              <a:rect r="r" b="b" t="t" l="l"/>
              <a:pathLst>
                <a:path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sp>
      </p:grpSp>
      <p:sp>
        <p:nvSpPr>
          <p:cNvPr name="AutoShape 9" id="9"/>
          <p:cNvSpPr/>
          <p:nvPr/>
        </p:nvSpPr>
        <p:spPr>
          <a:xfrm>
            <a:off x="2586929" y="8331327"/>
            <a:ext cx="3970142" cy="57150"/>
          </a:xfrm>
          <a:prstGeom prst="line">
            <a:avLst/>
          </a:prstGeom>
          <a:ln cap="rnd" w="57150">
            <a:solidFill>
              <a:srgbClr val="FFFFFF"/>
            </a:solidFill>
            <a:prstDash val="solid"/>
            <a:headEnd type="none" len="sm" w="sm"/>
            <a:tailEnd type="none" len="sm" w="sm"/>
          </a:ln>
        </p:spPr>
      </p:sp>
      <p:sp>
        <p:nvSpPr>
          <p:cNvPr name="Freeform 10" id="10"/>
          <p:cNvSpPr/>
          <p:nvPr/>
        </p:nvSpPr>
        <p:spPr>
          <a:xfrm flipH="false" flipV="false" rot="0">
            <a:off x="13717059" y="9067162"/>
            <a:ext cx="4131647" cy="777600"/>
          </a:xfrm>
          <a:custGeom>
            <a:avLst/>
            <a:gdLst/>
            <a:ahLst/>
            <a:cxnLst/>
            <a:rect r="r" b="b" t="t" l="l"/>
            <a:pathLst>
              <a:path h="777600" w="4131647">
                <a:moveTo>
                  <a:pt x="0" y="0"/>
                </a:moveTo>
                <a:lnTo>
                  <a:pt x="4131647" y="0"/>
                </a:lnTo>
                <a:lnTo>
                  <a:pt x="4131647" y="777600"/>
                </a:lnTo>
                <a:lnTo>
                  <a:pt x="0" y="777600"/>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Freeform 11" id="11"/>
          <p:cNvSpPr/>
          <p:nvPr/>
        </p:nvSpPr>
        <p:spPr>
          <a:xfrm flipH="false" flipV="false" rot="0">
            <a:off x="488319" y="6489954"/>
            <a:ext cx="3468888" cy="3317518"/>
          </a:xfrm>
          <a:custGeom>
            <a:avLst/>
            <a:gdLst/>
            <a:ahLst/>
            <a:cxnLst/>
            <a:rect r="r" b="b" t="t" l="l"/>
            <a:pathLst>
              <a:path h="3317518" w="3468888">
                <a:moveTo>
                  <a:pt x="0" y="0"/>
                </a:moveTo>
                <a:lnTo>
                  <a:pt x="3468888" y="0"/>
                </a:lnTo>
                <a:lnTo>
                  <a:pt x="3468888" y="3317518"/>
                </a:lnTo>
                <a:lnTo>
                  <a:pt x="0" y="331751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3785644" y="4288974"/>
            <a:ext cx="768911" cy="1709053"/>
          </a:xfrm>
          <a:prstGeom prst="rect">
            <a:avLst/>
          </a:prstGeom>
        </p:spPr>
        <p:txBody>
          <a:bodyPr anchor="t" rtlCol="false" tIns="0" lIns="0" bIns="0" rIns="0">
            <a:spAutoFit/>
          </a:bodyPr>
          <a:lstStyle/>
          <a:p>
            <a:pPr algn="ctr">
              <a:lnSpc>
                <a:spcPts val="12960"/>
              </a:lnSpc>
            </a:pPr>
            <a:r>
              <a:rPr lang="en-US" sz="10800" b="true">
                <a:solidFill>
                  <a:srgbClr val="F9C0C5"/>
                </a:solidFill>
                <a:latin typeface="Roboto Bold"/>
                <a:ea typeface="Roboto Bold"/>
                <a:cs typeface="Roboto Bold"/>
                <a:sym typeface="Roboto Bold"/>
              </a:rPr>
              <a:t>0</a:t>
            </a:r>
          </a:p>
        </p:txBody>
      </p:sp>
      <p:sp>
        <p:nvSpPr>
          <p:cNvPr name="TextBox 13" id="13"/>
          <p:cNvSpPr txBox="true"/>
          <p:nvPr/>
        </p:nvSpPr>
        <p:spPr>
          <a:xfrm rot="0">
            <a:off x="4531695" y="4324350"/>
            <a:ext cx="676275" cy="1638300"/>
          </a:xfrm>
          <a:prstGeom prst="rect">
            <a:avLst/>
          </a:prstGeom>
        </p:spPr>
        <p:txBody>
          <a:bodyPr anchor="t" rtlCol="false" tIns="0" lIns="0" bIns="0" rIns="0">
            <a:spAutoFit/>
          </a:bodyPr>
          <a:lstStyle/>
          <a:p>
            <a:pPr algn="l">
              <a:lnSpc>
                <a:spcPts val="12960"/>
              </a:lnSpc>
            </a:pPr>
            <a:r>
              <a:rPr lang="en-US" sz="10800" b="true">
                <a:solidFill>
                  <a:srgbClr val="FFFFFF"/>
                </a:solidFill>
                <a:latin typeface="Roboto Bold"/>
                <a:ea typeface="Roboto Bold"/>
                <a:cs typeface="Roboto Bold"/>
                <a:sym typeface="Roboto Bold"/>
              </a:rPr>
              <a:t>1</a:t>
            </a:r>
          </a:p>
        </p:txBody>
      </p:sp>
      <p:sp>
        <p:nvSpPr>
          <p:cNvPr name="TextBox 14" id="14"/>
          <p:cNvSpPr txBox="true"/>
          <p:nvPr/>
        </p:nvSpPr>
        <p:spPr>
          <a:xfrm rot="0">
            <a:off x="6629400" y="4825936"/>
            <a:ext cx="8299165" cy="682752"/>
          </a:xfrm>
          <a:prstGeom prst="rect">
            <a:avLst/>
          </a:prstGeom>
        </p:spPr>
        <p:txBody>
          <a:bodyPr anchor="t" rtlCol="false" tIns="0" lIns="0" bIns="0" rIns="0">
            <a:spAutoFit/>
          </a:bodyPr>
          <a:lstStyle/>
          <a:p>
            <a:pPr algn="l">
              <a:lnSpc>
                <a:spcPts val="5184"/>
              </a:lnSpc>
            </a:pPr>
            <a:r>
              <a:rPr lang="en-US" sz="4800" b="true">
                <a:solidFill>
                  <a:srgbClr val="FFFFFF"/>
                </a:solidFill>
                <a:latin typeface="Roboto Bold"/>
                <a:ea typeface="Roboto Bold"/>
                <a:cs typeface="Roboto Bold"/>
                <a:sym typeface="Roboto Bold"/>
              </a:rPr>
              <a:t>Module Learning Outcomes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399" y="812124"/>
            <a:ext cx="16444210" cy="742950"/>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warehousing and facilities management practices</a:t>
            </a:r>
          </a:p>
        </p:txBody>
      </p:sp>
      <p:sp>
        <p:nvSpPr>
          <p:cNvPr name="TextBox 8" id="8"/>
          <p:cNvSpPr txBox="true"/>
          <p:nvPr/>
        </p:nvSpPr>
        <p:spPr>
          <a:xfrm rot="0">
            <a:off x="1553572" y="3608486"/>
            <a:ext cx="5781689" cy="4133850"/>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Low-emission refrigeration</a:t>
            </a:r>
          </a:p>
          <a:p>
            <a:pPr algn="l" marL="542925" indent="-271462" lvl="1">
              <a:lnSpc>
                <a:spcPts val="3600"/>
              </a:lnSpc>
              <a:buFont typeface="Arial"/>
              <a:buChar char="•"/>
            </a:pPr>
            <a:r>
              <a:rPr lang="en-US" sz="3000">
                <a:solidFill>
                  <a:srgbClr val="000000"/>
                </a:solidFill>
                <a:latin typeface="Roboto"/>
                <a:ea typeface="Roboto"/>
                <a:cs typeface="Roboto"/>
                <a:sym typeface="Roboto"/>
              </a:rPr>
              <a:t>Using refrigeration systems that emit fewer greenhouse gases and use eco-friendly refrigerants.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Installing low-emission refrigeration for perishable aid supplies.</a:t>
            </a:r>
          </a:p>
        </p:txBody>
      </p:sp>
      <p:sp>
        <p:nvSpPr>
          <p:cNvPr name="TextBox 9" id="9"/>
          <p:cNvSpPr txBox="true"/>
          <p:nvPr/>
        </p:nvSpPr>
        <p:spPr>
          <a:xfrm rot="0">
            <a:off x="10273462" y="3608486"/>
            <a:ext cx="5405425" cy="4591050"/>
          </a:xfrm>
          <a:prstGeom prst="rect">
            <a:avLst/>
          </a:prstGeom>
        </p:spPr>
        <p:txBody>
          <a:bodyPr anchor="t" rtlCol="false" tIns="0" lIns="0" bIns="0" rIns="0">
            <a:spAutoFit/>
          </a:bodyPr>
          <a:lstStyle/>
          <a:p>
            <a:pPr algn="l">
              <a:lnSpc>
                <a:spcPts val="3600"/>
              </a:lnSpc>
            </a:pPr>
            <a:r>
              <a:rPr lang="en-US" sz="3000" b="true">
                <a:solidFill>
                  <a:srgbClr val="000000"/>
                </a:solidFill>
                <a:latin typeface="Roboto Bold"/>
                <a:ea typeface="Roboto Bold"/>
                <a:cs typeface="Roboto Bold"/>
                <a:sym typeface="Roboto Bold"/>
              </a:rPr>
              <a:t>Biodiversity-friendly landscaping</a:t>
            </a:r>
          </a:p>
          <a:p>
            <a:pPr algn="l" marL="542925" indent="-271462" lvl="1">
              <a:lnSpc>
                <a:spcPts val="3600"/>
              </a:lnSpc>
              <a:buFont typeface="Arial"/>
              <a:buChar char="•"/>
            </a:pPr>
            <a:r>
              <a:rPr lang="en-US" sz="3000">
                <a:solidFill>
                  <a:srgbClr val="000000"/>
                </a:solidFill>
                <a:latin typeface="Roboto"/>
                <a:ea typeface="Roboto"/>
                <a:cs typeface="Roboto"/>
                <a:sym typeface="Roboto"/>
              </a:rPr>
              <a:t>Incorporating native plants and sustainable landscaping around facilities.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Real-world application:</a:t>
            </a:r>
            <a:r>
              <a:rPr lang="en-US" sz="3000">
                <a:solidFill>
                  <a:srgbClr val="000000"/>
                </a:solidFill>
                <a:latin typeface="Roboto"/>
                <a:ea typeface="Roboto"/>
                <a:cs typeface="Roboto"/>
                <a:sym typeface="Roboto"/>
              </a:rPr>
              <a:t> Using native plants for warehouse landscaping to reduce water use and support biodiversity.</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2880642" y="3486037"/>
            <a:ext cx="1371600" cy="1371600"/>
            <a:chOff x="0" y="0"/>
            <a:chExt cx="1828800" cy="1828800"/>
          </a:xfrm>
        </p:grpSpPr>
        <p:sp>
          <p:nvSpPr>
            <p:cNvPr name="Freeform 7" id="7"/>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8" id="8"/>
          <p:cNvSpPr txBox="true"/>
          <p:nvPr/>
        </p:nvSpPr>
        <p:spPr>
          <a:xfrm rot="0">
            <a:off x="3093093"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9" id="9"/>
          <p:cNvGrpSpPr/>
          <p:nvPr/>
        </p:nvGrpSpPr>
        <p:grpSpPr>
          <a:xfrm rot="0">
            <a:off x="8355183" y="3486038"/>
            <a:ext cx="1371600" cy="1371600"/>
            <a:chOff x="0" y="0"/>
            <a:chExt cx="1828800" cy="1828800"/>
          </a:xfrm>
        </p:grpSpPr>
        <p:sp>
          <p:nvSpPr>
            <p:cNvPr name="Freeform 10" id="10"/>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1" id="11"/>
          <p:cNvSpPr txBox="true"/>
          <p:nvPr/>
        </p:nvSpPr>
        <p:spPr>
          <a:xfrm rot="0">
            <a:off x="8567634"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12" id="12"/>
          <p:cNvGrpSpPr/>
          <p:nvPr/>
        </p:nvGrpSpPr>
        <p:grpSpPr>
          <a:xfrm rot="0">
            <a:off x="13725213" y="3486038"/>
            <a:ext cx="1371600" cy="1371600"/>
            <a:chOff x="0" y="0"/>
            <a:chExt cx="1828800" cy="1828800"/>
          </a:xfrm>
        </p:grpSpPr>
        <p:sp>
          <p:nvSpPr>
            <p:cNvPr name="Freeform 13" id="13"/>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4" id="14"/>
          <p:cNvSpPr txBox="true"/>
          <p:nvPr/>
        </p:nvSpPr>
        <p:spPr>
          <a:xfrm rot="0">
            <a:off x="13937664"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sp>
        <p:nvSpPr>
          <p:cNvPr name="Freeform 15" id="15"/>
          <p:cNvSpPr/>
          <p:nvPr/>
        </p:nvSpPr>
        <p:spPr>
          <a:xfrm flipH="false" flipV="false" rot="0">
            <a:off x="13937664" y="9056005"/>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16" id="16"/>
          <p:cNvSpPr txBox="true"/>
          <p:nvPr/>
        </p:nvSpPr>
        <p:spPr>
          <a:xfrm rot="0">
            <a:off x="1354847" y="1395905"/>
            <a:ext cx="15412365"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Reverse logistics and end-of-life management strategies</a:t>
            </a:r>
          </a:p>
        </p:txBody>
      </p:sp>
      <p:sp>
        <p:nvSpPr>
          <p:cNvPr name="TextBox 17" id="17"/>
          <p:cNvSpPr txBox="true"/>
          <p:nvPr/>
        </p:nvSpPr>
        <p:spPr>
          <a:xfrm rot="0">
            <a:off x="3548696"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1</a:t>
            </a:r>
          </a:p>
        </p:txBody>
      </p:sp>
      <p:sp>
        <p:nvSpPr>
          <p:cNvPr name="TextBox 18" id="18"/>
          <p:cNvSpPr txBox="true"/>
          <p:nvPr/>
        </p:nvSpPr>
        <p:spPr>
          <a:xfrm rot="0">
            <a:off x="1047552" y="5159892"/>
            <a:ext cx="5037780" cy="3563484"/>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Product return</a:t>
            </a:r>
          </a:p>
          <a:p>
            <a:pPr algn="ctr">
              <a:lnSpc>
                <a:spcPts val="2916"/>
              </a:lnSpc>
            </a:pPr>
            <a:r>
              <a:rPr lang="en-US" sz="2700">
                <a:solidFill>
                  <a:srgbClr val="000000"/>
                </a:solidFill>
                <a:latin typeface="Roboto"/>
                <a:ea typeface="Roboto"/>
                <a:cs typeface="Roboto"/>
                <a:sym typeface="Roboto"/>
              </a:rPr>
              <a:t>Managing the return of unused or surplus goods to suppliers for reuse or resale.</a:t>
            </a:r>
          </a:p>
          <a:p>
            <a:pPr algn="ctr">
              <a:lnSpc>
                <a:spcPts val="2916"/>
              </a:lnSpc>
            </a:pPr>
            <a:r>
              <a:rPr lang="en-US" sz="2700">
                <a:solidFill>
                  <a:srgbClr val="000000"/>
                </a:solidFill>
                <a:latin typeface="Roboto"/>
                <a:ea typeface="Roboto"/>
                <a:cs typeface="Roboto"/>
                <a:sym typeface="Roboto"/>
              </a:rPr>
              <a:t>Real-world application: Returning surplus medical supplies for redistribution in other humanitarian settings.</a:t>
            </a:r>
          </a:p>
        </p:txBody>
      </p:sp>
      <p:sp>
        <p:nvSpPr>
          <p:cNvPr name="TextBox 19" id="19"/>
          <p:cNvSpPr txBox="true"/>
          <p:nvPr/>
        </p:nvSpPr>
        <p:spPr>
          <a:xfrm rot="0">
            <a:off x="6650837" y="5159892"/>
            <a:ext cx="4780291" cy="2917698"/>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Safe disposal of hazardous materials</a:t>
            </a:r>
          </a:p>
          <a:p>
            <a:pPr algn="ctr">
              <a:lnSpc>
                <a:spcPts val="2916"/>
              </a:lnSpc>
            </a:pPr>
            <a:r>
              <a:rPr lang="en-US" sz="2700">
                <a:solidFill>
                  <a:srgbClr val="000000"/>
                </a:solidFill>
                <a:latin typeface="Roboto"/>
                <a:ea typeface="Roboto"/>
                <a:cs typeface="Roboto"/>
                <a:sym typeface="Roboto"/>
              </a:rPr>
              <a:t>Ensuring hazardous materials like batteries are disposed of in environmentally friendly ways.</a:t>
            </a:r>
          </a:p>
          <a:p>
            <a:pPr algn="ctr">
              <a:lnSpc>
                <a:spcPts val="2916"/>
              </a:lnSpc>
            </a:pPr>
            <a:r>
              <a:rPr lang="en-US" sz="2700">
                <a:solidFill>
                  <a:srgbClr val="000000"/>
                </a:solidFill>
                <a:latin typeface="Roboto"/>
                <a:ea typeface="Roboto"/>
                <a:cs typeface="Roboto"/>
                <a:sym typeface="Roboto"/>
              </a:rPr>
              <a:t>Real-world application: Safely disposing of expired or damaged medical supplies.</a:t>
            </a:r>
          </a:p>
        </p:txBody>
      </p:sp>
      <p:sp>
        <p:nvSpPr>
          <p:cNvPr name="TextBox 20" id="20"/>
          <p:cNvSpPr txBox="true"/>
          <p:nvPr/>
        </p:nvSpPr>
        <p:spPr>
          <a:xfrm rot="0">
            <a:off x="11892123" y="5162550"/>
            <a:ext cx="5037780" cy="3069430"/>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Recycling programs</a:t>
            </a:r>
          </a:p>
          <a:p>
            <a:pPr algn="ctr">
              <a:lnSpc>
                <a:spcPts val="2916"/>
              </a:lnSpc>
            </a:pPr>
            <a:r>
              <a:rPr lang="en-US" sz="2700">
                <a:solidFill>
                  <a:srgbClr val="000000"/>
                </a:solidFill>
                <a:latin typeface="Roboto"/>
                <a:ea typeface="Roboto"/>
                <a:cs typeface="Roboto"/>
                <a:sym typeface="Roboto"/>
              </a:rPr>
              <a:t>Collecting and recycling materials like packaging and outdated equipment.</a:t>
            </a:r>
          </a:p>
          <a:p>
            <a:pPr algn="ctr">
              <a:lnSpc>
                <a:spcPts val="2916"/>
              </a:lnSpc>
            </a:pPr>
            <a:r>
              <a:rPr lang="en-US" sz="2700">
                <a:solidFill>
                  <a:srgbClr val="000000"/>
                </a:solidFill>
                <a:latin typeface="Roboto"/>
                <a:ea typeface="Roboto"/>
                <a:cs typeface="Roboto"/>
                <a:sym typeface="Roboto"/>
              </a:rPr>
              <a:t>Real-world application: Implementing recycling systems for plastic packaging in disaster response.</a:t>
            </a:r>
          </a:p>
        </p:txBody>
      </p:sp>
      <p:sp>
        <p:nvSpPr>
          <p:cNvPr name="TextBox 21" id="21"/>
          <p:cNvSpPr txBox="true"/>
          <p:nvPr/>
        </p:nvSpPr>
        <p:spPr>
          <a:xfrm rot="0">
            <a:off x="9023237"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2</a:t>
            </a:r>
          </a:p>
        </p:txBody>
      </p:sp>
      <p:sp>
        <p:nvSpPr>
          <p:cNvPr name="TextBox 22" id="22"/>
          <p:cNvSpPr txBox="true"/>
          <p:nvPr/>
        </p:nvSpPr>
        <p:spPr>
          <a:xfrm rot="0">
            <a:off x="14393267"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3</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946630" y="3852087"/>
            <a:ext cx="7350919" cy="3374513"/>
          </a:xfrm>
          <a:prstGeom prst="rect">
            <a:avLst/>
          </a:prstGeom>
        </p:spPr>
        <p:txBody>
          <a:bodyPr anchor="t" rtlCol="false" tIns="0" lIns="0" bIns="0" rIns="0">
            <a:spAutoFit/>
          </a:bodyPr>
          <a:lstStyle/>
          <a:p>
            <a:pPr algn="ctr">
              <a:lnSpc>
                <a:spcPts val="2967"/>
              </a:lnSpc>
            </a:pPr>
            <a:r>
              <a:rPr lang="en-US" sz="3052" b="true">
                <a:solidFill>
                  <a:srgbClr val="000000"/>
                </a:solidFill>
                <a:latin typeface="Roboto Bold"/>
                <a:ea typeface="Roboto Bold"/>
                <a:cs typeface="Roboto Bold"/>
                <a:sym typeface="Roboto Bold"/>
              </a:rPr>
              <a:t>Remanufacturing and refurbishment</a:t>
            </a:r>
          </a:p>
          <a:p>
            <a:pPr algn="ctr">
              <a:lnSpc>
                <a:spcPts val="2967"/>
              </a:lnSpc>
            </a:pPr>
          </a:p>
          <a:p>
            <a:pPr algn="ctr">
              <a:lnSpc>
                <a:spcPts val="2967"/>
              </a:lnSpc>
            </a:pPr>
            <a:r>
              <a:rPr lang="en-US" sz="3052">
                <a:solidFill>
                  <a:srgbClr val="000000"/>
                </a:solidFill>
                <a:latin typeface="Roboto"/>
                <a:ea typeface="Roboto"/>
                <a:cs typeface="Roboto"/>
                <a:sym typeface="Roboto"/>
              </a:rPr>
              <a:t>Extending the lifecycle of products through refurbishment and remanufacturing.</a:t>
            </a:r>
          </a:p>
          <a:p>
            <a:pPr algn="ctr">
              <a:lnSpc>
                <a:spcPts val="2967"/>
              </a:lnSpc>
            </a:pPr>
          </a:p>
          <a:p>
            <a:pPr algn="ctr">
              <a:lnSpc>
                <a:spcPts val="2967"/>
              </a:lnSpc>
            </a:pPr>
            <a:r>
              <a:rPr lang="en-US" sz="3052" b="true">
                <a:solidFill>
                  <a:srgbClr val="000000"/>
                </a:solidFill>
                <a:latin typeface="Roboto Bold"/>
                <a:ea typeface="Roboto Bold"/>
                <a:cs typeface="Roboto Bold"/>
                <a:sym typeface="Roboto Bold"/>
              </a:rPr>
              <a:t>Real-world application</a:t>
            </a:r>
            <a:r>
              <a:rPr lang="en-US" sz="3052">
                <a:solidFill>
                  <a:srgbClr val="000000"/>
                </a:solidFill>
                <a:latin typeface="Roboto"/>
                <a:ea typeface="Roboto"/>
                <a:cs typeface="Roboto"/>
                <a:sym typeface="Roboto"/>
              </a:rPr>
              <a:t>: Refurbishing medical equipment to prolong its use in humanitarian settings.</a:t>
            </a:r>
          </a:p>
        </p:txBody>
      </p:sp>
      <p:sp>
        <p:nvSpPr>
          <p:cNvPr name="TextBox 7" id="7"/>
          <p:cNvSpPr txBox="true"/>
          <p:nvPr/>
        </p:nvSpPr>
        <p:spPr>
          <a:xfrm rot="0">
            <a:off x="9990452" y="3852087"/>
            <a:ext cx="7350918" cy="3003038"/>
          </a:xfrm>
          <a:prstGeom prst="rect">
            <a:avLst/>
          </a:prstGeom>
        </p:spPr>
        <p:txBody>
          <a:bodyPr anchor="t" rtlCol="false" tIns="0" lIns="0" bIns="0" rIns="0">
            <a:spAutoFit/>
          </a:bodyPr>
          <a:lstStyle/>
          <a:p>
            <a:pPr algn="ctr">
              <a:lnSpc>
                <a:spcPts val="2967"/>
              </a:lnSpc>
            </a:pPr>
            <a:r>
              <a:rPr lang="en-US" sz="3052" b="true">
                <a:solidFill>
                  <a:srgbClr val="000000"/>
                </a:solidFill>
                <a:latin typeface="Roboto Bold"/>
                <a:ea typeface="Roboto Bold"/>
                <a:cs typeface="Roboto Bold"/>
                <a:sym typeface="Roboto Bold"/>
              </a:rPr>
              <a:t>Asset recovery</a:t>
            </a:r>
          </a:p>
          <a:p>
            <a:pPr algn="ctr">
              <a:lnSpc>
                <a:spcPts val="2967"/>
              </a:lnSpc>
            </a:pPr>
          </a:p>
          <a:p>
            <a:pPr algn="ctr">
              <a:lnSpc>
                <a:spcPts val="2967"/>
              </a:lnSpc>
            </a:pPr>
            <a:r>
              <a:rPr lang="en-US" sz="3052">
                <a:solidFill>
                  <a:srgbClr val="000000"/>
                </a:solidFill>
                <a:latin typeface="Roboto"/>
                <a:ea typeface="Roboto"/>
                <a:cs typeface="Roboto"/>
                <a:sym typeface="Roboto"/>
              </a:rPr>
              <a:t>Recovering and reusing assets like vehicles and equipment after operations.</a:t>
            </a:r>
          </a:p>
          <a:p>
            <a:pPr algn="ctr">
              <a:lnSpc>
                <a:spcPts val="2967"/>
              </a:lnSpc>
            </a:pPr>
          </a:p>
          <a:p>
            <a:pPr algn="ctr">
              <a:lnSpc>
                <a:spcPts val="2967"/>
              </a:lnSpc>
            </a:pPr>
            <a:r>
              <a:rPr lang="en-US" sz="3052" b="true">
                <a:solidFill>
                  <a:srgbClr val="000000"/>
                </a:solidFill>
                <a:latin typeface="Roboto Bold"/>
                <a:ea typeface="Roboto Bold"/>
                <a:cs typeface="Roboto Bold"/>
                <a:sym typeface="Roboto Bold"/>
              </a:rPr>
              <a:t>Real-world application:</a:t>
            </a:r>
            <a:r>
              <a:rPr lang="en-US" sz="3052">
                <a:solidFill>
                  <a:srgbClr val="000000"/>
                </a:solidFill>
                <a:latin typeface="Roboto"/>
                <a:ea typeface="Roboto"/>
                <a:cs typeface="Roboto"/>
                <a:sym typeface="Roboto"/>
              </a:rPr>
              <a:t> Refurbishing temporary shelters for use in future disaster response efforts.</a:t>
            </a:r>
          </a:p>
        </p:txBody>
      </p:sp>
      <p:sp>
        <p:nvSpPr>
          <p:cNvPr name="AutoShape 8" id="8"/>
          <p:cNvSpPr/>
          <p:nvPr/>
        </p:nvSpPr>
        <p:spPr>
          <a:xfrm flipV="true">
            <a:off x="2721682" y="4322730"/>
            <a:ext cx="3800816" cy="0"/>
          </a:xfrm>
          <a:prstGeom prst="line">
            <a:avLst/>
          </a:prstGeom>
          <a:ln cap="rnd" w="47625">
            <a:solidFill>
              <a:srgbClr val="ED1847"/>
            </a:solidFill>
            <a:prstDash val="solid"/>
            <a:headEnd type="none" len="sm" w="sm"/>
            <a:tailEnd type="none" len="sm" w="sm"/>
          </a:ln>
        </p:spPr>
      </p:sp>
      <p:sp>
        <p:nvSpPr>
          <p:cNvPr name="Freeform 9" id="9"/>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10" id="10"/>
          <p:cNvSpPr txBox="true"/>
          <p:nvPr/>
        </p:nvSpPr>
        <p:spPr>
          <a:xfrm rot="0">
            <a:off x="914400" y="952500"/>
            <a:ext cx="15412365"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Reverse logistics and end-of-life management strategies</a:t>
            </a:r>
          </a:p>
        </p:txBody>
      </p:sp>
      <p:grpSp>
        <p:nvGrpSpPr>
          <p:cNvPr name="Group 11" id="11"/>
          <p:cNvGrpSpPr/>
          <p:nvPr/>
        </p:nvGrpSpPr>
        <p:grpSpPr>
          <a:xfrm rot="0">
            <a:off x="9144000" y="2390775"/>
            <a:ext cx="27432" cy="6977062"/>
            <a:chOff x="0" y="0"/>
            <a:chExt cx="36576" cy="9302750"/>
          </a:xfrm>
        </p:grpSpPr>
        <p:sp>
          <p:nvSpPr>
            <p:cNvPr name="Freeform 12" id="12"/>
            <p:cNvSpPr/>
            <p:nvPr/>
          </p:nvSpPr>
          <p:spPr>
            <a:xfrm flipH="false" flipV="false" rot="0">
              <a:off x="0" y="0"/>
              <a:ext cx="36576" cy="9302750"/>
            </a:xfrm>
            <a:custGeom>
              <a:avLst/>
              <a:gdLst/>
              <a:ahLst/>
              <a:cxnLst/>
              <a:rect r="r" b="b" t="t" l="l"/>
              <a:pathLst>
                <a:path h="9302750" w="36576">
                  <a:moveTo>
                    <a:pt x="0" y="0"/>
                  </a:moveTo>
                  <a:lnTo>
                    <a:pt x="36576" y="0"/>
                  </a:lnTo>
                  <a:lnTo>
                    <a:pt x="36576" y="9302750"/>
                  </a:lnTo>
                  <a:lnTo>
                    <a:pt x="0" y="9302750"/>
                  </a:lnTo>
                  <a:close/>
                </a:path>
              </a:pathLst>
            </a:custGeom>
            <a:solidFill>
              <a:srgbClr val="DEDEDE"/>
            </a:solidFill>
          </p:spPr>
        </p:sp>
      </p:grpSp>
      <p:sp>
        <p:nvSpPr>
          <p:cNvPr name="AutoShape 13" id="13"/>
          <p:cNvSpPr/>
          <p:nvPr/>
        </p:nvSpPr>
        <p:spPr>
          <a:xfrm flipV="true">
            <a:off x="11765502" y="4346542"/>
            <a:ext cx="3800816" cy="0"/>
          </a:xfrm>
          <a:prstGeom prst="line">
            <a:avLst/>
          </a:prstGeom>
          <a:ln cap="rnd" w="47625">
            <a:solidFill>
              <a:srgbClr val="ED1847"/>
            </a:solidFill>
            <a:prstDash val="solid"/>
            <a:headEnd type="none" len="sm" w="sm"/>
            <a:tailEnd type="none" len="sm" w="sm"/>
          </a:ln>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890912" y="3702283"/>
            <a:ext cx="7350919" cy="3598068"/>
          </a:xfrm>
          <a:prstGeom prst="rect">
            <a:avLst/>
          </a:prstGeom>
        </p:spPr>
        <p:txBody>
          <a:bodyPr anchor="t" rtlCol="false" tIns="0" lIns="0" bIns="0" rIns="0">
            <a:spAutoFit/>
          </a:bodyPr>
          <a:lstStyle/>
          <a:p>
            <a:pPr algn="ctr">
              <a:lnSpc>
                <a:spcPts val="3672"/>
              </a:lnSpc>
            </a:pPr>
            <a:r>
              <a:rPr lang="en-US" sz="3060" b="true">
                <a:solidFill>
                  <a:srgbClr val="000000"/>
                </a:solidFill>
                <a:latin typeface="Roboto Bold"/>
                <a:ea typeface="Roboto Bold"/>
                <a:cs typeface="Roboto Bold"/>
                <a:sym typeface="Roboto Bold"/>
              </a:rPr>
              <a:t>Decommissioning and site rehabilitation</a:t>
            </a:r>
          </a:p>
          <a:p>
            <a:pPr algn="ctr">
              <a:lnSpc>
                <a:spcPts val="3672"/>
              </a:lnSpc>
            </a:pPr>
          </a:p>
          <a:p>
            <a:pPr algn="ctr">
              <a:lnSpc>
                <a:spcPts val="3672"/>
              </a:lnSpc>
            </a:pPr>
            <a:r>
              <a:rPr lang="en-US" sz="3060">
                <a:solidFill>
                  <a:srgbClr val="000000"/>
                </a:solidFill>
                <a:latin typeface="Roboto"/>
                <a:ea typeface="Roboto"/>
                <a:cs typeface="Roboto"/>
                <a:sym typeface="Roboto"/>
              </a:rPr>
              <a:t>Safely dismantling and rehabilitating sites after the end of operations.</a:t>
            </a:r>
          </a:p>
          <a:p>
            <a:pPr algn="ctr">
              <a:lnSpc>
                <a:spcPts val="3672"/>
              </a:lnSpc>
            </a:pPr>
          </a:p>
          <a:p>
            <a:pPr algn="ctr">
              <a:lnSpc>
                <a:spcPts val="3672"/>
              </a:lnSpc>
            </a:pPr>
            <a:r>
              <a:rPr lang="en-US" sz="3060" b="true">
                <a:solidFill>
                  <a:srgbClr val="000000"/>
                </a:solidFill>
                <a:latin typeface="Roboto Bold"/>
                <a:ea typeface="Roboto Bold"/>
                <a:cs typeface="Roboto Bold"/>
                <a:sym typeface="Roboto Bold"/>
              </a:rPr>
              <a:t>Real-world application:</a:t>
            </a:r>
            <a:r>
              <a:rPr lang="en-US" sz="3060">
                <a:solidFill>
                  <a:srgbClr val="000000"/>
                </a:solidFill>
                <a:latin typeface="Roboto"/>
                <a:ea typeface="Roboto"/>
                <a:cs typeface="Roboto"/>
                <a:sym typeface="Roboto"/>
              </a:rPr>
              <a:t> Dismantling temporary shelters and restoring land used for refugee camps to its natural state.</a:t>
            </a:r>
          </a:p>
        </p:txBody>
      </p:sp>
      <p:sp>
        <p:nvSpPr>
          <p:cNvPr name="TextBox 7" id="7"/>
          <p:cNvSpPr txBox="true"/>
          <p:nvPr/>
        </p:nvSpPr>
        <p:spPr>
          <a:xfrm rot="0">
            <a:off x="10046170" y="3759433"/>
            <a:ext cx="7350918" cy="3540918"/>
          </a:xfrm>
          <a:prstGeom prst="rect">
            <a:avLst/>
          </a:prstGeom>
        </p:spPr>
        <p:txBody>
          <a:bodyPr anchor="t" rtlCol="false" tIns="0" lIns="0" bIns="0" rIns="0">
            <a:spAutoFit/>
          </a:bodyPr>
          <a:lstStyle/>
          <a:p>
            <a:pPr algn="ctr">
              <a:lnSpc>
                <a:spcPts val="2697"/>
              </a:lnSpc>
            </a:pPr>
            <a:r>
              <a:rPr lang="en-US" sz="2775" b="true">
                <a:solidFill>
                  <a:srgbClr val="000000"/>
                </a:solidFill>
                <a:latin typeface="Roboto Bold"/>
                <a:ea typeface="Roboto Bold"/>
                <a:cs typeface="Roboto Bold"/>
                <a:sym typeface="Roboto Bold"/>
              </a:rPr>
              <a:t>Donation of surplus goods</a:t>
            </a:r>
          </a:p>
          <a:p>
            <a:pPr algn="ctr">
              <a:lnSpc>
                <a:spcPts val="2697"/>
              </a:lnSpc>
            </a:pPr>
          </a:p>
          <a:p>
            <a:pPr algn="ctr">
              <a:lnSpc>
                <a:spcPts val="2697"/>
              </a:lnSpc>
            </a:pPr>
            <a:r>
              <a:rPr lang="en-US" sz="2775">
                <a:solidFill>
                  <a:srgbClr val="000000"/>
                </a:solidFill>
                <a:latin typeface="Roboto"/>
                <a:ea typeface="Roboto"/>
                <a:cs typeface="Roboto"/>
                <a:sym typeface="Roboto"/>
              </a:rPr>
              <a:t>Donating surplus goods to other organizations or communities, reducing waste.</a:t>
            </a:r>
          </a:p>
          <a:p>
            <a:pPr algn="ctr">
              <a:lnSpc>
                <a:spcPts val="2697"/>
              </a:lnSpc>
            </a:pPr>
          </a:p>
          <a:p>
            <a:pPr algn="ctr">
              <a:lnSpc>
                <a:spcPts val="2697"/>
              </a:lnSpc>
            </a:pPr>
            <a:r>
              <a:rPr lang="en-US" sz="2775" b="true">
                <a:solidFill>
                  <a:srgbClr val="000000"/>
                </a:solidFill>
                <a:latin typeface="Roboto Bold"/>
                <a:ea typeface="Roboto Bold"/>
                <a:cs typeface="Roboto Bold"/>
                <a:sym typeface="Roboto Bold"/>
              </a:rPr>
              <a:t>Real-world application: </a:t>
            </a:r>
            <a:r>
              <a:rPr lang="en-US" sz="2775">
                <a:solidFill>
                  <a:srgbClr val="000000"/>
                </a:solidFill>
                <a:latin typeface="Roboto"/>
                <a:ea typeface="Roboto"/>
                <a:cs typeface="Roboto"/>
                <a:sym typeface="Roboto"/>
              </a:rPr>
              <a:t>Donating surplus food supplies to local communities post-operation to avoid spoilage.</a:t>
            </a:r>
          </a:p>
        </p:txBody>
      </p:sp>
      <p:sp>
        <p:nvSpPr>
          <p:cNvPr name="AutoShape 8" id="8"/>
          <p:cNvSpPr/>
          <p:nvPr/>
        </p:nvSpPr>
        <p:spPr>
          <a:xfrm flipV="true">
            <a:off x="1028700" y="4227480"/>
            <a:ext cx="7213131" cy="0"/>
          </a:xfrm>
          <a:prstGeom prst="line">
            <a:avLst/>
          </a:prstGeom>
          <a:ln cap="rnd" w="47625">
            <a:solidFill>
              <a:srgbClr val="ED1847"/>
            </a:solidFill>
            <a:prstDash val="solid"/>
            <a:headEnd type="none" len="sm" w="sm"/>
            <a:tailEnd type="none" len="sm" w="sm"/>
          </a:ln>
        </p:spPr>
      </p:sp>
      <p:sp>
        <p:nvSpPr>
          <p:cNvPr name="AutoShape 9" id="9"/>
          <p:cNvSpPr/>
          <p:nvPr/>
        </p:nvSpPr>
        <p:spPr>
          <a:xfrm>
            <a:off x="11654163" y="4203667"/>
            <a:ext cx="4134932" cy="0"/>
          </a:xfrm>
          <a:prstGeom prst="line">
            <a:avLst/>
          </a:prstGeom>
          <a:ln cap="rnd" w="47625">
            <a:solidFill>
              <a:srgbClr val="ED1847"/>
            </a:solidFill>
            <a:prstDash val="solid"/>
            <a:headEnd type="none" len="sm" w="sm"/>
            <a:tailEnd type="none" len="sm" w="sm"/>
          </a:ln>
        </p:spPr>
      </p:sp>
      <p:sp>
        <p:nvSpPr>
          <p:cNvPr name="Freeform 10" id="10"/>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11" id="11"/>
          <p:cNvSpPr txBox="true"/>
          <p:nvPr/>
        </p:nvSpPr>
        <p:spPr>
          <a:xfrm rot="0">
            <a:off x="914400" y="952500"/>
            <a:ext cx="15412365"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Reverse logistics and end-of-life management strategies</a:t>
            </a:r>
          </a:p>
        </p:txBody>
      </p:sp>
      <p:grpSp>
        <p:nvGrpSpPr>
          <p:cNvPr name="Group 12" id="12"/>
          <p:cNvGrpSpPr/>
          <p:nvPr/>
        </p:nvGrpSpPr>
        <p:grpSpPr>
          <a:xfrm rot="0">
            <a:off x="9144000" y="2390775"/>
            <a:ext cx="27432" cy="6977062"/>
            <a:chOff x="0" y="0"/>
            <a:chExt cx="36576" cy="9302750"/>
          </a:xfrm>
        </p:grpSpPr>
        <p:sp>
          <p:nvSpPr>
            <p:cNvPr name="Freeform 13" id="13"/>
            <p:cNvSpPr/>
            <p:nvPr/>
          </p:nvSpPr>
          <p:spPr>
            <a:xfrm flipH="false" flipV="false" rot="0">
              <a:off x="0" y="0"/>
              <a:ext cx="36576" cy="9302750"/>
            </a:xfrm>
            <a:custGeom>
              <a:avLst/>
              <a:gdLst/>
              <a:ahLst/>
              <a:cxnLst/>
              <a:rect r="r" b="b" t="t" l="l"/>
              <a:pathLst>
                <a:path h="9302750" w="36576">
                  <a:moveTo>
                    <a:pt x="0" y="0"/>
                  </a:moveTo>
                  <a:lnTo>
                    <a:pt x="36576" y="0"/>
                  </a:lnTo>
                  <a:lnTo>
                    <a:pt x="36576" y="9302750"/>
                  </a:lnTo>
                  <a:lnTo>
                    <a:pt x="0" y="9302750"/>
                  </a:lnTo>
                  <a:close/>
                </a:path>
              </a:pathLst>
            </a:custGeom>
            <a:solidFill>
              <a:srgbClr val="DEDEDE"/>
            </a:solidFill>
          </p:spPr>
        </p:sp>
      </p:gr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225546" y="3797046"/>
            <a:ext cx="2692908" cy="2692908"/>
            <a:chOff x="0" y="0"/>
            <a:chExt cx="3590544" cy="3590544"/>
          </a:xfrm>
        </p:grpSpPr>
        <p:sp>
          <p:nvSpPr>
            <p:cNvPr name="Freeform 7" id="7"/>
            <p:cNvSpPr/>
            <p:nvPr/>
          </p:nvSpPr>
          <p:spPr>
            <a:xfrm flipH="false" flipV="false" rot="0">
              <a:off x="76200" y="76200"/>
              <a:ext cx="3438144" cy="3438144"/>
            </a:xfrm>
            <a:custGeom>
              <a:avLst/>
              <a:gdLst/>
              <a:ahLst/>
              <a:cxnLst/>
              <a:rect r="r" b="b" t="t" l="l"/>
              <a:pathLst>
                <a:path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ED1847"/>
            </a:solidFill>
          </p:spPr>
        </p:sp>
        <p:sp>
          <p:nvSpPr>
            <p:cNvPr name="Freeform 8" id="8"/>
            <p:cNvSpPr/>
            <p:nvPr/>
          </p:nvSpPr>
          <p:spPr>
            <a:xfrm flipH="false" flipV="false" rot="0">
              <a:off x="0" y="0"/>
              <a:ext cx="3590544" cy="3590544"/>
            </a:xfrm>
            <a:custGeom>
              <a:avLst/>
              <a:gdLst/>
              <a:ahLst/>
              <a:cxnLst/>
              <a:rect r="r" b="b" t="t" l="l"/>
              <a:pathLst>
                <a:path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sp>
      </p:grpSp>
      <p:sp>
        <p:nvSpPr>
          <p:cNvPr name="AutoShape 9" id="9"/>
          <p:cNvSpPr/>
          <p:nvPr/>
        </p:nvSpPr>
        <p:spPr>
          <a:xfrm>
            <a:off x="2586929" y="8331327"/>
            <a:ext cx="3970142" cy="57150"/>
          </a:xfrm>
          <a:prstGeom prst="line">
            <a:avLst/>
          </a:prstGeom>
          <a:ln cap="rnd" w="57150">
            <a:solidFill>
              <a:srgbClr val="FFFFFF"/>
            </a:solidFill>
            <a:prstDash val="solid"/>
            <a:headEnd type="none" len="sm" w="sm"/>
            <a:tailEnd type="none" len="sm" w="sm"/>
          </a:ln>
        </p:spPr>
      </p:sp>
      <p:sp>
        <p:nvSpPr>
          <p:cNvPr name="Freeform 10" id="10"/>
          <p:cNvSpPr/>
          <p:nvPr/>
        </p:nvSpPr>
        <p:spPr>
          <a:xfrm flipH="false" flipV="false" rot="0">
            <a:off x="13717059" y="9067162"/>
            <a:ext cx="4131647" cy="777600"/>
          </a:xfrm>
          <a:custGeom>
            <a:avLst/>
            <a:gdLst/>
            <a:ahLst/>
            <a:cxnLst/>
            <a:rect r="r" b="b" t="t" l="l"/>
            <a:pathLst>
              <a:path h="777600" w="4131647">
                <a:moveTo>
                  <a:pt x="0" y="0"/>
                </a:moveTo>
                <a:lnTo>
                  <a:pt x="4131647" y="0"/>
                </a:lnTo>
                <a:lnTo>
                  <a:pt x="4131647" y="777600"/>
                </a:lnTo>
                <a:lnTo>
                  <a:pt x="0" y="777600"/>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Freeform 11" id="11"/>
          <p:cNvSpPr/>
          <p:nvPr/>
        </p:nvSpPr>
        <p:spPr>
          <a:xfrm flipH="false" flipV="false" rot="0">
            <a:off x="370105" y="6113859"/>
            <a:ext cx="3799994" cy="3730904"/>
          </a:xfrm>
          <a:custGeom>
            <a:avLst/>
            <a:gdLst/>
            <a:ahLst/>
            <a:cxnLst/>
            <a:rect r="r" b="b" t="t" l="l"/>
            <a:pathLst>
              <a:path h="3730904" w="3799994">
                <a:moveTo>
                  <a:pt x="0" y="0"/>
                </a:moveTo>
                <a:lnTo>
                  <a:pt x="3799995" y="0"/>
                </a:lnTo>
                <a:lnTo>
                  <a:pt x="3799995" y="3730904"/>
                </a:lnTo>
                <a:lnTo>
                  <a:pt x="0" y="373090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12" id="12"/>
          <p:cNvSpPr txBox="true"/>
          <p:nvPr/>
        </p:nvSpPr>
        <p:spPr>
          <a:xfrm rot="0">
            <a:off x="3785644" y="4288974"/>
            <a:ext cx="768911" cy="1709053"/>
          </a:xfrm>
          <a:prstGeom prst="rect">
            <a:avLst/>
          </a:prstGeom>
        </p:spPr>
        <p:txBody>
          <a:bodyPr anchor="t" rtlCol="false" tIns="0" lIns="0" bIns="0" rIns="0">
            <a:spAutoFit/>
          </a:bodyPr>
          <a:lstStyle/>
          <a:p>
            <a:pPr algn="ctr">
              <a:lnSpc>
                <a:spcPts val="12960"/>
              </a:lnSpc>
            </a:pPr>
            <a:r>
              <a:rPr lang="en-US" sz="10800" b="true">
                <a:solidFill>
                  <a:srgbClr val="F9C0C5"/>
                </a:solidFill>
                <a:latin typeface="Roboto Bold"/>
                <a:ea typeface="Roboto Bold"/>
                <a:cs typeface="Roboto Bold"/>
                <a:sym typeface="Roboto Bold"/>
              </a:rPr>
              <a:t>0</a:t>
            </a:r>
          </a:p>
        </p:txBody>
      </p:sp>
      <p:sp>
        <p:nvSpPr>
          <p:cNvPr name="TextBox 13" id="13"/>
          <p:cNvSpPr txBox="true"/>
          <p:nvPr/>
        </p:nvSpPr>
        <p:spPr>
          <a:xfrm rot="0">
            <a:off x="4531695" y="4324350"/>
            <a:ext cx="676275" cy="1638300"/>
          </a:xfrm>
          <a:prstGeom prst="rect">
            <a:avLst/>
          </a:prstGeom>
        </p:spPr>
        <p:txBody>
          <a:bodyPr anchor="t" rtlCol="false" tIns="0" lIns="0" bIns="0" rIns="0">
            <a:spAutoFit/>
          </a:bodyPr>
          <a:lstStyle/>
          <a:p>
            <a:pPr algn="l">
              <a:lnSpc>
                <a:spcPts val="12960"/>
              </a:lnSpc>
            </a:pPr>
            <a:r>
              <a:rPr lang="en-US" sz="10800" b="true">
                <a:solidFill>
                  <a:srgbClr val="FFFFFF"/>
                </a:solidFill>
                <a:latin typeface="Roboto Bold"/>
                <a:ea typeface="Roboto Bold"/>
                <a:cs typeface="Roboto Bold"/>
                <a:sym typeface="Roboto Bold"/>
              </a:rPr>
              <a:t>4</a:t>
            </a:r>
          </a:p>
        </p:txBody>
      </p:sp>
      <p:sp>
        <p:nvSpPr>
          <p:cNvPr name="TextBox 14" id="14"/>
          <p:cNvSpPr txBox="true"/>
          <p:nvPr/>
        </p:nvSpPr>
        <p:spPr>
          <a:xfrm rot="0">
            <a:off x="6629400" y="4220765"/>
            <a:ext cx="9788236" cy="1893094"/>
          </a:xfrm>
          <a:prstGeom prst="rect">
            <a:avLst/>
          </a:prstGeom>
        </p:spPr>
        <p:txBody>
          <a:bodyPr anchor="t" rtlCol="false" tIns="0" lIns="0" bIns="0" rIns="0">
            <a:spAutoFit/>
          </a:bodyPr>
          <a:lstStyle/>
          <a:p>
            <a:pPr algn="l">
              <a:lnSpc>
                <a:spcPts val="5184"/>
              </a:lnSpc>
            </a:pPr>
            <a:r>
              <a:rPr lang="en-US" sz="4800" b="true">
                <a:solidFill>
                  <a:srgbClr val="FFFFFF"/>
                </a:solidFill>
                <a:latin typeface="Roboto Bold"/>
                <a:ea typeface="Roboto Bold"/>
                <a:cs typeface="Roboto Bold"/>
                <a:sym typeface="Roboto Bold"/>
              </a:rPr>
              <a:t>Session 3: Future trends and innovations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2">
              <a:extLst>
                <a:ext uri="{96DAC541-7B7A-43D3-8B79-37D633B846F1}">
                  <asvg:svgBlip xmlns:asvg="http://schemas.microsoft.com/office/drawing/2016/SVG/main" r:embed="rId3"/>
                </a:ext>
              </a:extLst>
            </a:blip>
            <a:stretch>
              <a:fillRect l="0" t="-807" r="0" b="-807"/>
            </a:stretch>
          </a:blipFill>
        </p:spPr>
      </p:sp>
      <p:sp>
        <p:nvSpPr>
          <p:cNvPr name="TextBox 3" id="3"/>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Introduction</a:t>
            </a:r>
          </a:p>
        </p:txBody>
      </p:sp>
      <p:grpSp>
        <p:nvGrpSpPr>
          <p:cNvPr name="Group 4" id="4"/>
          <p:cNvGrpSpPr/>
          <p:nvPr/>
        </p:nvGrpSpPr>
        <p:grpSpPr>
          <a:xfrm rot="0">
            <a:off x="885168" y="2148476"/>
            <a:ext cx="4902894" cy="2949356"/>
            <a:chOff x="0" y="0"/>
            <a:chExt cx="6537192" cy="3932474"/>
          </a:xfrm>
        </p:grpSpPr>
        <p:sp>
          <p:nvSpPr>
            <p:cNvPr name="Freeform 5" id="5"/>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6" id="6"/>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7" id="7"/>
          <p:cNvSpPr txBox="true"/>
          <p:nvPr/>
        </p:nvSpPr>
        <p:spPr>
          <a:xfrm rot="0">
            <a:off x="953748" y="223610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Future trends and innovations are continuously shaping the landscape of sustainable supply chain management. </a:t>
            </a:r>
          </a:p>
        </p:txBody>
      </p:sp>
      <p:grpSp>
        <p:nvGrpSpPr>
          <p:cNvPr name="Group 8" id="8"/>
          <p:cNvGrpSpPr/>
          <p:nvPr/>
        </p:nvGrpSpPr>
        <p:grpSpPr>
          <a:xfrm rot="0">
            <a:off x="6257396" y="2148476"/>
            <a:ext cx="4902894" cy="2949356"/>
            <a:chOff x="0" y="0"/>
            <a:chExt cx="6537192" cy="3932474"/>
          </a:xfrm>
        </p:grpSpPr>
        <p:sp>
          <p:nvSpPr>
            <p:cNvPr name="Freeform 9" id="9"/>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10" id="10"/>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11" id="11"/>
          <p:cNvSpPr txBox="true"/>
          <p:nvPr/>
        </p:nvSpPr>
        <p:spPr>
          <a:xfrm rot="0">
            <a:off x="6325976" y="223610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Keeping up with these changes helps organizations remain competitive and sustainable.</a:t>
            </a:r>
          </a:p>
        </p:txBody>
      </p:sp>
      <p:grpSp>
        <p:nvGrpSpPr>
          <p:cNvPr name="Group 12" id="12"/>
          <p:cNvGrpSpPr/>
          <p:nvPr/>
        </p:nvGrpSpPr>
        <p:grpSpPr>
          <a:xfrm rot="0">
            <a:off x="11629624" y="2148476"/>
            <a:ext cx="4902894" cy="2949356"/>
            <a:chOff x="0" y="0"/>
            <a:chExt cx="6537192" cy="3932474"/>
          </a:xfrm>
        </p:grpSpPr>
        <p:sp>
          <p:nvSpPr>
            <p:cNvPr name="Freeform 13" id="13"/>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14" id="14"/>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15" id="15"/>
          <p:cNvSpPr txBox="true"/>
          <p:nvPr/>
        </p:nvSpPr>
        <p:spPr>
          <a:xfrm rot="0">
            <a:off x="11698204" y="223610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Innovations in technology, materials, and processes can significantly reduce the environmental footprint of supply chain activities and improve efficiency.</a:t>
            </a:r>
          </a:p>
        </p:txBody>
      </p:sp>
      <p:grpSp>
        <p:nvGrpSpPr>
          <p:cNvPr name="Group 16" id="16"/>
          <p:cNvGrpSpPr/>
          <p:nvPr/>
        </p:nvGrpSpPr>
        <p:grpSpPr>
          <a:xfrm rot="0">
            <a:off x="885168" y="5567166"/>
            <a:ext cx="4902894" cy="2949356"/>
            <a:chOff x="0" y="0"/>
            <a:chExt cx="6537192" cy="3932474"/>
          </a:xfrm>
        </p:grpSpPr>
        <p:sp>
          <p:nvSpPr>
            <p:cNvPr name="Freeform 17" id="17"/>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18" id="18"/>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19" id="19"/>
          <p:cNvSpPr txBox="true"/>
          <p:nvPr/>
        </p:nvSpPr>
        <p:spPr>
          <a:xfrm rot="0">
            <a:off x="953748" y="565479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Global environmental policies, such as the Paris Agreement, and emerging regulations on sustainability and carbon emissions are influencing trends in supply chain management. </a:t>
            </a:r>
          </a:p>
        </p:txBody>
      </p:sp>
      <p:grpSp>
        <p:nvGrpSpPr>
          <p:cNvPr name="Group 20" id="20"/>
          <p:cNvGrpSpPr/>
          <p:nvPr/>
        </p:nvGrpSpPr>
        <p:grpSpPr>
          <a:xfrm rot="0">
            <a:off x="6257396" y="5567166"/>
            <a:ext cx="4902894" cy="2949356"/>
            <a:chOff x="0" y="0"/>
            <a:chExt cx="6537192" cy="3932474"/>
          </a:xfrm>
        </p:grpSpPr>
        <p:sp>
          <p:nvSpPr>
            <p:cNvPr name="Freeform 21" id="21"/>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22" id="22"/>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23" id="23"/>
          <p:cNvSpPr txBox="true"/>
          <p:nvPr/>
        </p:nvSpPr>
        <p:spPr>
          <a:xfrm rot="0">
            <a:off x="6325976" y="565479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These frameworks emphasize the urgency of adopting sustainable practices.</a:t>
            </a:r>
          </a:p>
        </p:txBody>
      </p:sp>
      <p:grpSp>
        <p:nvGrpSpPr>
          <p:cNvPr name="Group 24" id="24"/>
          <p:cNvGrpSpPr/>
          <p:nvPr/>
        </p:nvGrpSpPr>
        <p:grpSpPr>
          <a:xfrm rot="0">
            <a:off x="11629624" y="5567166"/>
            <a:ext cx="4902894" cy="2949356"/>
            <a:chOff x="0" y="0"/>
            <a:chExt cx="6537192" cy="3932474"/>
          </a:xfrm>
        </p:grpSpPr>
        <p:sp>
          <p:nvSpPr>
            <p:cNvPr name="Freeform 25" id="25"/>
            <p:cNvSpPr/>
            <p:nvPr/>
          </p:nvSpPr>
          <p:spPr>
            <a:xfrm flipH="false" flipV="false" rot="0">
              <a:off x="12700" y="12700"/>
              <a:ext cx="6511798" cy="3907028"/>
            </a:xfrm>
            <a:custGeom>
              <a:avLst/>
              <a:gdLst/>
              <a:ahLst/>
              <a:cxnLst/>
              <a:rect r="r" b="b" t="t" l="l"/>
              <a:pathLst>
                <a:path h="3907028" w="6511798">
                  <a:moveTo>
                    <a:pt x="0" y="0"/>
                  </a:moveTo>
                  <a:lnTo>
                    <a:pt x="6511798" y="0"/>
                  </a:lnTo>
                  <a:lnTo>
                    <a:pt x="6511798" y="3907028"/>
                  </a:lnTo>
                  <a:lnTo>
                    <a:pt x="0" y="3907028"/>
                  </a:lnTo>
                  <a:close/>
                </a:path>
              </a:pathLst>
            </a:custGeom>
            <a:solidFill>
              <a:srgbClr val="ED1847"/>
            </a:solidFill>
          </p:spPr>
        </p:sp>
        <p:sp>
          <p:nvSpPr>
            <p:cNvPr name="Freeform 26" id="26"/>
            <p:cNvSpPr/>
            <p:nvPr/>
          </p:nvSpPr>
          <p:spPr>
            <a:xfrm flipH="false" flipV="false" rot="0">
              <a:off x="0" y="0"/>
              <a:ext cx="6537198" cy="3932428"/>
            </a:xfrm>
            <a:custGeom>
              <a:avLst/>
              <a:gdLst/>
              <a:ahLst/>
              <a:cxnLst/>
              <a:rect r="r" b="b" t="t" l="l"/>
              <a:pathLst>
                <a:path h="3932428" w="6537198">
                  <a:moveTo>
                    <a:pt x="12700" y="0"/>
                  </a:moveTo>
                  <a:lnTo>
                    <a:pt x="6524498" y="0"/>
                  </a:lnTo>
                  <a:cubicBezTo>
                    <a:pt x="6531483" y="0"/>
                    <a:pt x="6537198" y="5715"/>
                    <a:pt x="6537198" y="12700"/>
                  </a:cubicBezTo>
                  <a:lnTo>
                    <a:pt x="6537198" y="3919728"/>
                  </a:lnTo>
                  <a:cubicBezTo>
                    <a:pt x="6537198" y="3926713"/>
                    <a:pt x="6531483" y="3932428"/>
                    <a:pt x="6524498" y="3932428"/>
                  </a:cubicBezTo>
                  <a:lnTo>
                    <a:pt x="12700" y="3932428"/>
                  </a:lnTo>
                  <a:cubicBezTo>
                    <a:pt x="5715" y="3932428"/>
                    <a:pt x="0" y="3926713"/>
                    <a:pt x="0" y="3919728"/>
                  </a:cubicBezTo>
                  <a:lnTo>
                    <a:pt x="0" y="12700"/>
                  </a:lnTo>
                  <a:cubicBezTo>
                    <a:pt x="0" y="5715"/>
                    <a:pt x="5715" y="0"/>
                    <a:pt x="12700" y="0"/>
                  </a:cubicBezTo>
                  <a:moveTo>
                    <a:pt x="12700" y="25400"/>
                  </a:moveTo>
                  <a:lnTo>
                    <a:pt x="12700" y="12700"/>
                  </a:lnTo>
                  <a:lnTo>
                    <a:pt x="25400" y="12700"/>
                  </a:lnTo>
                  <a:lnTo>
                    <a:pt x="25400" y="3919728"/>
                  </a:lnTo>
                  <a:lnTo>
                    <a:pt x="12700" y="3919728"/>
                  </a:lnTo>
                  <a:lnTo>
                    <a:pt x="12700" y="3907028"/>
                  </a:lnTo>
                  <a:lnTo>
                    <a:pt x="6524498" y="3907028"/>
                  </a:lnTo>
                  <a:lnTo>
                    <a:pt x="6524498" y="3919728"/>
                  </a:lnTo>
                  <a:lnTo>
                    <a:pt x="6511798" y="3919728"/>
                  </a:lnTo>
                  <a:lnTo>
                    <a:pt x="6511798" y="12700"/>
                  </a:lnTo>
                  <a:lnTo>
                    <a:pt x="6524498" y="12700"/>
                  </a:lnTo>
                  <a:lnTo>
                    <a:pt x="6524498" y="25400"/>
                  </a:lnTo>
                  <a:lnTo>
                    <a:pt x="12700" y="25400"/>
                  </a:lnTo>
                  <a:close/>
                </a:path>
              </a:pathLst>
            </a:custGeom>
            <a:solidFill>
              <a:srgbClr val="FFFFFF"/>
            </a:solidFill>
          </p:spPr>
        </p:sp>
      </p:grpSp>
      <p:sp>
        <p:nvSpPr>
          <p:cNvPr name="TextBox 27" id="27"/>
          <p:cNvSpPr txBox="true"/>
          <p:nvPr/>
        </p:nvSpPr>
        <p:spPr>
          <a:xfrm rot="0">
            <a:off x="11698204" y="5654796"/>
            <a:ext cx="4765734" cy="2793146"/>
          </a:xfrm>
          <a:prstGeom prst="rect">
            <a:avLst/>
          </a:prstGeom>
        </p:spPr>
        <p:txBody>
          <a:bodyPr anchor="t" rtlCol="false" tIns="0" lIns="0" bIns="0" rIns="0">
            <a:spAutoFit/>
          </a:bodyPr>
          <a:lstStyle/>
          <a:p>
            <a:pPr algn="ctr">
              <a:lnSpc>
                <a:spcPts val="2916"/>
              </a:lnSpc>
            </a:pPr>
            <a:r>
              <a:rPr lang="en-US" sz="2700">
                <a:solidFill>
                  <a:srgbClr val="FFFFFF"/>
                </a:solidFill>
                <a:latin typeface="Roboto"/>
                <a:ea typeface="Roboto"/>
                <a:cs typeface="Roboto"/>
                <a:sym typeface="Roboto"/>
              </a:rPr>
              <a:t>While these innovations offer benefits, there are challenges to implementation, including technology costs, resistance to change, and the need for new skills in supply chain management.</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AutoShape 6" id="6"/>
          <p:cNvSpPr/>
          <p:nvPr/>
        </p:nvSpPr>
        <p:spPr>
          <a:xfrm rot="321864">
            <a:off x="2722345" y="4034392"/>
            <a:ext cx="1018827" cy="0"/>
          </a:xfrm>
          <a:prstGeom prst="line">
            <a:avLst/>
          </a:prstGeom>
          <a:ln cap="rnd" w="47625">
            <a:solidFill>
              <a:srgbClr val="ED1847"/>
            </a:solidFill>
            <a:prstDash val="solid"/>
            <a:headEnd type="none" len="sm" w="sm"/>
            <a:tailEnd type="none" len="sm" w="sm"/>
          </a:ln>
        </p:spPr>
      </p:sp>
      <p:sp>
        <p:nvSpPr>
          <p:cNvPr name="AutoShape 7" id="7"/>
          <p:cNvSpPr/>
          <p:nvPr/>
        </p:nvSpPr>
        <p:spPr>
          <a:xfrm rot="321864">
            <a:off x="8620225" y="4034392"/>
            <a:ext cx="1018827" cy="0"/>
          </a:xfrm>
          <a:prstGeom prst="line">
            <a:avLst/>
          </a:prstGeom>
          <a:ln cap="rnd" w="47625">
            <a:solidFill>
              <a:srgbClr val="ED1847"/>
            </a:solidFill>
            <a:prstDash val="solid"/>
            <a:headEnd type="none" len="sm" w="sm"/>
            <a:tailEnd type="none" len="sm" w="sm"/>
          </a:ln>
        </p:spPr>
      </p:sp>
      <p:sp>
        <p:nvSpPr>
          <p:cNvPr name="AutoShape 8" id="8"/>
          <p:cNvSpPr/>
          <p:nvPr/>
        </p:nvSpPr>
        <p:spPr>
          <a:xfrm rot="321864">
            <a:off x="14518105" y="4034392"/>
            <a:ext cx="1018827" cy="0"/>
          </a:xfrm>
          <a:prstGeom prst="line">
            <a:avLst/>
          </a:prstGeom>
          <a:ln cap="rnd" w="47625">
            <a:solidFill>
              <a:srgbClr val="ED1847"/>
            </a:solidFill>
            <a:prstDash val="solid"/>
            <a:headEnd type="none" len="sm" w="sm"/>
            <a:tailEnd type="none" len="sm" w="sm"/>
          </a:ln>
        </p:spPr>
      </p:sp>
      <p:sp>
        <p:nvSpPr>
          <p:cNvPr name="Freeform 9" id="9"/>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10" id="10"/>
          <p:cNvSpPr txBox="true"/>
          <p:nvPr/>
        </p:nvSpPr>
        <p:spPr>
          <a:xfrm rot="0">
            <a:off x="914400" y="962025"/>
            <a:ext cx="15398974"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Digital technologies</a:t>
            </a:r>
          </a:p>
        </p:txBody>
      </p:sp>
      <p:sp>
        <p:nvSpPr>
          <p:cNvPr name="TextBox 11" id="11"/>
          <p:cNvSpPr txBox="true"/>
          <p:nvPr/>
        </p:nvSpPr>
        <p:spPr>
          <a:xfrm rot="0">
            <a:off x="6812282" y="4442214"/>
            <a:ext cx="4663440" cy="2288166"/>
          </a:xfrm>
          <a:prstGeom prst="rect">
            <a:avLst/>
          </a:prstGeom>
        </p:spPr>
        <p:txBody>
          <a:bodyPr anchor="t" rtlCol="false" tIns="0" lIns="0" bIns="0" rIns="0">
            <a:spAutoFit/>
          </a:bodyPr>
          <a:lstStyle/>
          <a:p>
            <a:pPr algn="ctr">
              <a:lnSpc>
                <a:spcPts val="2592"/>
              </a:lnSpc>
            </a:pPr>
            <a:r>
              <a:rPr lang="en-US" sz="2400" b="true">
                <a:solidFill>
                  <a:srgbClr val="000000"/>
                </a:solidFill>
                <a:latin typeface="Roboto Bold"/>
                <a:ea typeface="Roboto Bold"/>
                <a:cs typeface="Roboto Bold"/>
                <a:sym typeface="Roboto Bold"/>
              </a:rPr>
              <a:t>Blockchain technology</a:t>
            </a:r>
          </a:p>
          <a:p>
            <a:pPr algn="ctr">
              <a:lnSpc>
                <a:spcPts val="2592"/>
              </a:lnSpc>
            </a:pPr>
            <a:r>
              <a:rPr lang="en-US" sz="2400">
                <a:solidFill>
                  <a:srgbClr val="000000"/>
                </a:solidFill>
                <a:latin typeface="Roboto"/>
                <a:ea typeface="Roboto"/>
                <a:cs typeface="Roboto"/>
                <a:sym typeface="Roboto"/>
              </a:rPr>
              <a:t>Integrating blockchain to ensure transparent, secure transactions within the supply chain.</a:t>
            </a:r>
          </a:p>
          <a:p>
            <a:pPr algn="ctr">
              <a:lnSpc>
                <a:spcPts val="2592"/>
              </a:lnSpc>
            </a:pPr>
            <a:r>
              <a:rPr lang="en-US" sz="2400">
                <a:solidFill>
                  <a:srgbClr val="000000"/>
                </a:solidFill>
                <a:latin typeface="Roboto"/>
                <a:ea typeface="Roboto"/>
                <a:cs typeface="Roboto"/>
                <a:sym typeface="Roboto"/>
              </a:rPr>
              <a:t>Potential Impact: Provides enhanced traceability, reduces fraud, and builds trust among stakeholders, leading to more secure and reliable processes.</a:t>
            </a:r>
          </a:p>
          <a:p>
            <a:pPr algn="ctr">
              <a:lnSpc>
                <a:spcPts val="2592"/>
              </a:lnSpc>
            </a:pPr>
          </a:p>
        </p:txBody>
      </p:sp>
      <p:sp>
        <p:nvSpPr>
          <p:cNvPr name="TextBox 12" id="12"/>
          <p:cNvSpPr txBox="true"/>
          <p:nvPr/>
        </p:nvSpPr>
        <p:spPr>
          <a:xfrm rot="0">
            <a:off x="12710160" y="4442214"/>
            <a:ext cx="4663440" cy="2288166"/>
          </a:xfrm>
          <a:prstGeom prst="rect">
            <a:avLst/>
          </a:prstGeom>
        </p:spPr>
        <p:txBody>
          <a:bodyPr anchor="t" rtlCol="false" tIns="0" lIns="0" bIns="0" rIns="0">
            <a:spAutoFit/>
          </a:bodyPr>
          <a:lstStyle/>
          <a:p>
            <a:pPr algn="ctr">
              <a:lnSpc>
                <a:spcPts val="2592"/>
              </a:lnSpc>
            </a:pPr>
            <a:r>
              <a:rPr lang="en-US" sz="2400" b="true">
                <a:solidFill>
                  <a:srgbClr val="000000"/>
                </a:solidFill>
                <a:latin typeface="Roboto Bold"/>
                <a:ea typeface="Roboto Bold"/>
                <a:cs typeface="Roboto Bold"/>
                <a:sym typeface="Roboto Bold"/>
              </a:rPr>
              <a:t>Digitalization and IoT</a:t>
            </a:r>
          </a:p>
          <a:p>
            <a:pPr algn="ctr">
              <a:lnSpc>
                <a:spcPts val="2592"/>
              </a:lnSpc>
            </a:pPr>
            <a:r>
              <a:rPr lang="en-US" sz="2400">
                <a:solidFill>
                  <a:srgbClr val="000000"/>
                </a:solidFill>
                <a:latin typeface="Roboto"/>
                <a:ea typeface="Roboto"/>
                <a:cs typeface="Roboto"/>
                <a:sym typeface="Roboto"/>
              </a:rPr>
              <a:t>Utilizing digital tools and the Internet of Things (IoT) for real-time tracking, predictive maintenance, and automated inventory management.</a:t>
            </a:r>
          </a:p>
          <a:p>
            <a:pPr algn="ctr">
              <a:lnSpc>
                <a:spcPts val="2592"/>
              </a:lnSpc>
            </a:pPr>
            <a:r>
              <a:rPr lang="en-US" sz="2400">
                <a:solidFill>
                  <a:srgbClr val="000000"/>
                </a:solidFill>
                <a:latin typeface="Roboto"/>
                <a:ea typeface="Roboto"/>
                <a:cs typeface="Roboto"/>
                <a:sym typeface="Roboto"/>
              </a:rPr>
              <a:t>Potential Impact: Enhances supply chain visibility and efficiency, leading to more responsive and streamlined humanitarian operations.</a:t>
            </a:r>
          </a:p>
          <a:p>
            <a:pPr algn="ctr">
              <a:lnSpc>
                <a:spcPts val="2592"/>
              </a:lnSpc>
            </a:pPr>
          </a:p>
        </p:txBody>
      </p:sp>
      <p:sp>
        <p:nvSpPr>
          <p:cNvPr name="TextBox 13" id="13"/>
          <p:cNvSpPr txBox="true"/>
          <p:nvPr/>
        </p:nvSpPr>
        <p:spPr>
          <a:xfrm rot="0">
            <a:off x="2423398" y="3040650"/>
            <a:ext cx="1645443" cy="729989"/>
          </a:xfrm>
          <a:prstGeom prst="rect">
            <a:avLst/>
          </a:prstGeom>
        </p:spPr>
        <p:txBody>
          <a:bodyPr anchor="t" rtlCol="false" tIns="0" lIns="0" bIns="0" rIns="0">
            <a:spAutoFit/>
          </a:bodyPr>
          <a:lstStyle/>
          <a:p>
            <a:pPr algn="ctr">
              <a:lnSpc>
                <a:spcPts val="6480"/>
              </a:lnSpc>
            </a:pPr>
            <a:r>
              <a:rPr lang="en-US" sz="6000" b="true">
                <a:solidFill>
                  <a:srgbClr val="ED1847"/>
                </a:solidFill>
                <a:latin typeface="Roboto Bold"/>
                <a:ea typeface="Roboto Bold"/>
                <a:cs typeface="Roboto Bold"/>
                <a:sym typeface="Roboto Bold"/>
              </a:rPr>
              <a:t>01</a:t>
            </a:r>
          </a:p>
        </p:txBody>
      </p:sp>
      <p:sp>
        <p:nvSpPr>
          <p:cNvPr name="TextBox 14" id="14"/>
          <p:cNvSpPr txBox="true"/>
          <p:nvPr/>
        </p:nvSpPr>
        <p:spPr>
          <a:xfrm rot="0">
            <a:off x="8321278" y="3040650"/>
            <a:ext cx="1645443" cy="729989"/>
          </a:xfrm>
          <a:prstGeom prst="rect">
            <a:avLst/>
          </a:prstGeom>
        </p:spPr>
        <p:txBody>
          <a:bodyPr anchor="t" rtlCol="false" tIns="0" lIns="0" bIns="0" rIns="0">
            <a:spAutoFit/>
          </a:bodyPr>
          <a:lstStyle/>
          <a:p>
            <a:pPr algn="ctr">
              <a:lnSpc>
                <a:spcPts val="6480"/>
              </a:lnSpc>
            </a:pPr>
            <a:r>
              <a:rPr lang="en-US" sz="6000" b="true">
                <a:solidFill>
                  <a:srgbClr val="ED1847"/>
                </a:solidFill>
                <a:latin typeface="Roboto Bold"/>
                <a:ea typeface="Roboto Bold"/>
                <a:cs typeface="Roboto Bold"/>
                <a:sym typeface="Roboto Bold"/>
              </a:rPr>
              <a:t>02</a:t>
            </a:r>
          </a:p>
        </p:txBody>
      </p:sp>
      <p:sp>
        <p:nvSpPr>
          <p:cNvPr name="TextBox 15" id="15"/>
          <p:cNvSpPr txBox="true"/>
          <p:nvPr/>
        </p:nvSpPr>
        <p:spPr>
          <a:xfrm rot="0">
            <a:off x="14219158" y="3040650"/>
            <a:ext cx="1645443" cy="729989"/>
          </a:xfrm>
          <a:prstGeom prst="rect">
            <a:avLst/>
          </a:prstGeom>
        </p:spPr>
        <p:txBody>
          <a:bodyPr anchor="t" rtlCol="false" tIns="0" lIns="0" bIns="0" rIns="0">
            <a:spAutoFit/>
          </a:bodyPr>
          <a:lstStyle/>
          <a:p>
            <a:pPr algn="ctr">
              <a:lnSpc>
                <a:spcPts val="6480"/>
              </a:lnSpc>
            </a:pPr>
            <a:r>
              <a:rPr lang="en-US" sz="6000" b="true">
                <a:solidFill>
                  <a:srgbClr val="ED1847"/>
                </a:solidFill>
                <a:latin typeface="Roboto Bold"/>
                <a:ea typeface="Roboto Bold"/>
                <a:cs typeface="Roboto Bold"/>
                <a:sym typeface="Roboto Bold"/>
              </a:rPr>
              <a:t>03</a:t>
            </a:r>
          </a:p>
        </p:txBody>
      </p:sp>
      <p:grpSp>
        <p:nvGrpSpPr>
          <p:cNvPr name="Group 16" id="16"/>
          <p:cNvGrpSpPr/>
          <p:nvPr/>
        </p:nvGrpSpPr>
        <p:grpSpPr>
          <a:xfrm rot="0">
            <a:off x="6181062" y="2983500"/>
            <a:ext cx="27432" cy="4114800"/>
            <a:chOff x="0" y="0"/>
            <a:chExt cx="36576" cy="5486400"/>
          </a:xfrm>
        </p:grpSpPr>
        <p:sp>
          <p:nvSpPr>
            <p:cNvPr name="Freeform 17" id="17"/>
            <p:cNvSpPr/>
            <p:nvPr/>
          </p:nvSpPr>
          <p:spPr>
            <a:xfrm flipH="false" flipV="false" rot="0">
              <a:off x="0" y="0"/>
              <a:ext cx="36576" cy="5486400"/>
            </a:xfrm>
            <a:custGeom>
              <a:avLst/>
              <a:gdLst/>
              <a:ahLst/>
              <a:cxnLst/>
              <a:rect r="r" b="b" t="t" l="l"/>
              <a:pathLst>
                <a:path h="5486400" w="36576">
                  <a:moveTo>
                    <a:pt x="0" y="0"/>
                  </a:moveTo>
                  <a:lnTo>
                    <a:pt x="36576" y="0"/>
                  </a:lnTo>
                  <a:lnTo>
                    <a:pt x="36576" y="5486400"/>
                  </a:lnTo>
                  <a:lnTo>
                    <a:pt x="0" y="5486400"/>
                  </a:lnTo>
                  <a:close/>
                </a:path>
              </a:pathLst>
            </a:custGeom>
            <a:solidFill>
              <a:srgbClr val="DEDEDE"/>
            </a:solidFill>
          </p:spPr>
        </p:sp>
      </p:grpSp>
      <p:grpSp>
        <p:nvGrpSpPr>
          <p:cNvPr name="Group 18" id="18"/>
          <p:cNvGrpSpPr/>
          <p:nvPr/>
        </p:nvGrpSpPr>
        <p:grpSpPr>
          <a:xfrm rot="0">
            <a:off x="12065790" y="2983500"/>
            <a:ext cx="27432" cy="4114800"/>
            <a:chOff x="0" y="0"/>
            <a:chExt cx="36576" cy="5486400"/>
          </a:xfrm>
        </p:grpSpPr>
        <p:sp>
          <p:nvSpPr>
            <p:cNvPr name="Freeform 19" id="19"/>
            <p:cNvSpPr/>
            <p:nvPr/>
          </p:nvSpPr>
          <p:spPr>
            <a:xfrm flipH="false" flipV="false" rot="0">
              <a:off x="0" y="0"/>
              <a:ext cx="36576" cy="5486400"/>
            </a:xfrm>
            <a:custGeom>
              <a:avLst/>
              <a:gdLst/>
              <a:ahLst/>
              <a:cxnLst/>
              <a:rect r="r" b="b" t="t" l="l"/>
              <a:pathLst>
                <a:path h="5486400" w="36576">
                  <a:moveTo>
                    <a:pt x="0" y="0"/>
                  </a:moveTo>
                  <a:lnTo>
                    <a:pt x="36576" y="0"/>
                  </a:lnTo>
                  <a:lnTo>
                    <a:pt x="36576" y="5486400"/>
                  </a:lnTo>
                  <a:lnTo>
                    <a:pt x="0" y="5486400"/>
                  </a:lnTo>
                  <a:close/>
                </a:path>
              </a:pathLst>
            </a:custGeom>
            <a:solidFill>
              <a:srgbClr val="DEDEDE"/>
            </a:solidFill>
          </p:spPr>
        </p:sp>
      </p:grpSp>
      <p:sp>
        <p:nvSpPr>
          <p:cNvPr name="TextBox 20" id="20"/>
          <p:cNvSpPr txBox="true"/>
          <p:nvPr/>
        </p:nvSpPr>
        <p:spPr>
          <a:xfrm rot="0">
            <a:off x="914400" y="4442214"/>
            <a:ext cx="4663440" cy="2288166"/>
          </a:xfrm>
          <a:prstGeom prst="rect">
            <a:avLst/>
          </a:prstGeom>
        </p:spPr>
        <p:txBody>
          <a:bodyPr anchor="t" rtlCol="false" tIns="0" lIns="0" bIns="0" rIns="0">
            <a:spAutoFit/>
          </a:bodyPr>
          <a:lstStyle/>
          <a:p>
            <a:pPr algn="ctr">
              <a:lnSpc>
                <a:spcPts val="2592"/>
              </a:lnSpc>
            </a:pPr>
            <a:r>
              <a:rPr lang="en-US" sz="2400" b="true">
                <a:solidFill>
                  <a:srgbClr val="000000"/>
                </a:solidFill>
                <a:latin typeface="Roboto Bold"/>
                <a:ea typeface="Roboto Bold"/>
                <a:cs typeface="Roboto Bold"/>
                <a:sym typeface="Roboto Bold"/>
              </a:rPr>
              <a:t>Big data analytics</a:t>
            </a:r>
          </a:p>
          <a:p>
            <a:pPr algn="ctr">
              <a:lnSpc>
                <a:spcPts val="2592"/>
              </a:lnSpc>
            </a:pPr>
            <a:r>
              <a:rPr lang="en-US" sz="2400">
                <a:solidFill>
                  <a:srgbClr val="000000"/>
                </a:solidFill>
                <a:latin typeface="Roboto"/>
                <a:ea typeface="Roboto"/>
                <a:cs typeface="Roboto"/>
                <a:sym typeface="Roboto"/>
              </a:rPr>
              <a:t>Analyzing vast datasets to gain insights into supply chain performance and identify areas for improvement.</a:t>
            </a:r>
          </a:p>
          <a:p>
            <a:pPr algn="ctr">
              <a:lnSpc>
                <a:spcPts val="2592"/>
              </a:lnSpc>
            </a:pPr>
            <a:r>
              <a:rPr lang="en-US" sz="2400">
                <a:solidFill>
                  <a:srgbClr val="000000"/>
                </a:solidFill>
                <a:latin typeface="Roboto"/>
                <a:ea typeface="Roboto"/>
                <a:cs typeface="Roboto"/>
                <a:sym typeface="Roboto"/>
              </a:rPr>
              <a:t>Potential Impact: Improves decision-making, increases transparency, and boosts efficiency in supply chain management through better resource allocation and risk management.</a:t>
            </a:r>
          </a:p>
          <a:p>
            <a:pPr algn="ctr">
              <a:lnSpc>
                <a:spcPts val="2592"/>
              </a:lnSpc>
            </a:pP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072816" y="3486037"/>
            <a:ext cx="1371600" cy="1371600"/>
            <a:chOff x="0" y="0"/>
            <a:chExt cx="1828800" cy="1828800"/>
          </a:xfrm>
        </p:grpSpPr>
        <p:sp>
          <p:nvSpPr>
            <p:cNvPr name="Freeform 7" id="7"/>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8" id="8"/>
          <p:cNvSpPr txBox="true"/>
          <p:nvPr/>
        </p:nvSpPr>
        <p:spPr>
          <a:xfrm rot="0">
            <a:off x="3285267"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9" id="9"/>
          <p:cNvGrpSpPr/>
          <p:nvPr/>
        </p:nvGrpSpPr>
        <p:grpSpPr>
          <a:xfrm rot="0">
            <a:off x="8458200" y="3486038"/>
            <a:ext cx="1371600" cy="1371600"/>
            <a:chOff x="0" y="0"/>
            <a:chExt cx="1828800" cy="1828800"/>
          </a:xfrm>
        </p:grpSpPr>
        <p:sp>
          <p:nvSpPr>
            <p:cNvPr name="Freeform 10" id="10"/>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1" id="11"/>
          <p:cNvSpPr txBox="true"/>
          <p:nvPr/>
        </p:nvSpPr>
        <p:spPr>
          <a:xfrm rot="0">
            <a:off x="8670651"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grpSp>
        <p:nvGrpSpPr>
          <p:cNvPr name="Group 12" id="12"/>
          <p:cNvGrpSpPr/>
          <p:nvPr/>
        </p:nvGrpSpPr>
        <p:grpSpPr>
          <a:xfrm rot="0">
            <a:off x="14182594" y="3486038"/>
            <a:ext cx="1371600" cy="1371600"/>
            <a:chOff x="0" y="0"/>
            <a:chExt cx="1828800" cy="1828800"/>
          </a:xfrm>
        </p:grpSpPr>
        <p:sp>
          <p:nvSpPr>
            <p:cNvPr name="Freeform 13" id="13"/>
            <p:cNvSpPr/>
            <p:nvPr/>
          </p:nvSpPr>
          <p:spPr>
            <a:xfrm flipH="false" flipV="false" rot="0">
              <a:off x="0" y="0"/>
              <a:ext cx="1828800" cy="1828800"/>
            </a:xfrm>
            <a:custGeom>
              <a:avLst/>
              <a:gdLst/>
              <a:ahLst/>
              <a:cxnLst/>
              <a:rect r="r" b="b" t="t" l="l"/>
              <a:pathLst>
                <a:path h="1828800" w="1828800">
                  <a:moveTo>
                    <a:pt x="0" y="914400"/>
                  </a:moveTo>
                  <a:cubicBezTo>
                    <a:pt x="0" y="409448"/>
                    <a:pt x="409448" y="0"/>
                    <a:pt x="914400" y="0"/>
                  </a:cubicBezTo>
                  <a:cubicBezTo>
                    <a:pt x="1419352" y="0"/>
                    <a:pt x="1828800" y="409448"/>
                    <a:pt x="1828800" y="914400"/>
                  </a:cubicBezTo>
                  <a:cubicBezTo>
                    <a:pt x="1828800" y="1419352"/>
                    <a:pt x="1419352" y="1828800"/>
                    <a:pt x="914400" y="1828800"/>
                  </a:cubicBezTo>
                  <a:cubicBezTo>
                    <a:pt x="409448" y="1828800"/>
                    <a:pt x="0" y="1419352"/>
                    <a:pt x="0" y="914400"/>
                  </a:cubicBezTo>
                  <a:close/>
                </a:path>
              </a:pathLst>
            </a:custGeom>
            <a:solidFill>
              <a:srgbClr val="ED1847"/>
            </a:solidFill>
          </p:spPr>
        </p:sp>
      </p:grpSp>
      <p:sp>
        <p:nvSpPr>
          <p:cNvPr name="TextBox 14" id="14"/>
          <p:cNvSpPr txBox="true"/>
          <p:nvPr/>
        </p:nvSpPr>
        <p:spPr>
          <a:xfrm rot="0">
            <a:off x="14395045" y="3667593"/>
            <a:ext cx="493395" cy="989439"/>
          </a:xfrm>
          <a:prstGeom prst="rect">
            <a:avLst/>
          </a:prstGeom>
        </p:spPr>
        <p:txBody>
          <a:bodyPr anchor="t" rtlCol="false" tIns="0" lIns="0" bIns="0" rIns="0">
            <a:spAutoFit/>
          </a:bodyPr>
          <a:lstStyle/>
          <a:p>
            <a:pPr algn="ctr">
              <a:lnSpc>
                <a:spcPts val="7200"/>
              </a:lnSpc>
            </a:pPr>
            <a:r>
              <a:rPr lang="en-US" sz="6000" b="true">
                <a:solidFill>
                  <a:srgbClr val="F9C0C5"/>
                </a:solidFill>
                <a:latin typeface="Roboto Bold"/>
                <a:ea typeface="Roboto Bold"/>
                <a:cs typeface="Roboto Bold"/>
                <a:sym typeface="Roboto Bold"/>
              </a:rPr>
              <a:t>0</a:t>
            </a:r>
          </a:p>
        </p:txBody>
      </p:sp>
      <p:sp>
        <p:nvSpPr>
          <p:cNvPr name="Freeform 15" id="15"/>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16" id="16"/>
          <p:cNvSpPr txBox="true"/>
          <p:nvPr/>
        </p:nvSpPr>
        <p:spPr>
          <a:xfrm rot="0">
            <a:off x="1028700" y="1438482"/>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Sustainable practices</a:t>
            </a:r>
          </a:p>
        </p:txBody>
      </p:sp>
      <p:sp>
        <p:nvSpPr>
          <p:cNvPr name="TextBox 17" id="17"/>
          <p:cNvSpPr txBox="true"/>
          <p:nvPr/>
        </p:nvSpPr>
        <p:spPr>
          <a:xfrm rot="0">
            <a:off x="3740870"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1</a:t>
            </a:r>
          </a:p>
        </p:txBody>
      </p:sp>
      <p:sp>
        <p:nvSpPr>
          <p:cNvPr name="TextBox 18" id="18"/>
          <p:cNvSpPr txBox="true"/>
          <p:nvPr/>
        </p:nvSpPr>
        <p:spPr>
          <a:xfrm rot="0">
            <a:off x="914400" y="5159892"/>
            <a:ext cx="5818192" cy="3675764"/>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Advanced recycling technologies</a:t>
            </a:r>
          </a:p>
          <a:p>
            <a:pPr algn="ctr">
              <a:lnSpc>
                <a:spcPts val="2916"/>
              </a:lnSpc>
            </a:pPr>
            <a:r>
              <a:rPr lang="en-US" sz="2700">
                <a:solidFill>
                  <a:srgbClr val="000000"/>
                </a:solidFill>
                <a:latin typeface="Roboto"/>
                <a:ea typeface="Roboto"/>
                <a:cs typeface="Roboto"/>
                <a:sym typeface="Roboto"/>
              </a:rPr>
              <a:t>Leveraging technologies like chemical recycling to break down complex materials into reusable resources.</a:t>
            </a:r>
          </a:p>
          <a:p>
            <a:pPr algn="ctr">
              <a:lnSpc>
                <a:spcPts val="2916"/>
              </a:lnSpc>
            </a:pPr>
            <a:r>
              <a:rPr lang="en-US" sz="2700">
                <a:solidFill>
                  <a:srgbClr val="000000"/>
                </a:solidFill>
                <a:latin typeface="Roboto"/>
                <a:ea typeface="Roboto"/>
                <a:cs typeface="Roboto"/>
                <a:sym typeface="Roboto"/>
              </a:rPr>
              <a:t>Potential Impact: Increases recycling rates, reduces waste, and recovers valuable materials, preventing environmental pollution.</a:t>
            </a:r>
          </a:p>
        </p:txBody>
      </p:sp>
      <p:sp>
        <p:nvSpPr>
          <p:cNvPr name="TextBox 19" id="19"/>
          <p:cNvSpPr txBox="true"/>
          <p:nvPr/>
        </p:nvSpPr>
        <p:spPr>
          <a:xfrm rot="0">
            <a:off x="7065334" y="5159892"/>
            <a:ext cx="4696605" cy="3883098"/>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Green supply chain financing</a:t>
            </a:r>
          </a:p>
          <a:p>
            <a:pPr algn="ctr">
              <a:lnSpc>
                <a:spcPts val="2916"/>
              </a:lnSpc>
            </a:pPr>
            <a:r>
              <a:rPr lang="en-US" sz="2700">
                <a:solidFill>
                  <a:srgbClr val="000000"/>
                </a:solidFill>
                <a:latin typeface="Roboto"/>
                <a:ea typeface="Roboto"/>
                <a:cs typeface="Roboto"/>
                <a:sym typeface="Roboto"/>
              </a:rPr>
              <a:t>Accessing capital tied to sustainability performance, encouraging the adoption of eco-friendly practices.</a:t>
            </a:r>
          </a:p>
          <a:p>
            <a:pPr algn="ctr">
              <a:lnSpc>
                <a:spcPts val="2916"/>
              </a:lnSpc>
            </a:pPr>
            <a:r>
              <a:rPr lang="en-US" sz="2700">
                <a:solidFill>
                  <a:srgbClr val="000000"/>
                </a:solidFill>
                <a:latin typeface="Roboto"/>
                <a:ea typeface="Roboto"/>
                <a:cs typeface="Roboto"/>
                <a:sym typeface="Roboto"/>
              </a:rPr>
              <a:t>Potential Impact: Incentivizes organizations to scale sustainable practices, ensuring long-term environmental and financial sustainability.</a:t>
            </a:r>
          </a:p>
        </p:txBody>
      </p:sp>
      <p:sp>
        <p:nvSpPr>
          <p:cNvPr name="TextBox 20" id="20"/>
          <p:cNvSpPr txBox="true"/>
          <p:nvPr/>
        </p:nvSpPr>
        <p:spPr>
          <a:xfrm rot="0">
            <a:off x="12363189" y="5159892"/>
            <a:ext cx="5010411" cy="4212708"/>
          </a:xfrm>
          <a:prstGeom prst="rect">
            <a:avLst/>
          </a:prstGeom>
        </p:spPr>
        <p:txBody>
          <a:bodyPr anchor="t" rtlCol="false" tIns="0" lIns="0" bIns="0" rIns="0">
            <a:spAutoFit/>
          </a:bodyPr>
          <a:lstStyle/>
          <a:p>
            <a:pPr algn="ctr">
              <a:lnSpc>
                <a:spcPts val="2916"/>
              </a:lnSpc>
            </a:pPr>
            <a:r>
              <a:rPr lang="en-US" sz="2700" b="true">
                <a:solidFill>
                  <a:srgbClr val="000000"/>
                </a:solidFill>
                <a:latin typeface="Roboto Bold"/>
                <a:ea typeface="Roboto Bold"/>
                <a:cs typeface="Roboto Bold"/>
                <a:sym typeface="Roboto Bold"/>
              </a:rPr>
              <a:t>Electric and autonomous vehicles</a:t>
            </a:r>
          </a:p>
          <a:p>
            <a:pPr algn="ctr">
              <a:lnSpc>
                <a:spcPts val="2916"/>
              </a:lnSpc>
            </a:pPr>
            <a:r>
              <a:rPr lang="en-US" sz="2700">
                <a:solidFill>
                  <a:srgbClr val="000000"/>
                </a:solidFill>
                <a:latin typeface="Roboto"/>
                <a:ea typeface="Roboto"/>
                <a:cs typeface="Roboto"/>
                <a:sym typeface="Roboto"/>
              </a:rPr>
              <a:t>Utilizing electric and autonomous vehicles for logistics and transportation operations.</a:t>
            </a:r>
          </a:p>
          <a:p>
            <a:pPr algn="ctr">
              <a:lnSpc>
                <a:spcPts val="2916"/>
              </a:lnSpc>
            </a:pPr>
            <a:r>
              <a:rPr lang="en-US" sz="2700">
                <a:solidFill>
                  <a:srgbClr val="000000"/>
                </a:solidFill>
                <a:latin typeface="Roboto"/>
                <a:ea typeface="Roboto"/>
                <a:cs typeface="Roboto"/>
                <a:sym typeface="Roboto"/>
              </a:rPr>
              <a:t>Potential Impact: Reduces emissions, lowers fuel costs, and enhances efficiency, making logistics more sustainable and resilient.</a:t>
            </a:r>
          </a:p>
        </p:txBody>
      </p:sp>
      <p:sp>
        <p:nvSpPr>
          <p:cNvPr name="TextBox 21" id="21"/>
          <p:cNvSpPr txBox="true"/>
          <p:nvPr/>
        </p:nvSpPr>
        <p:spPr>
          <a:xfrm rot="0">
            <a:off x="9126254"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2</a:t>
            </a:r>
          </a:p>
        </p:txBody>
      </p:sp>
      <p:sp>
        <p:nvSpPr>
          <p:cNvPr name="TextBox 22" id="22"/>
          <p:cNvSpPr txBox="true"/>
          <p:nvPr/>
        </p:nvSpPr>
        <p:spPr>
          <a:xfrm rot="0">
            <a:off x="14850648" y="3695587"/>
            <a:ext cx="676275" cy="933450"/>
          </a:xfrm>
          <a:prstGeom prst="rect">
            <a:avLst/>
          </a:prstGeom>
        </p:spPr>
        <p:txBody>
          <a:bodyPr anchor="t" rtlCol="false" tIns="0" lIns="0" bIns="0" rIns="0">
            <a:spAutoFit/>
          </a:bodyPr>
          <a:lstStyle/>
          <a:p>
            <a:pPr algn="l">
              <a:lnSpc>
                <a:spcPts val="7200"/>
              </a:lnSpc>
            </a:pPr>
            <a:r>
              <a:rPr lang="en-US" sz="6000" b="true">
                <a:solidFill>
                  <a:srgbClr val="FFFFFF"/>
                </a:solidFill>
                <a:latin typeface="Roboto Bold"/>
                <a:ea typeface="Roboto Bold"/>
                <a:cs typeface="Roboto Bold"/>
                <a:sym typeface="Roboto Bold"/>
              </a:rPr>
              <a:t>3</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439801"/>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2991732"/>
            <a:ext cx="4192044" cy="8384089"/>
          </a:xfrm>
          <a:custGeom>
            <a:avLst/>
            <a:gdLst/>
            <a:ahLst/>
            <a:cxnLst/>
            <a:rect r="r" b="b" t="t" l="l"/>
            <a:pathLst>
              <a:path h="8384089" w="4192044">
                <a:moveTo>
                  <a:pt x="0" y="0"/>
                </a:moveTo>
                <a:lnTo>
                  <a:pt x="4192045" y="0"/>
                </a:lnTo>
                <a:lnTo>
                  <a:pt x="4192045"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AutoShape 6" id="6"/>
          <p:cNvSpPr/>
          <p:nvPr/>
        </p:nvSpPr>
        <p:spPr>
          <a:xfrm rot="321864">
            <a:off x="4084817" y="4251292"/>
            <a:ext cx="1018827" cy="0"/>
          </a:xfrm>
          <a:prstGeom prst="line">
            <a:avLst/>
          </a:prstGeom>
          <a:ln cap="rnd" w="47625">
            <a:solidFill>
              <a:srgbClr val="ED1847"/>
            </a:solidFill>
            <a:prstDash val="solid"/>
            <a:headEnd type="none" len="sm" w="sm"/>
            <a:tailEnd type="none" len="sm" w="sm"/>
          </a:ln>
        </p:spPr>
      </p:sp>
      <p:sp>
        <p:nvSpPr>
          <p:cNvPr name="AutoShape 7" id="7"/>
          <p:cNvSpPr/>
          <p:nvPr/>
        </p:nvSpPr>
        <p:spPr>
          <a:xfrm rot="321864">
            <a:off x="13184357" y="4251292"/>
            <a:ext cx="1018827" cy="0"/>
          </a:xfrm>
          <a:prstGeom prst="line">
            <a:avLst/>
          </a:prstGeom>
          <a:ln cap="rnd" w="47625">
            <a:solidFill>
              <a:srgbClr val="ED1847"/>
            </a:solidFill>
            <a:prstDash val="solid"/>
            <a:headEnd type="none" len="sm" w="sm"/>
            <a:tailEnd type="none" len="sm" w="sm"/>
          </a:ln>
        </p:spPr>
      </p:sp>
      <p:sp>
        <p:nvSpPr>
          <p:cNvPr name="Freeform 8" id="8"/>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9" id="9"/>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Operational efficiency</a:t>
            </a:r>
          </a:p>
        </p:txBody>
      </p:sp>
      <p:sp>
        <p:nvSpPr>
          <p:cNvPr name="TextBox 10" id="10"/>
          <p:cNvSpPr txBox="true"/>
          <p:nvPr/>
        </p:nvSpPr>
        <p:spPr>
          <a:xfrm rot="0">
            <a:off x="918342" y="4659114"/>
            <a:ext cx="7350919" cy="3569493"/>
          </a:xfrm>
          <a:prstGeom prst="rect">
            <a:avLst/>
          </a:prstGeom>
        </p:spPr>
        <p:txBody>
          <a:bodyPr anchor="t" rtlCol="false" tIns="0" lIns="0" bIns="0" rIns="0">
            <a:spAutoFit/>
          </a:bodyPr>
          <a:lstStyle/>
          <a:p>
            <a:pPr algn="ctr">
              <a:lnSpc>
                <a:spcPts val="3240"/>
              </a:lnSpc>
            </a:pPr>
            <a:r>
              <a:rPr lang="en-US" sz="3000" b="true">
                <a:solidFill>
                  <a:srgbClr val="000000"/>
                </a:solidFill>
                <a:latin typeface="Roboto Bold"/>
                <a:ea typeface="Roboto Bold"/>
                <a:cs typeface="Roboto Bold"/>
                <a:sym typeface="Roboto Bold"/>
              </a:rPr>
              <a:t>Artificial intelligence (AI)</a:t>
            </a:r>
          </a:p>
          <a:p>
            <a:pPr algn="ctr">
              <a:lnSpc>
                <a:spcPts val="3240"/>
              </a:lnSpc>
            </a:pPr>
            <a:r>
              <a:rPr lang="en-US" sz="3000">
                <a:solidFill>
                  <a:srgbClr val="000000"/>
                </a:solidFill>
                <a:latin typeface="Roboto"/>
                <a:ea typeface="Roboto"/>
                <a:cs typeface="Roboto"/>
                <a:sym typeface="Roboto"/>
              </a:rPr>
              <a:t>Applying AI to optimize demand forecasting, inventory management, and logistics planning.</a:t>
            </a:r>
          </a:p>
          <a:p>
            <a:pPr algn="ctr">
              <a:lnSpc>
                <a:spcPts val="3240"/>
              </a:lnSpc>
            </a:pPr>
            <a:r>
              <a:rPr lang="en-US" sz="3000" b="true">
                <a:solidFill>
                  <a:srgbClr val="000000"/>
                </a:solidFill>
                <a:latin typeface="Roboto Bold"/>
                <a:ea typeface="Roboto Bold"/>
                <a:cs typeface="Roboto Bold"/>
                <a:sym typeface="Roboto Bold"/>
              </a:rPr>
              <a:t>Potential Impact</a:t>
            </a:r>
            <a:r>
              <a:rPr lang="en-US" sz="3000">
                <a:solidFill>
                  <a:srgbClr val="000000"/>
                </a:solidFill>
                <a:latin typeface="Roboto"/>
                <a:ea typeface="Roboto"/>
                <a:cs typeface="Roboto"/>
                <a:sym typeface="Roboto"/>
              </a:rPr>
              <a:t>: Increases operational efficiency, reduces waste, and improves decision-making, enhancing supply chain sustainability.</a:t>
            </a:r>
          </a:p>
        </p:txBody>
      </p:sp>
      <p:sp>
        <p:nvSpPr>
          <p:cNvPr name="TextBox 11" id="11"/>
          <p:cNvSpPr txBox="true"/>
          <p:nvPr/>
        </p:nvSpPr>
        <p:spPr>
          <a:xfrm rot="0">
            <a:off x="10017882" y="4659114"/>
            <a:ext cx="7350918" cy="3569493"/>
          </a:xfrm>
          <a:prstGeom prst="rect">
            <a:avLst/>
          </a:prstGeom>
        </p:spPr>
        <p:txBody>
          <a:bodyPr anchor="t" rtlCol="false" tIns="0" lIns="0" bIns="0" rIns="0">
            <a:spAutoFit/>
          </a:bodyPr>
          <a:lstStyle/>
          <a:p>
            <a:pPr algn="ctr">
              <a:lnSpc>
                <a:spcPts val="3240"/>
              </a:lnSpc>
            </a:pPr>
            <a:r>
              <a:rPr lang="en-US" sz="3000" b="true">
                <a:solidFill>
                  <a:srgbClr val="000000"/>
                </a:solidFill>
                <a:latin typeface="Roboto Bold"/>
                <a:ea typeface="Roboto Bold"/>
                <a:cs typeface="Roboto Bold"/>
                <a:sym typeface="Roboto Bold"/>
              </a:rPr>
              <a:t>Telemetry and telematics</a:t>
            </a:r>
          </a:p>
          <a:p>
            <a:pPr algn="ctr">
              <a:lnSpc>
                <a:spcPts val="3240"/>
              </a:lnSpc>
            </a:pPr>
            <a:r>
              <a:rPr lang="en-US" sz="3000">
                <a:solidFill>
                  <a:srgbClr val="000000"/>
                </a:solidFill>
                <a:latin typeface="Roboto"/>
                <a:ea typeface="Roboto"/>
                <a:cs typeface="Roboto"/>
                <a:sym typeface="Roboto"/>
              </a:rPr>
              <a:t>Using advanced vehicle tracking systems to optimize fuel consumption and reduce emissions.</a:t>
            </a:r>
          </a:p>
          <a:p>
            <a:pPr algn="ctr">
              <a:lnSpc>
                <a:spcPts val="3240"/>
              </a:lnSpc>
            </a:pPr>
            <a:r>
              <a:rPr lang="en-US" sz="3000" b="true">
                <a:solidFill>
                  <a:srgbClr val="000000"/>
                </a:solidFill>
                <a:latin typeface="Roboto Bold"/>
                <a:ea typeface="Roboto Bold"/>
                <a:cs typeface="Roboto Bold"/>
                <a:sym typeface="Roboto Bold"/>
              </a:rPr>
              <a:t>Potential Im</a:t>
            </a:r>
            <a:r>
              <a:rPr lang="en-US" sz="3000">
                <a:solidFill>
                  <a:srgbClr val="000000"/>
                </a:solidFill>
                <a:latin typeface="Roboto"/>
                <a:ea typeface="Roboto"/>
                <a:cs typeface="Roboto"/>
                <a:sym typeface="Roboto"/>
              </a:rPr>
              <a:t>pact: Lowers operational costs, improves fuel management, and enhances environmental performance across fleets.</a:t>
            </a:r>
          </a:p>
        </p:txBody>
      </p:sp>
      <p:sp>
        <p:nvSpPr>
          <p:cNvPr name="TextBox 12" id="12"/>
          <p:cNvSpPr txBox="true"/>
          <p:nvPr/>
        </p:nvSpPr>
        <p:spPr>
          <a:xfrm rot="0">
            <a:off x="3771508" y="3257550"/>
            <a:ext cx="1645443" cy="729989"/>
          </a:xfrm>
          <a:prstGeom prst="rect">
            <a:avLst/>
          </a:prstGeom>
        </p:spPr>
        <p:txBody>
          <a:bodyPr anchor="t" rtlCol="false" tIns="0" lIns="0" bIns="0" rIns="0">
            <a:spAutoFit/>
          </a:bodyPr>
          <a:lstStyle/>
          <a:p>
            <a:pPr algn="ctr">
              <a:lnSpc>
                <a:spcPts val="6480"/>
              </a:lnSpc>
            </a:pPr>
            <a:r>
              <a:rPr lang="en-US" sz="6000" b="true">
                <a:solidFill>
                  <a:srgbClr val="ED1847"/>
                </a:solidFill>
                <a:latin typeface="Roboto Bold"/>
                <a:ea typeface="Roboto Bold"/>
                <a:cs typeface="Roboto Bold"/>
                <a:sym typeface="Roboto Bold"/>
              </a:rPr>
              <a:t>01</a:t>
            </a:r>
          </a:p>
        </p:txBody>
      </p:sp>
      <p:sp>
        <p:nvSpPr>
          <p:cNvPr name="TextBox 13" id="13"/>
          <p:cNvSpPr txBox="true"/>
          <p:nvPr/>
        </p:nvSpPr>
        <p:spPr>
          <a:xfrm rot="0">
            <a:off x="12871049" y="3257550"/>
            <a:ext cx="1645443" cy="729989"/>
          </a:xfrm>
          <a:prstGeom prst="rect">
            <a:avLst/>
          </a:prstGeom>
        </p:spPr>
        <p:txBody>
          <a:bodyPr anchor="t" rtlCol="false" tIns="0" lIns="0" bIns="0" rIns="0">
            <a:spAutoFit/>
          </a:bodyPr>
          <a:lstStyle/>
          <a:p>
            <a:pPr algn="ctr">
              <a:lnSpc>
                <a:spcPts val="6480"/>
              </a:lnSpc>
            </a:pPr>
            <a:r>
              <a:rPr lang="en-US" sz="6000" b="true">
                <a:solidFill>
                  <a:srgbClr val="ED1847"/>
                </a:solidFill>
                <a:latin typeface="Roboto Bold"/>
                <a:ea typeface="Roboto Bold"/>
                <a:cs typeface="Roboto Bold"/>
                <a:sym typeface="Roboto Bold"/>
              </a:rPr>
              <a:t>02</a:t>
            </a:r>
          </a:p>
        </p:txBody>
      </p:sp>
      <p:grpSp>
        <p:nvGrpSpPr>
          <p:cNvPr name="Group 14" id="14"/>
          <p:cNvGrpSpPr/>
          <p:nvPr/>
        </p:nvGrpSpPr>
        <p:grpSpPr>
          <a:xfrm rot="0">
            <a:off x="9144000" y="2390775"/>
            <a:ext cx="27432" cy="6977062"/>
            <a:chOff x="0" y="0"/>
            <a:chExt cx="36576" cy="9302750"/>
          </a:xfrm>
        </p:grpSpPr>
        <p:sp>
          <p:nvSpPr>
            <p:cNvPr name="Freeform 15" id="15"/>
            <p:cNvSpPr/>
            <p:nvPr/>
          </p:nvSpPr>
          <p:spPr>
            <a:xfrm flipH="false" flipV="false" rot="0">
              <a:off x="0" y="0"/>
              <a:ext cx="36576" cy="9302750"/>
            </a:xfrm>
            <a:custGeom>
              <a:avLst/>
              <a:gdLst/>
              <a:ahLst/>
              <a:cxnLst/>
              <a:rect r="r" b="b" t="t" l="l"/>
              <a:pathLst>
                <a:path h="9302750" w="36576">
                  <a:moveTo>
                    <a:pt x="0" y="0"/>
                  </a:moveTo>
                  <a:lnTo>
                    <a:pt x="36576" y="0"/>
                  </a:lnTo>
                  <a:lnTo>
                    <a:pt x="36576" y="9302750"/>
                  </a:lnTo>
                  <a:lnTo>
                    <a:pt x="0" y="9302750"/>
                  </a:lnTo>
                  <a:close/>
                </a:path>
              </a:pathLst>
            </a:custGeom>
            <a:solidFill>
              <a:srgbClr val="DEDEDE"/>
            </a:solidFill>
          </p:spPr>
        </p:sp>
      </p:gr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810521" y="9056005"/>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Innovative manufacturing</a:t>
            </a:r>
          </a:p>
        </p:txBody>
      </p:sp>
      <p:grpSp>
        <p:nvGrpSpPr>
          <p:cNvPr name="Group 8" id="8"/>
          <p:cNvGrpSpPr/>
          <p:nvPr/>
        </p:nvGrpSpPr>
        <p:grpSpPr>
          <a:xfrm rot="0">
            <a:off x="885166" y="2509236"/>
            <a:ext cx="15431414" cy="2747737"/>
            <a:chOff x="0" y="0"/>
            <a:chExt cx="20575218" cy="3663650"/>
          </a:xfrm>
        </p:grpSpPr>
        <p:sp>
          <p:nvSpPr>
            <p:cNvPr name="Freeform 9" id="9"/>
            <p:cNvSpPr/>
            <p:nvPr/>
          </p:nvSpPr>
          <p:spPr>
            <a:xfrm flipH="false" flipV="false" rot="0">
              <a:off x="12700" y="12700"/>
              <a:ext cx="20549870" cy="3638296"/>
            </a:xfrm>
            <a:custGeom>
              <a:avLst/>
              <a:gdLst/>
              <a:ahLst/>
              <a:cxnLst/>
              <a:rect r="r" b="b" t="t" l="l"/>
              <a:pathLst>
                <a:path h="3638296" w="20549870">
                  <a:moveTo>
                    <a:pt x="0" y="0"/>
                  </a:moveTo>
                  <a:lnTo>
                    <a:pt x="20549870" y="0"/>
                  </a:lnTo>
                  <a:lnTo>
                    <a:pt x="20549870" y="3638296"/>
                  </a:lnTo>
                  <a:lnTo>
                    <a:pt x="0" y="3638296"/>
                  </a:lnTo>
                  <a:close/>
                </a:path>
              </a:pathLst>
            </a:custGeom>
            <a:solidFill>
              <a:srgbClr val="FFFFFF">
                <a:alpha val="89804"/>
              </a:srgbClr>
            </a:solidFill>
          </p:spPr>
        </p:sp>
        <p:sp>
          <p:nvSpPr>
            <p:cNvPr name="Freeform 10" id="10"/>
            <p:cNvSpPr/>
            <p:nvPr/>
          </p:nvSpPr>
          <p:spPr>
            <a:xfrm flipH="false" flipV="false" rot="0">
              <a:off x="0" y="0"/>
              <a:ext cx="20575270" cy="3663696"/>
            </a:xfrm>
            <a:custGeom>
              <a:avLst/>
              <a:gdLst/>
              <a:ahLst/>
              <a:cxnLst/>
              <a:rect r="r" b="b" t="t" l="l"/>
              <a:pathLst>
                <a:path h="3663696" w="20575270">
                  <a:moveTo>
                    <a:pt x="12700" y="0"/>
                  </a:moveTo>
                  <a:lnTo>
                    <a:pt x="20562570" y="0"/>
                  </a:lnTo>
                  <a:cubicBezTo>
                    <a:pt x="20569555" y="0"/>
                    <a:pt x="20575270" y="5715"/>
                    <a:pt x="20575270" y="12700"/>
                  </a:cubicBezTo>
                  <a:lnTo>
                    <a:pt x="20575270" y="3650996"/>
                  </a:lnTo>
                  <a:cubicBezTo>
                    <a:pt x="20575270" y="3657981"/>
                    <a:pt x="20569555" y="3663696"/>
                    <a:pt x="20562570" y="3663696"/>
                  </a:cubicBezTo>
                  <a:lnTo>
                    <a:pt x="12700" y="3663696"/>
                  </a:lnTo>
                  <a:cubicBezTo>
                    <a:pt x="5715" y="3663696"/>
                    <a:pt x="0" y="3657981"/>
                    <a:pt x="0" y="3650996"/>
                  </a:cubicBezTo>
                  <a:lnTo>
                    <a:pt x="0" y="12700"/>
                  </a:lnTo>
                  <a:cubicBezTo>
                    <a:pt x="0" y="5715"/>
                    <a:pt x="5715" y="0"/>
                    <a:pt x="12700" y="0"/>
                  </a:cubicBezTo>
                  <a:moveTo>
                    <a:pt x="12700" y="25400"/>
                  </a:moveTo>
                  <a:lnTo>
                    <a:pt x="12700" y="12700"/>
                  </a:lnTo>
                  <a:lnTo>
                    <a:pt x="25400" y="12700"/>
                  </a:lnTo>
                  <a:lnTo>
                    <a:pt x="25400" y="3650996"/>
                  </a:lnTo>
                  <a:lnTo>
                    <a:pt x="12700" y="3650996"/>
                  </a:lnTo>
                  <a:lnTo>
                    <a:pt x="12700" y="3638296"/>
                  </a:lnTo>
                  <a:lnTo>
                    <a:pt x="20562570" y="3638296"/>
                  </a:lnTo>
                  <a:lnTo>
                    <a:pt x="20562570" y="3650996"/>
                  </a:lnTo>
                  <a:lnTo>
                    <a:pt x="20549870" y="3650996"/>
                  </a:lnTo>
                  <a:lnTo>
                    <a:pt x="20549870" y="12700"/>
                  </a:lnTo>
                  <a:lnTo>
                    <a:pt x="20562570" y="12700"/>
                  </a:lnTo>
                  <a:lnTo>
                    <a:pt x="20562570" y="25400"/>
                  </a:lnTo>
                  <a:lnTo>
                    <a:pt x="12700" y="25400"/>
                  </a:lnTo>
                  <a:close/>
                </a:path>
              </a:pathLst>
            </a:custGeom>
            <a:solidFill>
              <a:srgbClr val="ED1847"/>
            </a:solidFill>
          </p:spPr>
        </p:sp>
      </p:grpSp>
      <p:sp>
        <p:nvSpPr>
          <p:cNvPr name="TextBox 11" id="11"/>
          <p:cNvSpPr txBox="true"/>
          <p:nvPr/>
        </p:nvSpPr>
        <p:spPr>
          <a:xfrm rot="0">
            <a:off x="1682614" y="2965674"/>
            <a:ext cx="13836520" cy="2141947"/>
          </a:xfrm>
          <a:prstGeom prst="rect">
            <a:avLst/>
          </a:prstGeom>
        </p:spPr>
        <p:txBody>
          <a:bodyPr anchor="t" rtlCol="false" tIns="0" lIns="0" bIns="0" rIns="0">
            <a:spAutoFit/>
          </a:bodyPr>
          <a:lstStyle/>
          <a:p>
            <a:pPr algn="l" marL="570071" indent="-190024" lvl="2">
              <a:lnSpc>
                <a:spcPts val="3402"/>
              </a:lnSpc>
              <a:buFont typeface="Arial"/>
              <a:buChar char="⚬"/>
            </a:pPr>
            <a:r>
              <a:rPr lang="en-US" sz="3150">
                <a:solidFill>
                  <a:srgbClr val="000000"/>
                </a:solidFill>
                <a:latin typeface="Roboto"/>
                <a:ea typeface="Roboto"/>
                <a:cs typeface="Roboto"/>
                <a:sym typeface="Roboto"/>
              </a:rPr>
              <a:t>Utilizing 3D printing for on-demand production, particularly in remote areas.</a:t>
            </a:r>
          </a:p>
          <a:p>
            <a:pPr algn="l" marL="570071" indent="-190024" lvl="2">
              <a:lnSpc>
                <a:spcPts val="3402"/>
              </a:lnSpc>
              <a:buFont typeface="Arial"/>
              <a:buChar char="⚬"/>
            </a:pPr>
            <a:r>
              <a:rPr lang="en-US" b="true" sz="3150">
                <a:solidFill>
                  <a:srgbClr val="000000"/>
                </a:solidFill>
                <a:latin typeface="Roboto Bold"/>
                <a:ea typeface="Roboto Bold"/>
                <a:cs typeface="Roboto Bold"/>
                <a:sym typeface="Roboto Bold"/>
              </a:rPr>
              <a:t>Potential Impact:</a:t>
            </a:r>
            <a:r>
              <a:rPr lang="en-US" sz="3150">
                <a:solidFill>
                  <a:srgbClr val="000000"/>
                </a:solidFill>
                <a:latin typeface="Roboto"/>
                <a:ea typeface="Roboto"/>
                <a:cs typeface="Roboto"/>
                <a:sym typeface="Roboto"/>
              </a:rPr>
              <a:t> Reduces the need for extensive inventory storage, minimizes transportation costs, and decreases waste.</a:t>
            </a:r>
          </a:p>
        </p:txBody>
      </p:sp>
      <p:grpSp>
        <p:nvGrpSpPr>
          <p:cNvPr name="Group 12" id="12"/>
          <p:cNvGrpSpPr/>
          <p:nvPr/>
        </p:nvGrpSpPr>
        <p:grpSpPr>
          <a:xfrm rot="0">
            <a:off x="1655784" y="2044296"/>
            <a:ext cx="10807704" cy="948930"/>
            <a:chOff x="0" y="0"/>
            <a:chExt cx="14410272" cy="1265240"/>
          </a:xfrm>
        </p:grpSpPr>
        <p:sp>
          <p:nvSpPr>
            <p:cNvPr name="Freeform 13" id="13"/>
            <p:cNvSpPr/>
            <p:nvPr/>
          </p:nvSpPr>
          <p:spPr>
            <a:xfrm flipH="false" flipV="false" rot="0">
              <a:off x="12700" y="12700"/>
              <a:ext cx="14384908" cy="1239901"/>
            </a:xfrm>
            <a:custGeom>
              <a:avLst/>
              <a:gdLst/>
              <a:ahLst/>
              <a:cxnLst/>
              <a:rect r="r" b="b" t="t" l="l"/>
              <a:pathLst>
                <a:path h="1239901" w="14384908">
                  <a:moveTo>
                    <a:pt x="0" y="206629"/>
                  </a:moveTo>
                  <a:cubicBezTo>
                    <a:pt x="0" y="92456"/>
                    <a:pt x="94234" y="0"/>
                    <a:pt x="210566" y="0"/>
                  </a:cubicBezTo>
                  <a:lnTo>
                    <a:pt x="14174343" y="0"/>
                  </a:lnTo>
                  <a:cubicBezTo>
                    <a:pt x="14290548" y="0"/>
                    <a:pt x="14384908" y="92456"/>
                    <a:pt x="14384908" y="206629"/>
                  </a:cubicBezTo>
                  <a:lnTo>
                    <a:pt x="14384908" y="1033145"/>
                  </a:lnTo>
                  <a:cubicBezTo>
                    <a:pt x="14384908" y="1147318"/>
                    <a:pt x="14290675" y="1239774"/>
                    <a:pt x="14174343" y="1239774"/>
                  </a:cubicBezTo>
                  <a:lnTo>
                    <a:pt x="210566" y="1239774"/>
                  </a:lnTo>
                  <a:cubicBezTo>
                    <a:pt x="94234" y="1239901"/>
                    <a:pt x="0" y="1147318"/>
                    <a:pt x="0" y="1033145"/>
                  </a:cubicBezTo>
                  <a:close/>
                </a:path>
              </a:pathLst>
            </a:custGeom>
            <a:solidFill>
              <a:srgbClr val="ED1847"/>
            </a:solidFill>
          </p:spPr>
        </p:sp>
        <p:sp>
          <p:nvSpPr>
            <p:cNvPr name="Freeform 14" id="14"/>
            <p:cNvSpPr/>
            <p:nvPr/>
          </p:nvSpPr>
          <p:spPr>
            <a:xfrm flipH="false" flipV="false" rot="0">
              <a:off x="0" y="0"/>
              <a:ext cx="14410308" cy="1265301"/>
            </a:xfrm>
            <a:custGeom>
              <a:avLst/>
              <a:gdLst/>
              <a:ahLst/>
              <a:cxnLst/>
              <a:rect r="r" b="b" t="t" l="l"/>
              <a:pathLst>
                <a:path h="1265301" w="14410308">
                  <a:moveTo>
                    <a:pt x="0" y="219329"/>
                  </a:moveTo>
                  <a:cubicBezTo>
                    <a:pt x="0" y="98044"/>
                    <a:pt x="100203" y="0"/>
                    <a:pt x="223266" y="0"/>
                  </a:cubicBezTo>
                  <a:lnTo>
                    <a:pt x="14187043" y="0"/>
                  </a:lnTo>
                  <a:lnTo>
                    <a:pt x="14187043" y="12700"/>
                  </a:lnTo>
                  <a:lnTo>
                    <a:pt x="14187043" y="0"/>
                  </a:lnTo>
                  <a:cubicBezTo>
                    <a:pt x="14310106" y="0"/>
                    <a:pt x="14410308" y="98044"/>
                    <a:pt x="14410308" y="219329"/>
                  </a:cubicBezTo>
                  <a:lnTo>
                    <a:pt x="14397608" y="219329"/>
                  </a:lnTo>
                  <a:lnTo>
                    <a:pt x="14410308" y="219329"/>
                  </a:lnTo>
                  <a:lnTo>
                    <a:pt x="14410308" y="1045845"/>
                  </a:lnTo>
                  <a:lnTo>
                    <a:pt x="14397608" y="1045845"/>
                  </a:lnTo>
                  <a:lnTo>
                    <a:pt x="14410308" y="1045845"/>
                  </a:lnTo>
                  <a:cubicBezTo>
                    <a:pt x="14410308" y="1167257"/>
                    <a:pt x="14310106" y="1265174"/>
                    <a:pt x="14187043" y="1265174"/>
                  </a:cubicBezTo>
                  <a:lnTo>
                    <a:pt x="14187043" y="1252474"/>
                  </a:lnTo>
                  <a:lnTo>
                    <a:pt x="14187043" y="1265174"/>
                  </a:lnTo>
                  <a:lnTo>
                    <a:pt x="223266" y="1265174"/>
                  </a:lnTo>
                  <a:lnTo>
                    <a:pt x="223266" y="1252474"/>
                  </a:lnTo>
                  <a:lnTo>
                    <a:pt x="223266" y="1265174"/>
                  </a:lnTo>
                  <a:cubicBezTo>
                    <a:pt x="100203" y="1265301"/>
                    <a:pt x="0" y="1167257"/>
                    <a:pt x="0" y="1045845"/>
                  </a:cubicBezTo>
                  <a:lnTo>
                    <a:pt x="0" y="219329"/>
                  </a:lnTo>
                  <a:lnTo>
                    <a:pt x="12700" y="219329"/>
                  </a:lnTo>
                  <a:lnTo>
                    <a:pt x="0" y="219329"/>
                  </a:lnTo>
                  <a:moveTo>
                    <a:pt x="25400" y="219329"/>
                  </a:moveTo>
                  <a:lnTo>
                    <a:pt x="25400" y="1045845"/>
                  </a:lnTo>
                  <a:lnTo>
                    <a:pt x="12700" y="1045845"/>
                  </a:lnTo>
                  <a:lnTo>
                    <a:pt x="25400" y="1045845"/>
                  </a:lnTo>
                  <a:cubicBezTo>
                    <a:pt x="25400" y="1152779"/>
                    <a:pt x="113792" y="1239774"/>
                    <a:pt x="223266" y="1239774"/>
                  </a:cubicBezTo>
                  <a:lnTo>
                    <a:pt x="14187043" y="1239774"/>
                  </a:lnTo>
                  <a:cubicBezTo>
                    <a:pt x="14296517" y="1239774"/>
                    <a:pt x="14384908" y="1152779"/>
                    <a:pt x="14384908" y="1045845"/>
                  </a:cubicBezTo>
                  <a:lnTo>
                    <a:pt x="14384908" y="219329"/>
                  </a:lnTo>
                  <a:cubicBezTo>
                    <a:pt x="14384908" y="112395"/>
                    <a:pt x="14296517" y="25400"/>
                    <a:pt x="14187043" y="25400"/>
                  </a:cubicBezTo>
                  <a:lnTo>
                    <a:pt x="223266" y="25400"/>
                  </a:lnTo>
                  <a:lnTo>
                    <a:pt x="223266" y="12700"/>
                  </a:lnTo>
                  <a:lnTo>
                    <a:pt x="223266" y="25400"/>
                  </a:lnTo>
                  <a:cubicBezTo>
                    <a:pt x="113792" y="25400"/>
                    <a:pt x="25400" y="112395"/>
                    <a:pt x="25400" y="219329"/>
                  </a:cubicBezTo>
                  <a:close/>
                </a:path>
              </a:pathLst>
            </a:custGeom>
            <a:solidFill>
              <a:srgbClr val="FFFFFF"/>
            </a:solidFill>
          </p:spPr>
        </p:sp>
      </p:grpSp>
      <p:sp>
        <p:nvSpPr>
          <p:cNvPr name="TextBox 15" id="15"/>
          <p:cNvSpPr txBox="true"/>
          <p:nvPr/>
        </p:nvSpPr>
        <p:spPr>
          <a:xfrm rot="0">
            <a:off x="1973034" y="2108739"/>
            <a:ext cx="10173204" cy="839094"/>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3D printing</a:t>
            </a:r>
          </a:p>
        </p:txBody>
      </p:sp>
      <p:grpSp>
        <p:nvGrpSpPr>
          <p:cNvPr name="Group 16" id="16"/>
          <p:cNvGrpSpPr/>
          <p:nvPr/>
        </p:nvGrpSpPr>
        <p:grpSpPr>
          <a:xfrm rot="0">
            <a:off x="885166" y="5872965"/>
            <a:ext cx="15431414" cy="2747738"/>
            <a:chOff x="0" y="0"/>
            <a:chExt cx="20575218" cy="3663650"/>
          </a:xfrm>
        </p:grpSpPr>
        <p:sp>
          <p:nvSpPr>
            <p:cNvPr name="Freeform 17" id="17"/>
            <p:cNvSpPr/>
            <p:nvPr/>
          </p:nvSpPr>
          <p:spPr>
            <a:xfrm flipH="false" flipV="false" rot="0">
              <a:off x="12700" y="12700"/>
              <a:ext cx="20549870" cy="3638296"/>
            </a:xfrm>
            <a:custGeom>
              <a:avLst/>
              <a:gdLst/>
              <a:ahLst/>
              <a:cxnLst/>
              <a:rect r="r" b="b" t="t" l="l"/>
              <a:pathLst>
                <a:path h="3638296" w="20549870">
                  <a:moveTo>
                    <a:pt x="0" y="0"/>
                  </a:moveTo>
                  <a:lnTo>
                    <a:pt x="20549870" y="0"/>
                  </a:lnTo>
                  <a:lnTo>
                    <a:pt x="20549870" y="3638296"/>
                  </a:lnTo>
                  <a:lnTo>
                    <a:pt x="0" y="3638296"/>
                  </a:lnTo>
                  <a:close/>
                </a:path>
              </a:pathLst>
            </a:custGeom>
            <a:solidFill>
              <a:srgbClr val="FFFFFF">
                <a:alpha val="89804"/>
              </a:srgbClr>
            </a:solidFill>
          </p:spPr>
        </p:sp>
        <p:sp>
          <p:nvSpPr>
            <p:cNvPr name="Freeform 18" id="18"/>
            <p:cNvSpPr/>
            <p:nvPr/>
          </p:nvSpPr>
          <p:spPr>
            <a:xfrm flipH="false" flipV="false" rot="0">
              <a:off x="0" y="0"/>
              <a:ext cx="20575270" cy="3663696"/>
            </a:xfrm>
            <a:custGeom>
              <a:avLst/>
              <a:gdLst/>
              <a:ahLst/>
              <a:cxnLst/>
              <a:rect r="r" b="b" t="t" l="l"/>
              <a:pathLst>
                <a:path h="3663696" w="20575270">
                  <a:moveTo>
                    <a:pt x="12700" y="0"/>
                  </a:moveTo>
                  <a:lnTo>
                    <a:pt x="20562570" y="0"/>
                  </a:lnTo>
                  <a:cubicBezTo>
                    <a:pt x="20569555" y="0"/>
                    <a:pt x="20575270" y="5715"/>
                    <a:pt x="20575270" y="12700"/>
                  </a:cubicBezTo>
                  <a:lnTo>
                    <a:pt x="20575270" y="3650996"/>
                  </a:lnTo>
                  <a:cubicBezTo>
                    <a:pt x="20575270" y="3657981"/>
                    <a:pt x="20569555" y="3663696"/>
                    <a:pt x="20562570" y="3663696"/>
                  </a:cubicBezTo>
                  <a:lnTo>
                    <a:pt x="12700" y="3663696"/>
                  </a:lnTo>
                  <a:cubicBezTo>
                    <a:pt x="5715" y="3663696"/>
                    <a:pt x="0" y="3657981"/>
                    <a:pt x="0" y="3650996"/>
                  </a:cubicBezTo>
                  <a:lnTo>
                    <a:pt x="0" y="12700"/>
                  </a:lnTo>
                  <a:cubicBezTo>
                    <a:pt x="0" y="5715"/>
                    <a:pt x="5715" y="0"/>
                    <a:pt x="12700" y="0"/>
                  </a:cubicBezTo>
                  <a:moveTo>
                    <a:pt x="12700" y="25400"/>
                  </a:moveTo>
                  <a:lnTo>
                    <a:pt x="12700" y="12700"/>
                  </a:lnTo>
                  <a:lnTo>
                    <a:pt x="25400" y="12700"/>
                  </a:lnTo>
                  <a:lnTo>
                    <a:pt x="25400" y="3650996"/>
                  </a:lnTo>
                  <a:lnTo>
                    <a:pt x="12700" y="3650996"/>
                  </a:lnTo>
                  <a:lnTo>
                    <a:pt x="12700" y="3638296"/>
                  </a:lnTo>
                  <a:lnTo>
                    <a:pt x="20562570" y="3638296"/>
                  </a:lnTo>
                  <a:lnTo>
                    <a:pt x="20562570" y="3650996"/>
                  </a:lnTo>
                  <a:lnTo>
                    <a:pt x="20549870" y="3650996"/>
                  </a:lnTo>
                  <a:lnTo>
                    <a:pt x="20549870" y="12700"/>
                  </a:lnTo>
                  <a:lnTo>
                    <a:pt x="20562570" y="12700"/>
                  </a:lnTo>
                  <a:lnTo>
                    <a:pt x="20562570" y="25400"/>
                  </a:lnTo>
                  <a:lnTo>
                    <a:pt x="12700" y="25400"/>
                  </a:lnTo>
                  <a:close/>
                </a:path>
              </a:pathLst>
            </a:custGeom>
            <a:solidFill>
              <a:srgbClr val="ED1847"/>
            </a:solidFill>
          </p:spPr>
        </p:sp>
      </p:grpSp>
      <p:sp>
        <p:nvSpPr>
          <p:cNvPr name="TextBox 19" id="19"/>
          <p:cNvSpPr txBox="true"/>
          <p:nvPr/>
        </p:nvSpPr>
        <p:spPr>
          <a:xfrm rot="0">
            <a:off x="1682614" y="6329403"/>
            <a:ext cx="13836520" cy="2141948"/>
          </a:xfrm>
          <a:prstGeom prst="rect">
            <a:avLst/>
          </a:prstGeom>
        </p:spPr>
        <p:txBody>
          <a:bodyPr anchor="t" rtlCol="false" tIns="0" lIns="0" bIns="0" rIns="0">
            <a:spAutoFit/>
          </a:bodyPr>
          <a:lstStyle/>
          <a:p>
            <a:pPr algn="l" marL="570071" indent="-190024" lvl="2">
              <a:lnSpc>
                <a:spcPts val="3402"/>
              </a:lnSpc>
              <a:buFont typeface="Arial"/>
              <a:buChar char="⚬"/>
            </a:pPr>
            <a:r>
              <a:rPr lang="en-US" sz="3150">
                <a:solidFill>
                  <a:srgbClr val="000000"/>
                </a:solidFill>
                <a:latin typeface="Roboto"/>
                <a:ea typeface="Roboto"/>
                <a:cs typeface="Roboto"/>
                <a:sym typeface="Roboto"/>
              </a:rPr>
              <a:t>Localizing manufacturing processes to reduce transportation emissions and increase responsiveness to community needs.</a:t>
            </a:r>
          </a:p>
          <a:p>
            <a:pPr algn="l" marL="570071" indent="-190024" lvl="2">
              <a:lnSpc>
                <a:spcPts val="3402"/>
              </a:lnSpc>
              <a:buFont typeface="Arial"/>
              <a:buChar char="⚬"/>
            </a:pPr>
            <a:r>
              <a:rPr lang="en-US" b="true" sz="3150">
                <a:solidFill>
                  <a:srgbClr val="000000"/>
                </a:solidFill>
                <a:latin typeface="Roboto Bold"/>
                <a:ea typeface="Roboto Bold"/>
                <a:cs typeface="Roboto Bold"/>
                <a:sym typeface="Roboto Bold"/>
              </a:rPr>
              <a:t>Potential Impact:</a:t>
            </a:r>
            <a:r>
              <a:rPr lang="en-US" sz="3150">
                <a:solidFill>
                  <a:srgbClr val="000000"/>
                </a:solidFill>
                <a:latin typeface="Roboto"/>
                <a:ea typeface="Roboto"/>
                <a:cs typeface="Roboto"/>
                <a:sym typeface="Roboto"/>
              </a:rPr>
              <a:t> Reduces carbon footprint, strengthens community resilience, and enhances adaptability in disaster-prone regions.</a:t>
            </a:r>
          </a:p>
        </p:txBody>
      </p:sp>
      <p:grpSp>
        <p:nvGrpSpPr>
          <p:cNvPr name="Group 20" id="20"/>
          <p:cNvGrpSpPr/>
          <p:nvPr/>
        </p:nvGrpSpPr>
        <p:grpSpPr>
          <a:xfrm rot="0">
            <a:off x="1655784" y="5408025"/>
            <a:ext cx="10807704" cy="948930"/>
            <a:chOff x="0" y="0"/>
            <a:chExt cx="14410272" cy="1265240"/>
          </a:xfrm>
        </p:grpSpPr>
        <p:sp>
          <p:nvSpPr>
            <p:cNvPr name="Freeform 21" id="21"/>
            <p:cNvSpPr/>
            <p:nvPr/>
          </p:nvSpPr>
          <p:spPr>
            <a:xfrm flipH="false" flipV="false" rot="0">
              <a:off x="12700" y="12700"/>
              <a:ext cx="14384908" cy="1239901"/>
            </a:xfrm>
            <a:custGeom>
              <a:avLst/>
              <a:gdLst/>
              <a:ahLst/>
              <a:cxnLst/>
              <a:rect r="r" b="b" t="t" l="l"/>
              <a:pathLst>
                <a:path h="1239901" w="14384908">
                  <a:moveTo>
                    <a:pt x="0" y="206629"/>
                  </a:moveTo>
                  <a:cubicBezTo>
                    <a:pt x="0" y="92456"/>
                    <a:pt x="94234" y="0"/>
                    <a:pt x="210566" y="0"/>
                  </a:cubicBezTo>
                  <a:lnTo>
                    <a:pt x="14174343" y="0"/>
                  </a:lnTo>
                  <a:cubicBezTo>
                    <a:pt x="14290548" y="0"/>
                    <a:pt x="14384908" y="92456"/>
                    <a:pt x="14384908" y="206629"/>
                  </a:cubicBezTo>
                  <a:lnTo>
                    <a:pt x="14384908" y="1033145"/>
                  </a:lnTo>
                  <a:cubicBezTo>
                    <a:pt x="14384908" y="1147318"/>
                    <a:pt x="14290675" y="1239774"/>
                    <a:pt x="14174343" y="1239774"/>
                  </a:cubicBezTo>
                  <a:lnTo>
                    <a:pt x="210566" y="1239774"/>
                  </a:lnTo>
                  <a:cubicBezTo>
                    <a:pt x="94234" y="1239901"/>
                    <a:pt x="0" y="1147318"/>
                    <a:pt x="0" y="1033145"/>
                  </a:cubicBezTo>
                  <a:close/>
                </a:path>
              </a:pathLst>
            </a:custGeom>
            <a:solidFill>
              <a:srgbClr val="ED1847"/>
            </a:solidFill>
          </p:spPr>
        </p:sp>
        <p:sp>
          <p:nvSpPr>
            <p:cNvPr name="Freeform 22" id="22"/>
            <p:cNvSpPr/>
            <p:nvPr/>
          </p:nvSpPr>
          <p:spPr>
            <a:xfrm flipH="false" flipV="false" rot="0">
              <a:off x="0" y="0"/>
              <a:ext cx="14410308" cy="1265301"/>
            </a:xfrm>
            <a:custGeom>
              <a:avLst/>
              <a:gdLst/>
              <a:ahLst/>
              <a:cxnLst/>
              <a:rect r="r" b="b" t="t" l="l"/>
              <a:pathLst>
                <a:path h="1265301" w="14410308">
                  <a:moveTo>
                    <a:pt x="0" y="219329"/>
                  </a:moveTo>
                  <a:cubicBezTo>
                    <a:pt x="0" y="98044"/>
                    <a:pt x="100203" y="0"/>
                    <a:pt x="223266" y="0"/>
                  </a:cubicBezTo>
                  <a:lnTo>
                    <a:pt x="14187043" y="0"/>
                  </a:lnTo>
                  <a:lnTo>
                    <a:pt x="14187043" y="12700"/>
                  </a:lnTo>
                  <a:lnTo>
                    <a:pt x="14187043" y="0"/>
                  </a:lnTo>
                  <a:cubicBezTo>
                    <a:pt x="14310106" y="0"/>
                    <a:pt x="14410308" y="98044"/>
                    <a:pt x="14410308" y="219329"/>
                  </a:cubicBezTo>
                  <a:lnTo>
                    <a:pt x="14397608" y="219329"/>
                  </a:lnTo>
                  <a:lnTo>
                    <a:pt x="14410308" y="219329"/>
                  </a:lnTo>
                  <a:lnTo>
                    <a:pt x="14410308" y="1045845"/>
                  </a:lnTo>
                  <a:lnTo>
                    <a:pt x="14397608" y="1045845"/>
                  </a:lnTo>
                  <a:lnTo>
                    <a:pt x="14410308" y="1045845"/>
                  </a:lnTo>
                  <a:cubicBezTo>
                    <a:pt x="14410308" y="1167257"/>
                    <a:pt x="14310106" y="1265174"/>
                    <a:pt x="14187043" y="1265174"/>
                  </a:cubicBezTo>
                  <a:lnTo>
                    <a:pt x="14187043" y="1252474"/>
                  </a:lnTo>
                  <a:lnTo>
                    <a:pt x="14187043" y="1265174"/>
                  </a:lnTo>
                  <a:lnTo>
                    <a:pt x="223266" y="1265174"/>
                  </a:lnTo>
                  <a:lnTo>
                    <a:pt x="223266" y="1252474"/>
                  </a:lnTo>
                  <a:lnTo>
                    <a:pt x="223266" y="1265174"/>
                  </a:lnTo>
                  <a:cubicBezTo>
                    <a:pt x="100203" y="1265301"/>
                    <a:pt x="0" y="1167257"/>
                    <a:pt x="0" y="1045845"/>
                  </a:cubicBezTo>
                  <a:lnTo>
                    <a:pt x="0" y="219329"/>
                  </a:lnTo>
                  <a:lnTo>
                    <a:pt x="12700" y="219329"/>
                  </a:lnTo>
                  <a:lnTo>
                    <a:pt x="0" y="219329"/>
                  </a:lnTo>
                  <a:moveTo>
                    <a:pt x="25400" y="219329"/>
                  </a:moveTo>
                  <a:lnTo>
                    <a:pt x="25400" y="1045845"/>
                  </a:lnTo>
                  <a:lnTo>
                    <a:pt x="12700" y="1045845"/>
                  </a:lnTo>
                  <a:lnTo>
                    <a:pt x="25400" y="1045845"/>
                  </a:lnTo>
                  <a:cubicBezTo>
                    <a:pt x="25400" y="1152779"/>
                    <a:pt x="113792" y="1239774"/>
                    <a:pt x="223266" y="1239774"/>
                  </a:cubicBezTo>
                  <a:lnTo>
                    <a:pt x="14187043" y="1239774"/>
                  </a:lnTo>
                  <a:cubicBezTo>
                    <a:pt x="14296517" y="1239774"/>
                    <a:pt x="14384908" y="1152779"/>
                    <a:pt x="14384908" y="1045845"/>
                  </a:cubicBezTo>
                  <a:lnTo>
                    <a:pt x="14384908" y="219329"/>
                  </a:lnTo>
                  <a:cubicBezTo>
                    <a:pt x="14384908" y="112395"/>
                    <a:pt x="14296517" y="25400"/>
                    <a:pt x="14187043" y="25400"/>
                  </a:cubicBezTo>
                  <a:lnTo>
                    <a:pt x="223266" y="25400"/>
                  </a:lnTo>
                  <a:lnTo>
                    <a:pt x="223266" y="12700"/>
                  </a:lnTo>
                  <a:lnTo>
                    <a:pt x="223266" y="25400"/>
                  </a:lnTo>
                  <a:cubicBezTo>
                    <a:pt x="113792" y="25400"/>
                    <a:pt x="25400" y="112395"/>
                    <a:pt x="25400" y="219329"/>
                  </a:cubicBezTo>
                  <a:close/>
                </a:path>
              </a:pathLst>
            </a:custGeom>
            <a:solidFill>
              <a:srgbClr val="FFFFFF"/>
            </a:solidFill>
          </p:spPr>
        </p:sp>
      </p:grpSp>
      <p:sp>
        <p:nvSpPr>
          <p:cNvPr name="TextBox 23" id="23"/>
          <p:cNvSpPr txBox="true"/>
          <p:nvPr/>
        </p:nvSpPr>
        <p:spPr>
          <a:xfrm rot="0">
            <a:off x="1973034" y="5472468"/>
            <a:ext cx="10173204" cy="839094"/>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Decentralized manufacturing</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7">
              <a:extLst>
                <a:ext uri="{96DAC541-7B7A-43D3-8B79-37D633B846F1}">
                  <asvg:svgBlip xmlns:asvg="http://schemas.microsoft.com/office/drawing/2016/SVG/main" r:embed="rId8"/>
                </a:ext>
              </a:extLst>
            </a:blip>
            <a:stretch>
              <a:fillRect l="0" t="-807" r="0" b="-807"/>
            </a:stretch>
          </a:blipFill>
        </p:spPr>
      </p:sp>
      <p:sp>
        <p:nvSpPr>
          <p:cNvPr name="TextBox 7" id="7"/>
          <p:cNvSpPr txBox="true"/>
          <p:nvPr/>
        </p:nvSpPr>
        <p:spPr>
          <a:xfrm rot="0">
            <a:off x="89845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By the end of this module, you should be able to:</a:t>
            </a:r>
          </a:p>
        </p:txBody>
      </p:sp>
      <p:grpSp>
        <p:nvGrpSpPr>
          <p:cNvPr name="Group 8" id="8"/>
          <p:cNvGrpSpPr/>
          <p:nvPr/>
        </p:nvGrpSpPr>
        <p:grpSpPr>
          <a:xfrm rot="0">
            <a:off x="-6934779" y="-149104"/>
            <a:ext cx="10959282" cy="10959282"/>
            <a:chOff x="0" y="0"/>
            <a:chExt cx="14612376" cy="14612376"/>
          </a:xfrm>
        </p:grpSpPr>
        <p:sp>
          <p:nvSpPr>
            <p:cNvPr name="Freeform 9" id="9"/>
            <p:cNvSpPr/>
            <p:nvPr/>
          </p:nvSpPr>
          <p:spPr>
            <a:xfrm flipH="false" flipV="false" rot="0">
              <a:off x="12419076" y="2136267"/>
              <a:ext cx="2906522" cy="10341102"/>
            </a:xfrm>
            <a:custGeom>
              <a:avLst/>
              <a:gdLst/>
              <a:ahLst/>
              <a:cxnLst/>
              <a:rect r="r" b="b" t="t" l="l"/>
              <a:pathLst>
                <a:path h="10341102" w="2906522">
                  <a:moveTo>
                    <a:pt x="53340" y="3683"/>
                  </a:moveTo>
                  <a:cubicBezTo>
                    <a:pt x="2906522" y="2856865"/>
                    <a:pt x="2906522" y="7482967"/>
                    <a:pt x="53340" y="10336149"/>
                  </a:cubicBezTo>
                  <a:cubicBezTo>
                    <a:pt x="48387" y="10341102"/>
                    <a:pt x="40386" y="10341102"/>
                    <a:pt x="35434" y="10336149"/>
                  </a:cubicBezTo>
                  <a:lnTo>
                    <a:pt x="4953" y="10305669"/>
                  </a:lnTo>
                  <a:cubicBezTo>
                    <a:pt x="2540" y="10303256"/>
                    <a:pt x="1271" y="10300081"/>
                    <a:pt x="1271" y="10296652"/>
                  </a:cubicBezTo>
                  <a:cubicBezTo>
                    <a:pt x="1271" y="10293223"/>
                    <a:pt x="2667" y="10290048"/>
                    <a:pt x="4953" y="10287635"/>
                  </a:cubicBezTo>
                  <a:cubicBezTo>
                    <a:pt x="2831466" y="7461123"/>
                    <a:pt x="2831466" y="2878582"/>
                    <a:pt x="4953" y="52070"/>
                  </a:cubicBezTo>
                  <a:cubicBezTo>
                    <a:pt x="0" y="47117"/>
                    <a:pt x="0" y="39116"/>
                    <a:pt x="4953" y="34163"/>
                  </a:cubicBezTo>
                  <a:lnTo>
                    <a:pt x="35434" y="3683"/>
                  </a:lnTo>
                  <a:cubicBezTo>
                    <a:pt x="37847" y="1270"/>
                    <a:pt x="41022" y="0"/>
                    <a:pt x="44450" y="0"/>
                  </a:cubicBezTo>
                  <a:cubicBezTo>
                    <a:pt x="47879" y="0"/>
                    <a:pt x="51054" y="1397"/>
                    <a:pt x="53467" y="3683"/>
                  </a:cubicBezTo>
                  <a:moveTo>
                    <a:pt x="35560" y="21590"/>
                  </a:moveTo>
                  <a:lnTo>
                    <a:pt x="44577" y="12573"/>
                  </a:lnTo>
                  <a:lnTo>
                    <a:pt x="53594" y="21590"/>
                  </a:lnTo>
                  <a:lnTo>
                    <a:pt x="23114" y="52070"/>
                  </a:lnTo>
                  <a:lnTo>
                    <a:pt x="14097" y="43053"/>
                  </a:lnTo>
                  <a:lnTo>
                    <a:pt x="23114" y="34036"/>
                  </a:lnTo>
                  <a:cubicBezTo>
                    <a:pt x="2859532" y="2870454"/>
                    <a:pt x="2859532" y="7469124"/>
                    <a:pt x="23114" y="10305543"/>
                  </a:cubicBezTo>
                  <a:lnTo>
                    <a:pt x="14097" y="10296525"/>
                  </a:lnTo>
                  <a:lnTo>
                    <a:pt x="23114" y="10287509"/>
                  </a:lnTo>
                  <a:lnTo>
                    <a:pt x="53594" y="10317988"/>
                  </a:lnTo>
                  <a:lnTo>
                    <a:pt x="44577" y="10327006"/>
                  </a:lnTo>
                  <a:lnTo>
                    <a:pt x="35560" y="10317988"/>
                  </a:lnTo>
                  <a:cubicBezTo>
                    <a:pt x="2878837" y="7474712"/>
                    <a:pt x="2878837" y="2864739"/>
                    <a:pt x="35560" y="21336"/>
                  </a:cubicBezTo>
                  <a:close/>
                </a:path>
              </a:pathLst>
            </a:custGeom>
            <a:solidFill>
              <a:srgbClr val="007DAE"/>
            </a:solidFill>
          </p:spPr>
        </p:sp>
      </p:grpSp>
      <p:grpSp>
        <p:nvGrpSpPr>
          <p:cNvPr name="Group 10" id="10"/>
          <p:cNvGrpSpPr/>
          <p:nvPr/>
        </p:nvGrpSpPr>
        <p:grpSpPr>
          <a:xfrm rot="0">
            <a:off x="2907290" y="1685031"/>
            <a:ext cx="14376911" cy="874766"/>
            <a:chOff x="0" y="0"/>
            <a:chExt cx="19169214" cy="1166354"/>
          </a:xfrm>
        </p:grpSpPr>
        <p:sp>
          <p:nvSpPr>
            <p:cNvPr name="Freeform 11" id="11"/>
            <p:cNvSpPr/>
            <p:nvPr/>
          </p:nvSpPr>
          <p:spPr>
            <a:xfrm flipH="false" flipV="false" rot="0">
              <a:off x="12700" y="12700"/>
              <a:ext cx="19143853" cy="1140968"/>
            </a:xfrm>
            <a:custGeom>
              <a:avLst/>
              <a:gdLst/>
              <a:ahLst/>
              <a:cxnLst/>
              <a:rect r="r" b="b" t="t" l="l"/>
              <a:pathLst>
                <a:path h="1140968" w="19143853">
                  <a:moveTo>
                    <a:pt x="0" y="0"/>
                  </a:moveTo>
                  <a:lnTo>
                    <a:pt x="19143853" y="0"/>
                  </a:lnTo>
                  <a:lnTo>
                    <a:pt x="19143853" y="1140968"/>
                  </a:lnTo>
                  <a:lnTo>
                    <a:pt x="0" y="1140968"/>
                  </a:lnTo>
                  <a:close/>
                </a:path>
              </a:pathLst>
            </a:custGeom>
            <a:solidFill>
              <a:srgbClr val="ED1847"/>
            </a:solidFill>
          </p:spPr>
        </p:sp>
        <p:sp>
          <p:nvSpPr>
            <p:cNvPr name="Freeform 12" id="12"/>
            <p:cNvSpPr/>
            <p:nvPr/>
          </p:nvSpPr>
          <p:spPr>
            <a:xfrm flipH="false" flipV="false" rot="0">
              <a:off x="0" y="0"/>
              <a:ext cx="19169253" cy="1166368"/>
            </a:xfrm>
            <a:custGeom>
              <a:avLst/>
              <a:gdLst/>
              <a:ahLst/>
              <a:cxnLst/>
              <a:rect r="r" b="b" t="t" l="l"/>
              <a:pathLst>
                <a:path h="1166368" w="19169253">
                  <a:moveTo>
                    <a:pt x="12700" y="0"/>
                  </a:moveTo>
                  <a:lnTo>
                    <a:pt x="19156553" y="0"/>
                  </a:lnTo>
                  <a:cubicBezTo>
                    <a:pt x="19163539" y="0"/>
                    <a:pt x="19169253" y="5715"/>
                    <a:pt x="19169253" y="12700"/>
                  </a:cubicBezTo>
                  <a:lnTo>
                    <a:pt x="19169253" y="1153668"/>
                  </a:lnTo>
                  <a:cubicBezTo>
                    <a:pt x="19169253" y="1160653"/>
                    <a:pt x="19163539" y="1166368"/>
                    <a:pt x="19156553"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9156553" y="1140968"/>
                  </a:lnTo>
                  <a:lnTo>
                    <a:pt x="19156553" y="1153668"/>
                  </a:lnTo>
                  <a:lnTo>
                    <a:pt x="19143853" y="1153668"/>
                  </a:lnTo>
                  <a:lnTo>
                    <a:pt x="19143853" y="12700"/>
                  </a:lnTo>
                  <a:lnTo>
                    <a:pt x="19156553" y="12700"/>
                  </a:lnTo>
                  <a:lnTo>
                    <a:pt x="19156553" y="25400"/>
                  </a:lnTo>
                  <a:lnTo>
                    <a:pt x="12700" y="25400"/>
                  </a:lnTo>
                  <a:close/>
                </a:path>
              </a:pathLst>
            </a:custGeom>
            <a:solidFill>
              <a:srgbClr val="FFFFFF"/>
            </a:solidFill>
          </p:spPr>
        </p:sp>
      </p:grpSp>
      <p:sp>
        <p:nvSpPr>
          <p:cNvPr name="TextBox 13" id="13"/>
          <p:cNvSpPr txBox="true"/>
          <p:nvPr/>
        </p:nvSpPr>
        <p:spPr>
          <a:xfrm rot="0">
            <a:off x="3360106" y="1744721"/>
            <a:ext cx="13883454"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Analyze the environmental impacts of procurement, transportation, storage, and disposal activities within humanitarian operations.</a:t>
            </a:r>
          </a:p>
        </p:txBody>
      </p:sp>
      <p:grpSp>
        <p:nvGrpSpPr>
          <p:cNvPr name="Group 14" id="14"/>
          <p:cNvGrpSpPr/>
          <p:nvPr/>
        </p:nvGrpSpPr>
        <p:grpSpPr>
          <a:xfrm rot="0">
            <a:off x="2372466" y="1578066"/>
            <a:ext cx="1088694" cy="1088694"/>
            <a:chOff x="0" y="0"/>
            <a:chExt cx="1451592" cy="1451592"/>
          </a:xfrm>
        </p:grpSpPr>
        <p:sp>
          <p:nvSpPr>
            <p:cNvPr name="Freeform 15" id="15"/>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16" id="16"/>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grpSp>
        <p:nvGrpSpPr>
          <p:cNvPr name="Group 17" id="17"/>
          <p:cNvGrpSpPr/>
          <p:nvPr/>
        </p:nvGrpSpPr>
        <p:grpSpPr>
          <a:xfrm rot="0">
            <a:off x="3611174" y="2968441"/>
            <a:ext cx="13673026" cy="874766"/>
            <a:chOff x="0" y="0"/>
            <a:chExt cx="18230702" cy="1166354"/>
          </a:xfrm>
        </p:grpSpPr>
        <p:sp>
          <p:nvSpPr>
            <p:cNvPr name="Freeform 18" id="18"/>
            <p:cNvSpPr/>
            <p:nvPr/>
          </p:nvSpPr>
          <p:spPr>
            <a:xfrm flipH="false" flipV="false" rot="0">
              <a:off x="12700" y="12700"/>
              <a:ext cx="18205323" cy="1140968"/>
            </a:xfrm>
            <a:custGeom>
              <a:avLst/>
              <a:gdLst/>
              <a:ahLst/>
              <a:cxnLst/>
              <a:rect r="r" b="b" t="t" l="l"/>
              <a:pathLst>
                <a:path h="1140968" w="18205323">
                  <a:moveTo>
                    <a:pt x="0" y="0"/>
                  </a:moveTo>
                  <a:lnTo>
                    <a:pt x="18205323" y="0"/>
                  </a:lnTo>
                  <a:lnTo>
                    <a:pt x="18205323" y="1140968"/>
                  </a:lnTo>
                  <a:lnTo>
                    <a:pt x="0" y="1140968"/>
                  </a:lnTo>
                  <a:close/>
                </a:path>
              </a:pathLst>
            </a:custGeom>
            <a:solidFill>
              <a:srgbClr val="ED1847"/>
            </a:solidFill>
          </p:spPr>
        </p:sp>
        <p:sp>
          <p:nvSpPr>
            <p:cNvPr name="Freeform 19" id="19"/>
            <p:cNvSpPr/>
            <p:nvPr/>
          </p:nvSpPr>
          <p:spPr>
            <a:xfrm flipH="false" flipV="false" rot="0">
              <a:off x="0" y="0"/>
              <a:ext cx="18230723" cy="1166368"/>
            </a:xfrm>
            <a:custGeom>
              <a:avLst/>
              <a:gdLst/>
              <a:ahLst/>
              <a:cxnLst/>
              <a:rect r="r" b="b" t="t" l="l"/>
              <a:pathLst>
                <a:path h="1166368" w="18230723">
                  <a:moveTo>
                    <a:pt x="12700" y="0"/>
                  </a:moveTo>
                  <a:lnTo>
                    <a:pt x="18218023" y="0"/>
                  </a:lnTo>
                  <a:cubicBezTo>
                    <a:pt x="18225008" y="0"/>
                    <a:pt x="18230723" y="5715"/>
                    <a:pt x="18230723" y="12700"/>
                  </a:cubicBezTo>
                  <a:lnTo>
                    <a:pt x="18230723" y="1153668"/>
                  </a:lnTo>
                  <a:cubicBezTo>
                    <a:pt x="18230723" y="1160653"/>
                    <a:pt x="18225008" y="1166368"/>
                    <a:pt x="18218023"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8218023" y="1140968"/>
                  </a:lnTo>
                  <a:lnTo>
                    <a:pt x="18218023" y="1153668"/>
                  </a:lnTo>
                  <a:lnTo>
                    <a:pt x="18205323" y="1153668"/>
                  </a:lnTo>
                  <a:lnTo>
                    <a:pt x="18205323" y="12700"/>
                  </a:lnTo>
                  <a:lnTo>
                    <a:pt x="18218023" y="12700"/>
                  </a:lnTo>
                  <a:lnTo>
                    <a:pt x="18218023" y="25400"/>
                  </a:lnTo>
                  <a:lnTo>
                    <a:pt x="12700" y="25400"/>
                  </a:lnTo>
                  <a:close/>
                </a:path>
              </a:pathLst>
            </a:custGeom>
            <a:solidFill>
              <a:srgbClr val="FFFFFF"/>
            </a:solidFill>
          </p:spPr>
        </p:sp>
      </p:grpSp>
      <p:sp>
        <p:nvSpPr>
          <p:cNvPr name="TextBox 20" id="20"/>
          <p:cNvSpPr txBox="true"/>
          <p:nvPr/>
        </p:nvSpPr>
        <p:spPr>
          <a:xfrm rot="0">
            <a:off x="4063989" y="3028131"/>
            <a:ext cx="13179570"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Develop and apply sustainable supply chain management strategies that incorporate principles of green logistics, sustainable procurement, and resource efficiency.</a:t>
            </a:r>
          </a:p>
        </p:txBody>
      </p:sp>
      <p:grpSp>
        <p:nvGrpSpPr>
          <p:cNvPr name="Group 21" id="21"/>
          <p:cNvGrpSpPr/>
          <p:nvPr/>
        </p:nvGrpSpPr>
        <p:grpSpPr>
          <a:xfrm rot="0">
            <a:off x="3076352" y="2861476"/>
            <a:ext cx="1088694" cy="1088694"/>
            <a:chOff x="0" y="0"/>
            <a:chExt cx="1451592" cy="1451592"/>
          </a:xfrm>
        </p:grpSpPr>
        <p:sp>
          <p:nvSpPr>
            <p:cNvPr name="Freeform 22" id="22"/>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23" id="23"/>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grpSp>
        <p:nvGrpSpPr>
          <p:cNvPr name="Group 24" id="24"/>
          <p:cNvGrpSpPr/>
          <p:nvPr/>
        </p:nvGrpSpPr>
        <p:grpSpPr>
          <a:xfrm rot="0">
            <a:off x="3933042" y="4251854"/>
            <a:ext cx="13351157" cy="874766"/>
            <a:chOff x="0" y="0"/>
            <a:chExt cx="17801542" cy="1166354"/>
          </a:xfrm>
        </p:grpSpPr>
        <p:sp>
          <p:nvSpPr>
            <p:cNvPr name="Freeform 25" id="25"/>
            <p:cNvSpPr/>
            <p:nvPr/>
          </p:nvSpPr>
          <p:spPr>
            <a:xfrm flipH="false" flipV="false" rot="0">
              <a:off x="12700" y="12700"/>
              <a:ext cx="17776189" cy="1140968"/>
            </a:xfrm>
            <a:custGeom>
              <a:avLst/>
              <a:gdLst/>
              <a:ahLst/>
              <a:cxnLst/>
              <a:rect r="r" b="b" t="t" l="l"/>
              <a:pathLst>
                <a:path h="1140968" w="17776189">
                  <a:moveTo>
                    <a:pt x="0" y="0"/>
                  </a:moveTo>
                  <a:lnTo>
                    <a:pt x="17776189" y="0"/>
                  </a:lnTo>
                  <a:lnTo>
                    <a:pt x="17776189" y="1140968"/>
                  </a:lnTo>
                  <a:lnTo>
                    <a:pt x="0" y="1140968"/>
                  </a:lnTo>
                  <a:close/>
                </a:path>
              </a:pathLst>
            </a:custGeom>
            <a:solidFill>
              <a:srgbClr val="ED1847"/>
            </a:solidFill>
          </p:spPr>
        </p:sp>
        <p:sp>
          <p:nvSpPr>
            <p:cNvPr name="Freeform 26" id="26"/>
            <p:cNvSpPr/>
            <p:nvPr/>
          </p:nvSpPr>
          <p:spPr>
            <a:xfrm flipH="false" flipV="false" rot="0">
              <a:off x="0" y="0"/>
              <a:ext cx="17801589" cy="1166368"/>
            </a:xfrm>
            <a:custGeom>
              <a:avLst/>
              <a:gdLst/>
              <a:ahLst/>
              <a:cxnLst/>
              <a:rect r="r" b="b" t="t" l="l"/>
              <a:pathLst>
                <a:path h="1166368" w="17801589">
                  <a:moveTo>
                    <a:pt x="12700" y="0"/>
                  </a:moveTo>
                  <a:lnTo>
                    <a:pt x="17788889" y="0"/>
                  </a:lnTo>
                  <a:cubicBezTo>
                    <a:pt x="17795875" y="0"/>
                    <a:pt x="17801589" y="5715"/>
                    <a:pt x="17801589" y="12700"/>
                  </a:cubicBezTo>
                  <a:lnTo>
                    <a:pt x="17801589" y="1153668"/>
                  </a:lnTo>
                  <a:cubicBezTo>
                    <a:pt x="17801589" y="1160653"/>
                    <a:pt x="17795875" y="1166368"/>
                    <a:pt x="17788889"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7788889" y="1140968"/>
                  </a:lnTo>
                  <a:lnTo>
                    <a:pt x="17788889" y="1153668"/>
                  </a:lnTo>
                  <a:lnTo>
                    <a:pt x="17776189" y="1153668"/>
                  </a:lnTo>
                  <a:lnTo>
                    <a:pt x="17776189" y="12700"/>
                  </a:lnTo>
                  <a:lnTo>
                    <a:pt x="17788889" y="12700"/>
                  </a:lnTo>
                  <a:lnTo>
                    <a:pt x="17788889" y="25400"/>
                  </a:lnTo>
                  <a:lnTo>
                    <a:pt x="12700" y="25400"/>
                  </a:lnTo>
                  <a:close/>
                </a:path>
              </a:pathLst>
            </a:custGeom>
            <a:solidFill>
              <a:srgbClr val="FFFFFF"/>
            </a:solidFill>
          </p:spPr>
        </p:sp>
      </p:grpSp>
      <p:sp>
        <p:nvSpPr>
          <p:cNvPr name="TextBox 27" id="27"/>
          <p:cNvSpPr txBox="true"/>
          <p:nvPr/>
        </p:nvSpPr>
        <p:spPr>
          <a:xfrm rot="0">
            <a:off x="4385858" y="4311543"/>
            <a:ext cx="12857700"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Implement advanced practices in energy management, sustainable warehousing, and facilities management to minimize the environmental footprint of supply chain activities.</a:t>
            </a:r>
          </a:p>
        </p:txBody>
      </p:sp>
      <p:grpSp>
        <p:nvGrpSpPr>
          <p:cNvPr name="Group 28" id="28"/>
          <p:cNvGrpSpPr/>
          <p:nvPr/>
        </p:nvGrpSpPr>
        <p:grpSpPr>
          <a:xfrm rot="0">
            <a:off x="3398220" y="4144888"/>
            <a:ext cx="1088694" cy="1088694"/>
            <a:chOff x="0" y="0"/>
            <a:chExt cx="1451592" cy="1451592"/>
          </a:xfrm>
        </p:grpSpPr>
        <p:sp>
          <p:nvSpPr>
            <p:cNvPr name="Freeform 29" id="29"/>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30" id="30"/>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grpSp>
        <p:nvGrpSpPr>
          <p:cNvPr name="Group 31" id="31"/>
          <p:cNvGrpSpPr/>
          <p:nvPr/>
        </p:nvGrpSpPr>
        <p:grpSpPr>
          <a:xfrm rot="0">
            <a:off x="3933042" y="5534451"/>
            <a:ext cx="13351157" cy="874766"/>
            <a:chOff x="0" y="0"/>
            <a:chExt cx="17801542" cy="1166354"/>
          </a:xfrm>
        </p:grpSpPr>
        <p:sp>
          <p:nvSpPr>
            <p:cNvPr name="Freeform 32" id="32"/>
            <p:cNvSpPr/>
            <p:nvPr/>
          </p:nvSpPr>
          <p:spPr>
            <a:xfrm flipH="false" flipV="false" rot="0">
              <a:off x="12700" y="12700"/>
              <a:ext cx="17776189" cy="1140968"/>
            </a:xfrm>
            <a:custGeom>
              <a:avLst/>
              <a:gdLst/>
              <a:ahLst/>
              <a:cxnLst/>
              <a:rect r="r" b="b" t="t" l="l"/>
              <a:pathLst>
                <a:path h="1140968" w="17776189">
                  <a:moveTo>
                    <a:pt x="0" y="0"/>
                  </a:moveTo>
                  <a:lnTo>
                    <a:pt x="17776189" y="0"/>
                  </a:lnTo>
                  <a:lnTo>
                    <a:pt x="17776189" y="1140968"/>
                  </a:lnTo>
                  <a:lnTo>
                    <a:pt x="0" y="1140968"/>
                  </a:lnTo>
                  <a:close/>
                </a:path>
              </a:pathLst>
            </a:custGeom>
            <a:solidFill>
              <a:srgbClr val="ED1847"/>
            </a:solidFill>
          </p:spPr>
        </p:sp>
        <p:sp>
          <p:nvSpPr>
            <p:cNvPr name="Freeform 33" id="33"/>
            <p:cNvSpPr/>
            <p:nvPr/>
          </p:nvSpPr>
          <p:spPr>
            <a:xfrm flipH="false" flipV="false" rot="0">
              <a:off x="0" y="0"/>
              <a:ext cx="17801589" cy="1166368"/>
            </a:xfrm>
            <a:custGeom>
              <a:avLst/>
              <a:gdLst/>
              <a:ahLst/>
              <a:cxnLst/>
              <a:rect r="r" b="b" t="t" l="l"/>
              <a:pathLst>
                <a:path h="1166368" w="17801589">
                  <a:moveTo>
                    <a:pt x="12700" y="0"/>
                  </a:moveTo>
                  <a:lnTo>
                    <a:pt x="17788889" y="0"/>
                  </a:lnTo>
                  <a:cubicBezTo>
                    <a:pt x="17795875" y="0"/>
                    <a:pt x="17801589" y="5715"/>
                    <a:pt x="17801589" y="12700"/>
                  </a:cubicBezTo>
                  <a:lnTo>
                    <a:pt x="17801589" y="1153668"/>
                  </a:lnTo>
                  <a:cubicBezTo>
                    <a:pt x="17801589" y="1160653"/>
                    <a:pt x="17795875" y="1166368"/>
                    <a:pt x="17788889"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7788889" y="1140968"/>
                  </a:lnTo>
                  <a:lnTo>
                    <a:pt x="17788889" y="1153668"/>
                  </a:lnTo>
                  <a:lnTo>
                    <a:pt x="17776189" y="1153668"/>
                  </a:lnTo>
                  <a:lnTo>
                    <a:pt x="17776189" y="12700"/>
                  </a:lnTo>
                  <a:lnTo>
                    <a:pt x="17788889" y="12700"/>
                  </a:lnTo>
                  <a:lnTo>
                    <a:pt x="17788889" y="25400"/>
                  </a:lnTo>
                  <a:lnTo>
                    <a:pt x="12700" y="25400"/>
                  </a:lnTo>
                  <a:close/>
                </a:path>
              </a:pathLst>
            </a:custGeom>
            <a:solidFill>
              <a:srgbClr val="FFFFFF"/>
            </a:solidFill>
          </p:spPr>
        </p:sp>
      </p:grpSp>
      <p:sp>
        <p:nvSpPr>
          <p:cNvPr name="TextBox 34" id="34"/>
          <p:cNvSpPr txBox="true"/>
          <p:nvPr/>
        </p:nvSpPr>
        <p:spPr>
          <a:xfrm rot="0">
            <a:off x="4385858" y="5594141"/>
            <a:ext cx="12857700"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Evaluate the potential impact of emerging trends, innovations, and technologies on the sustainability of humanitarian supply chains.</a:t>
            </a:r>
          </a:p>
        </p:txBody>
      </p:sp>
      <p:grpSp>
        <p:nvGrpSpPr>
          <p:cNvPr name="Group 35" id="35"/>
          <p:cNvGrpSpPr/>
          <p:nvPr/>
        </p:nvGrpSpPr>
        <p:grpSpPr>
          <a:xfrm rot="0">
            <a:off x="3398220" y="5427488"/>
            <a:ext cx="1088694" cy="1088694"/>
            <a:chOff x="0" y="0"/>
            <a:chExt cx="1451592" cy="1451592"/>
          </a:xfrm>
        </p:grpSpPr>
        <p:sp>
          <p:nvSpPr>
            <p:cNvPr name="Freeform 36" id="36"/>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37" id="37"/>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grpSp>
        <p:nvGrpSpPr>
          <p:cNvPr name="Group 38" id="38"/>
          <p:cNvGrpSpPr/>
          <p:nvPr/>
        </p:nvGrpSpPr>
        <p:grpSpPr>
          <a:xfrm rot="0">
            <a:off x="3611174" y="6817863"/>
            <a:ext cx="13673026" cy="874766"/>
            <a:chOff x="0" y="0"/>
            <a:chExt cx="18230702" cy="1166354"/>
          </a:xfrm>
        </p:grpSpPr>
        <p:sp>
          <p:nvSpPr>
            <p:cNvPr name="Freeform 39" id="39"/>
            <p:cNvSpPr/>
            <p:nvPr/>
          </p:nvSpPr>
          <p:spPr>
            <a:xfrm flipH="false" flipV="false" rot="0">
              <a:off x="12700" y="12700"/>
              <a:ext cx="18205323" cy="1140968"/>
            </a:xfrm>
            <a:custGeom>
              <a:avLst/>
              <a:gdLst/>
              <a:ahLst/>
              <a:cxnLst/>
              <a:rect r="r" b="b" t="t" l="l"/>
              <a:pathLst>
                <a:path h="1140968" w="18205323">
                  <a:moveTo>
                    <a:pt x="0" y="0"/>
                  </a:moveTo>
                  <a:lnTo>
                    <a:pt x="18205323" y="0"/>
                  </a:lnTo>
                  <a:lnTo>
                    <a:pt x="18205323" y="1140968"/>
                  </a:lnTo>
                  <a:lnTo>
                    <a:pt x="0" y="1140968"/>
                  </a:lnTo>
                  <a:close/>
                </a:path>
              </a:pathLst>
            </a:custGeom>
            <a:solidFill>
              <a:srgbClr val="ED1847"/>
            </a:solidFill>
          </p:spPr>
        </p:sp>
        <p:sp>
          <p:nvSpPr>
            <p:cNvPr name="Freeform 40" id="40"/>
            <p:cNvSpPr/>
            <p:nvPr/>
          </p:nvSpPr>
          <p:spPr>
            <a:xfrm flipH="false" flipV="false" rot="0">
              <a:off x="0" y="0"/>
              <a:ext cx="18230723" cy="1166368"/>
            </a:xfrm>
            <a:custGeom>
              <a:avLst/>
              <a:gdLst/>
              <a:ahLst/>
              <a:cxnLst/>
              <a:rect r="r" b="b" t="t" l="l"/>
              <a:pathLst>
                <a:path h="1166368" w="18230723">
                  <a:moveTo>
                    <a:pt x="12700" y="0"/>
                  </a:moveTo>
                  <a:lnTo>
                    <a:pt x="18218023" y="0"/>
                  </a:lnTo>
                  <a:cubicBezTo>
                    <a:pt x="18225008" y="0"/>
                    <a:pt x="18230723" y="5715"/>
                    <a:pt x="18230723" y="12700"/>
                  </a:cubicBezTo>
                  <a:lnTo>
                    <a:pt x="18230723" y="1153668"/>
                  </a:lnTo>
                  <a:cubicBezTo>
                    <a:pt x="18230723" y="1160653"/>
                    <a:pt x="18225008" y="1166368"/>
                    <a:pt x="18218023"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8218023" y="1140968"/>
                  </a:lnTo>
                  <a:lnTo>
                    <a:pt x="18218023" y="1153668"/>
                  </a:lnTo>
                  <a:lnTo>
                    <a:pt x="18205323" y="1153668"/>
                  </a:lnTo>
                  <a:lnTo>
                    <a:pt x="18205323" y="12700"/>
                  </a:lnTo>
                  <a:lnTo>
                    <a:pt x="18218023" y="12700"/>
                  </a:lnTo>
                  <a:lnTo>
                    <a:pt x="18218023" y="25400"/>
                  </a:lnTo>
                  <a:lnTo>
                    <a:pt x="12700" y="25400"/>
                  </a:lnTo>
                  <a:close/>
                </a:path>
              </a:pathLst>
            </a:custGeom>
            <a:solidFill>
              <a:srgbClr val="FFFFFF"/>
            </a:solidFill>
          </p:spPr>
        </p:sp>
      </p:grpSp>
      <p:sp>
        <p:nvSpPr>
          <p:cNvPr name="TextBox 41" id="41"/>
          <p:cNvSpPr txBox="true"/>
          <p:nvPr/>
        </p:nvSpPr>
        <p:spPr>
          <a:xfrm rot="0">
            <a:off x="4063989" y="6877553"/>
            <a:ext cx="13179570"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Integrate reverse logistics and end-of-life management strategies to promote circular economy practices in humanitarian contexts.</a:t>
            </a:r>
          </a:p>
        </p:txBody>
      </p:sp>
      <p:grpSp>
        <p:nvGrpSpPr>
          <p:cNvPr name="Group 42" id="42"/>
          <p:cNvGrpSpPr/>
          <p:nvPr/>
        </p:nvGrpSpPr>
        <p:grpSpPr>
          <a:xfrm rot="0">
            <a:off x="3076352" y="6710898"/>
            <a:ext cx="1088694" cy="1088694"/>
            <a:chOff x="0" y="0"/>
            <a:chExt cx="1451592" cy="1451592"/>
          </a:xfrm>
        </p:grpSpPr>
        <p:sp>
          <p:nvSpPr>
            <p:cNvPr name="Freeform 43" id="43"/>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44" id="44"/>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grpSp>
        <p:nvGrpSpPr>
          <p:cNvPr name="Group 45" id="45"/>
          <p:cNvGrpSpPr/>
          <p:nvPr/>
        </p:nvGrpSpPr>
        <p:grpSpPr>
          <a:xfrm rot="0">
            <a:off x="2907290" y="8101274"/>
            <a:ext cx="14376911" cy="874766"/>
            <a:chOff x="0" y="0"/>
            <a:chExt cx="19169214" cy="1166354"/>
          </a:xfrm>
        </p:grpSpPr>
        <p:sp>
          <p:nvSpPr>
            <p:cNvPr name="Freeform 46" id="46"/>
            <p:cNvSpPr/>
            <p:nvPr/>
          </p:nvSpPr>
          <p:spPr>
            <a:xfrm flipH="false" flipV="false" rot="0">
              <a:off x="12700" y="12700"/>
              <a:ext cx="19143853" cy="1140968"/>
            </a:xfrm>
            <a:custGeom>
              <a:avLst/>
              <a:gdLst/>
              <a:ahLst/>
              <a:cxnLst/>
              <a:rect r="r" b="b" t="t" l="l"/>
              <a:pathLst>
                <a:path h="1140968" w="19143853">
                  <a:moveTo>
                    <a:pt x="0" y="0"/>
                  </a:moveTo>
                  <a:lnTo>
                    <a:pt x="19143853" y="0"/>
                  </a:lnTo>
                  <a:lnTo>
                    <a:pt x="19143853" y="1140968"/>
                  </a:lnTo>
                  <a:lnTo>
                    <a:pt x="0" y="1140968"/>
                  </a:lnTo>
                  <a:close/>
                </a:path>
              </a:pathLst>
            </a:custGeom>
            <a:solidFill>
              <a:srgbClr val="ED1847"/>
            </a:solidFill>
          </p:spPr>
        </p:sp>
        <p:sp>
          <p:nvSpPr>
            <p:cNvPr name="Freeform 47" id="47"/>
            <p:cNvSpPr/>
            <p:nvPr/>
          </p:nvSpPr>
          <p:spPr>
            <a:xfrm flipH="false" flipV="false" rot="0">
              <a:off x="0" y="0"/>
              <a:ext cx="19169253" cy="1166368"/>
            </a:xfrm>
            <a:custGeom>
              <a:avLst/>
              <a:gdLst/>
              <a:ahLst/>
              <a:cxnLst/>
              <a:rect r="r" b="b" t="t" l="l"/>
              <a:pathLst>
                <a:path h="1166368" w="19169253">
                  <a:moveTo>
                    <a:pt x="12700" y="0"/>
                  </a:moveTo>
                  <a:lnTo>
                    <a:pt x="19156553" y="0"/>
                  </a:lnTo>
                  <a:cubicBezTo>
                    <a:pt x="19163539" y="0"/>
                    <a:pt x="19169253" y="5715"/>
                    <a:pt x="19169253" y="12700"/>
                  </a:cubicBezTo>
                  <a:lnTo>
                    <a:pt x="19169253" y="1153668"/>
                  </a:lnTo>
                  <a:cubicBezTo>
                    <a:pt x="19169253" y="1160653"/>
                    <a:pt x="19163539" y="1166368"/>
                    <a:pt x="19156553" y="1166368"/>
                  </a:cubicBezTo>
                  <a:lnTo>
                    <a:pt x="12700" y="1166368"/>
                  </a:lnTo>
                  <a:cubicBezTo>
                    <a:pt x="5715" y="1166368"/>
                    <a:pt x="0" y="1160653"/>
                    <a:pt x="0" y="1153668"/>
                  </a:cubicBezTo>
                  <a:lnTo>
                    <a:pt x="0" y="12700"/>
                  </a:lnTo>
                  <a:cubicBezTo>
                    <a:pt x="0" y="5715"/>
                    <a:pt x="5715" y="0"/>
                    <a:pt x="12700" y="0"/>
                  </a:cubicBezTo>
                  <a:moveTo>
                    <a:pt x="12700" y="25400"/>
                  </a:moveTo>
                  <a:lnTo>
                    <a:pt x="12700" y="12700"/>
                  </a:lnTo>
                  <a:lnTo>
                    <a:pt x="25400" y="12700"/>
                  </a:lnTo>
                  <a:lnTo>
                    <a:pt x="25400" y="1153668"/>
                  </a:lnTo>
                  <a:lnTo>
                    <a:pt x="12700" y="1153668"/>
                  </a:lnTo>
                  <a:lnTo>
                    <a:pt x="12700" y="1140968"/>
                  </a:lnTo>
                  <a:lnTo>
                    <a:pt x="19156553" y="1140968"/>
                  </a:lnTo>
                  <a:lnTo>
                    <a:pt x="19156553" y="1153668"/>
                  </a:lnTo>
                  <a:lnTo>
                    <a:pt x="19143853" y="1153668"/>
                  </a:lnTo>
                  <a:lnTo>
                    <a:pt x="19143853" y="12700"/>
                  </a:lnTo>
                  <a:lnTo>
                    <a:pt x="19156553" y="12700"/>
                  </a:lnTo>
                  <a:lnTo>
                    <a:pt x="19156553" y="25400"/>
                  </a:lnTo>
                  <a:lnTo>
                    <a:pt x="12700" y="25400"/>
                  </a:lnTo>
                  <a:close/>
                </a:path>
              </a:pathLst>
            </a:custGeom>
            <a:solidFill>
              <a:srgbClr val="FFFFFF"/>
            </a:solidFill>
          </p:spPr>
        </p:sp>
      </p:grpSp>
      <p:sp>
        <p:nvSpPr>
          <p:cNvPr name="TextBox 48" id="48"/>
          <p:cNvSpPr txBox="true"/>
          <p:nvPr/>
        </p:nvSpPr>
        <p:spPr>
          <a:xfrm rot="0">
            <a:off x="3360106" y="8160964"/>
            <a:ext cx="13883454" cy="774436"/>
          </a:xfrm>
          <a:prstGeom prst="rect">
            <a:avLst/>
          </a:prstGeom>
        </p:spPr>
        <p:txBody>
          <a:bodyPr anchor="t" rtlCol="false" tIns="0" lIns="0" bIns="0" rIns="0">
            <a:spAutoFit/>
          </a:bodyPr>
          <a:lstStyle/>
          <a:p>
            <a:pPr algn="l">
              <a:lnSpc>
                <a:spcPts val="2592"/>
              </a:lnSpc>
            </a:pPr>
            <a:r>
              <a:rPr lang="en-US" sz="2400">
                <a:solidFill>
                  <a:srgbClr val="FFFFFF"/>
                </a:solidFill>
                <a:latin typeface="Roboto"/>
                <a:ea typeface="Roboto"/>
                <a:cs typeface="Roboto"/>
                <a:sym typeface="Roboto"/>
              </a:rPr>
              <a:t>Learn from real-world case studies and best practices, applying lessons learned to enhance the sustainability and efficiency of their own supply chain operations.</a:t>
            </a:r>
          </a:p>
        </p:txBody>
      </p:sp>
      <p:grpSp>
        <p:nvGrpSpPr>
          <p:cNvPr name="Group 49" id="49"/>
          <p:cNvGrpSpPr/>
          <p:nvPr/>
        </p:nvGrpSpPr>
        <p:grpSpPr>
          <a:xfrm rot="0">
            <a:off x="2372466" y="7994310"/>
            <a:ext cx="1088694" cy="1088694"/>
            <a:chOff x="0" y="0"/>
            <a:chExt cx="1451592" cy="1451592"/>
          </a:xfrm>
        </p:grpSpPr>
        <p:sp>
          <p:nvSpPr>
            <p:cNvPr name="Freeform 50" id="50"/>
            <p:cNvSpPr/>
            <p:nvPr/>
          </p:nvSpPr>
          <p:spPr>
            <a:xfrm flipH="false" flipV="false" rot="0">
              <a:off x="12700" y="12700"/>
              <a:ext cx="1426210" cy="1426210"/>
            </a:xfrm>
            <a:custGeom>
              <a:avLst/>
              <a:gdLst/>
              <a:ahLst/>
              <a:cxnLst/>
              <a:rect r="r" b="b" t="t" l="l"/>
              <a:pathLst>
                <a:path h="1426210" w="1426210">
                  <a:moveTo>
                    <a:pt x="0" y="713105"/>
                  </a:moveTo>
                  <a:cubicBezTo>
                    <a:pt x="0" y="319278"/>
                    <a:pt x="319278" y="0"/>
                    <a:pt x="713105" y="0"/>
                  </a:cubicBezTo>
                  <a:cubicBezTo>
                    <a:pt x="1106932" y="0"/>
                    <a:pt x="1426210" y="319278"/>
                    <a:pt x="1426210" y="713105"/>
                  </a:cubicBezTo>
                  <a:cubicBezTo>
                    <a:pt x="1426210" y="1106932"/>
                    <a:pt x="1106932" y="1426210"/>
                    <a:pt x="713105" y="1426210"/>
                  </a:cubicBezTo>
                  <a:cubicBezTo>
                    <a:pt x="319278" y="1426210"/>
                    <a:pt x="0" y="1106932"/>
                    <a:pt x="0" y="713105"/>
                  </a:cubicBezTo>
                  <a:close/>
                </a:path>
              </a:pathLst>
            </a:custGeom>
            <a:solidFill>
              <a:srgbClr val="FFFFFF"/>
            </a:solidFill>
          </p:spPr>
        </p:sp>
        <p:sp>
          <p:nvSpPr>
            <p:cNvPr name="Freeform 51" id="51"/>
            <p:cNvSpPr/>
            <p:nvPr/>
          </p:nvSpPr>
          <p:spPr>
            <a:xfrm flipH="false" flipV="false" rot="0">
              <a:off x="0" y="0"/>
              <a:ext cx="1451610" cy="1451610"/>
            </a:xfrm>
            <a:custGeom>
              <a:avLst/>
              <a:gdLst/>
              <a:ahLst/>
              <a:cxnLst/>
              <a:rect r="r" b="b" t="t" l="l"/>
              <a:pathLst>
                <a:path h="1451610" w="1451610">
                  <a:moveTo>
                    <a:pt x="0" y="725805"/>
                  </a:moveTo>
                  <a:cubicBezTo>
                    <a:pt x="0" y="324993"/>
                    <a:pt x="324993" y="0"/>
                    <a:pt x="725805" y="0"/>
                  </a:cubicBezTo>
                  <a:lnTo>
                    <a:pt x="725805" y="12700"/>
                  </a:lnTo>
                  <a:lnTo>
                    <a:pt x="725805" y="0"/>
                  </a:lnTo>
                  <a:cubicBezTo>
                    <a:pt x="1126617" y="0"/>
                    <a:pt x="1451610" y="324993"/>
                    <a:pt x="1451610" y="725805"/>
                  </a:cubicBezTo>
                  <a:lnTo>
                    <a:pt x="1438910" y="725805"/>
                  </a:lnTo>
                  <a:lnTo>
                    <a:pt x="1451610" y="725805"/>
                  </a:lnTo>
                  <a:cubicBezTo>
                    <a:pt x="1451610" y="1126617"/>
                    <a:pt x="1126617" y="1451610"/>
                    <a:pt x="725805" y="1451610"/>
                  </a:cubicBezTo>
                  <a:lnTo>
                    <a:pt x="725805" y="1438910"/>
                  </a:lnTo>
                  <a:lnTo>
                    <a:pt x="725805" y="1451610"/>
                  </a:lnTo>
                  <a:cubicBezTo>
                    <a:pt x="324993" y="1451610"/>
                    <a:pt x="0" y="1126617"/>
                    <a:pt x="0" y="725805"/>
                  </a:cubicBezTo>
                  <a:lnTo>
                    <a:pt x="12700" y="725805"/>
                  </a:lnTo>
                  <a:lnTo>
                    <a:pt x="25400" y="725805"/>
                  </a:lnTo>
                  <a:lnTo>
                    <a:pt x="12700" y="725805"/>
                  </a:lnTo>
                  <a:lnTo>
                    <a:pt x="0" y="725805"/>
                  </a:lnTo>
                  <a:moveTo>
                    <a:pt x="25400" y="725805"/>
                  </a:moveTo>
                  <a:cubicBezTo>
                    <a:pt x="25400" y="732790"/>
                    <a:pt x="19685" y="738505"/>
                    <a:pt x="12700" y="738505"/>
                  </a:cubicBezTo>
                  <a:cubicBezTo>
                    <a:pt x="5715" y="738505"/>
                    <a:pt x="0" y="732790"/>
                    <a:pt x="0" y="725805"/>
                  </a:cubicBezTo>
                  <a:cubicBezTo>
                    <a:pt x="0" y="718820"/>
                    <a:pt x="5715" y="713105"/>
                    <a:pt x="12700" y="713105"/>
                  </a:cubicBezTo>
                  <a:cubicBezTo>
                    <a:pt x="19685" y="713105"/>
                    <a:pt x="25400" y="718820"/>
                    <a:pt x="25400" y="725805"/>
                  </a:cubicBezTo>
                  <a:cubicBezTo>
                    <a:pt x="25400" y="1112647"/>
                    <a:pt x="338963" y="1426210"/>
                    <a:pt x="725805" y="1426210"/>
                  </a:cubicBezTo>
                  <a:cubicBezTo>
                    <a:pt x="1112647" y="1426210"/>
                    <a:pt x="1426210" y="1112647"/>
                    <a:pt x="1426210" y="725805"/>
                  </a:cubicBezTo>
                  <a:cubicBezTo>
                    <a:pt x="1426210" y="338963"/>
                    <a:pt x="1112647" y="25400"/>
                    <a:pt x="725805" y="25400"/>
                  </a:cubicBezTo>
                  <a:lnTo>
                    <a:pt x="725805" y="12700"/>
                  </a:lnTo>
                  <a:lnTo>
                    <a:pt x="725805" y="25400"/>
                  </a:lnTo>
                  <a:cubicBezTo>
                    <a:pt x="338963" y="25400"/>
                    <a:pt x="25400" y="338963"/>
                    <a:pt x="25400" y="725805"/>
                  </a:cubicBezTo>
                  <a:close/>
                </a:path>
              </a:pathLst>
            </a:custGeom>
            <a:solidFill>
              <a:srgbClr val="ED1847"/>
            </a:solidFill>
          </p:spPr>
        </p:sp>
      </p:gr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760368" y="9056005"/>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Resource management</a:t>
            </a:r>
          </a:p>
        </p:txBody>
      </p:sp>
      <p:grpSp>
        <p:nvGrpSpPr>
          <p:cNvPr name="Group 8" id="8"/>
          <p:cNvGrpSpPr/>
          <p:nvPr/>
        </p:nvGrpSpPr>
        <p:grpSpPr>
          <a:xfrm rot="0">
            <a:off x="894693" y="4610782"/>
            <a:ext cx="16465053" cy="2310838"/>
            <a:chOff x="0" y="0"/>
            <a:chExt cx="21953404" cy="3081118"/>
          </a:xfrm>
        </p:grpSpPr>
        <p:sp>
          <p:nvSpPr>
            <p:cNvPr name="Freeform 9" id="9"/>
            <p:cNvSpPr/>
            <p:nvPr/>
          </p:nvSpPr>
          <p:spPr>
            <a:xfrm flipH="false" flipV="false" rot="0">
              <a:off x="0" y="0"/>
              <a:ext cx="21953347" cy="3081147"/>
            </a:xfrm>
            <a:custGeom>
              <a:avLst/>
              <a:gdLst/>
              <a:ahLst/>
              <a:cxnLst/>
              <a:rect r="r" b="b" t="t" l="l"/>
              <a:pathLst>
                <a:path h="3081147" w="21953347">
                  <a:moveTo>
                    <a:pt x="0" y="308102"/>
                  </a:moveTo>
                  <a:cubicBezTo>
                    <a:pt x="0" y="137922"/>
                    <a:pt x="137922" y="0"/>
                    <a:pt x="308102" y="0"/>
                  </a:cubicBezTo>
                  <a:lnTo>
                    <a:pt x="21645245" y="0"/>
                  </a:lnTo>
                  <a:cubicBezTo>
                    <a:pt x="21815425" y="0"/>
                    <a:pt x="21953347" y="137922"/>
                    <a:pt x="21953347" y="308102"/>
                  </a:cubicBezTo>
                  <a:lnTo>
                    <a:pt x="21953347" y="2773045"/>
                  </a:lnTo>
                  <a:cubicBezTo>
                    <a:pt x="21953347" y="2943225"/>
                    <a:pt x="21815425" y="3081147"/>
                    <a:pt x="21645245" y="3081147"/>
                  </a:cubicBezTo>
                  <a:lnTo>
                    <a:pt x="308102" y="3081147"/>
                  </a:lnTo>
                  <a:cubicBezTo>
                    <a:pt x="137922" y="3081147"/>
                    <a:pt x="0" y="2943225"/>
                    <a:pt x="0" y="2773045"/>
                  </a:cubicBezTo>
                  <a:close/>
                </a:path>
              </a:pathLst>
            </a:custGeom>
            <a:solidFill>
              <a:srgbClr val="F9C0C5"/>
            </a:solidFill>
          </p:spPr>
        </p:sp>
      </p:grpSp>
      <p:sp>
        <p:nvSpPr>
          <p:cNvPr name="Freeform 10" id="10"/>
          <p:cNvSpPr/>
          <p:nvPr/>
        </p:nvSpPr>
        <p:spPr>
          <a:xfrm flipH="false" flipV="false" rot="0">
            <a:off x="1593722" y="5130722"/>
            <a:ext cx="1270961" cy="1270961"/>
          </a:xfrm>
          <a:custGeom>
            <a:avLst/>
            <a:gdLst/>
            <a:ahLst/>
            <a:cxnLst/>
            <a:rect r="r" b="b" t="t" l="l"/>
            <a:pathLst>
              <a:path h="1270961" w="1270961">
                <a:moveTo>
                  <a:pt x="0" y="0"/>
                </a:moveTo>
                <a:lnTo>
                  <a:pt x="1270960" y="0"/>
                </a:lnTo>
                <a:lnTo>
                  <a:pt x="1270960" y="1270960"/>
                </a:lnTo>
                <a:lnTo>
                  <a:pt x="0" y="12709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4557893" y="4827989"/>
            <a:ext cx="2277315" cy="2003802"/>
          </a:xfrm>
          <a:prstGeom prst="rect">
            <a:avLst/>
          </a:prstGeom>
        </p:spPr>
        <p:txBody>
          <a:bodyPr anchor="t" rtlCol="false" tIns="0" lIns="0" bIns="0" rIns="0">
            <a:spAutoFit/>
          </a:bodyPr>
          <a:lstStyle/>
          <a:p>
            <a:pPr algn="l">
              <a:lnSpc>
                <a:spcPts val="4500"/>
              </a:lnSpc>
            </a:pPr>
            <a:r>
              <a:rPr lang="en-US" sz="3750" b="true">
                <a:solidFill>
                  <a:srgbClr val="000000"/>
                </a:solidFill>
                <a:latin typeface="Roboto Bold"/>
                <a:ea typeface="Roboto Bold"/>
                <a:cs typeface="Roboto Bold"/>
                <a:sym typeface="Roboto Bold"/>
              </a:rPr>
              <a:t>Supply chain resilience</a:t>
            </a:r>
          </a:p>
        </p:txBody>
      </p:sp>
      <p:sp>
        <p:nvSpPr>
          <p:cNvPr name="TextBox 12" id="12"/>
          <p:cNvSpPr txBox="true"/>
          <p:nvPr/>
        </p:nvSpPr>
        <p:spPr>
          <a:xfrm rot="0">
            <a:off x="7720532" y="4837514"/>
            <a:ext cx="9173615" cy="1857375"/>
          </a:xfrm>
          <a:prstGeom prst="rect">
            <a:avLst/>
          </a:prstGeom>
        </p:spPr>
        <p:txBody>
          <a:bodyPr anchor="t" rtlCol="false" tIns="0" lIns="0" bIns="0" rIns="0">
            <a:spAutoFit/>
          </a:bodyPr>
          <a:lstStyle/>
          <a:p>
            <a:pPr algn="l">
              <a:lnSpc>
                <a:spcPts val="2999"/>
              </a:lnSpc>
            </a:pPr>
            <a:r>
              <a:rPr lang="en-US" sz="2499">
                <a:solidFill>
                  <a:srgbClr val="000000"/>
                </a:solidFill>
                <a:latin typeface="Roboto"/>
                <a:ea typeface="Roboto"/>
                <a:cs typeface="Roboto"/>
                <a:sym typeface="Roboto"/>
              </a:rPr>
              <a:t>Innovations aimed at enhancing the resilience of supply chains, especially in response to climate change and disasters.</a:t>
            </a:r>
          </a:p>
          <a:p>
            <a:pPr algn="l">
              <a:lnSpc>
                <a:spcPts val="2999"/>
              </a:lnSpc>
            </a:pPr>
            <a:r>
              <a:rPr lang="en-US" sz="2499" b="true">
                <a:solidFill>
                  <a:srgbClr val="000000"/>
                </a:solidFill>
                <a:latin typeface="Roboto Bold"/>
                <a:ea typeface="Roboto Bold"/>
                <a:cs typeface="Roboto Bold"/>
                <a:sym typeface="Roboto Bold"/>
              </a:rPr>
              <a:t>Potential Impact:</a:t>
            </a:r>
            <a:r>
              <a:rPr lang="en-US" sz="2499">
                <a:solidFill>
                  <a:srgbClr val="000000"/>
                </a:solidFill>
                <a:latin typeface="Roboto"/>
                <a:ea typeface="Roboto"/>
                <a:cs typeface="Roboto"/>
                <a:sym typeface="Roboto"/>
              </a:rPr>
              <a:t> Ensures continuity and adaptation through real-time data and risk management, making supply chains more robust against disruptions.</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225546" y="3797046"/>
            <a:ext cx="2692908" cy="2692908"/>
            <a:chOff x="0" y="0"/>
            <a:chExt cx="3590544" cy="3590544"/>
          </a:xfrm>
        </p:grpSpPr>
        <p:sp>
          <p:nvSpPr>
            <p:cNvPr name="Freeform 7" id="7"/>
            <p:cNvSpPr/>
            <p:nvPr/>
          </p:nvSpPr>
          <p:spPr>
            <a:xfrm flipH="false" flipV="false" rot="0">
              <a:off x="76200" y="76200"/>
              <a:ext cx="3438144" cy="3438144"/>
            </a:xfrm>
            <a:custGeom>
              <a:avLst/>
              <a:gdLst/>
              <a:ahLst/>
              <a:cxnLst/>
              <a:rect r="r" b="b" t="t" l="l"/>
              <a:pathLst>
                <a:path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ED1847"/>
            </a:solidFill>
          </p:spPr>
        </p:sp>
        <p:sp>
          <p:nvSpPr>
            <p:cNvPr name="Freeform 8" id="8"/>
            <p:cNvSpPr/>
            <p:nvPr/>
          </p:nvSpPr>
          <p:spPr>
            <a:xfrm flipH="false" flipV="false" rot="0">
              <a:off x="0" y="0"/>
              <a:ext cx="3590544" cy="3590544"/>
            </a:xfrm>
            <a:custGeom>
              <a:avLst/>
              <a:gdLst/>
              <a:ahLst/>
              <a:cxnLst/>
              <a:rect r="r" b="b" t="t" l="l"/>
              <a:pathLst>
                <a:path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sp>
      </p:grpSp>
      <p:sp>
        <p:nvSpPr>
          <p:cNvPr name="AutoShape 9" id="9"/>
          <p:cNvSpPr/>
          <p:nvPr/>
        </p:nvSpPr>
        <p:spPr>
          <a:xfrm>
            <a:off x="2586929" y="8331327"/>
            <a:ext cx="3970142" cy="57150"/>
          </a:xfrm>
          <a:prstGeom prst="line">
            <a:avLst/>
          </a:prstGeom>
          <a:ln cap="rnd" w="57150">
            <a:solidFill>
              <a:srgbClr val="FFFFFF"/>
            </a:solidFill>
            <a:prstDash val="solid"/>
            <a:headEnd type="none" len="sm" w="sm"/>
            <a:tailEnd type="none" len="sm" w="sm"/>
          </a:ln>
        </p:spPr>
      </p:sp>
      <p:sp>
        <p:nvSpPr>
          <p:cNvPr name="Freeform 10" id="10"/>
          <p:cNvSpPr/>
          <p:nvPr/>
        </p:nvSpPr>
        <p:spPr>
          <a:xfrm flipH="false" flipV="false" rot="0">
            <a:off x="13717059" y="9067162"/>
            <a:ext cx="4131647" cy="777600"/>
          </a:xfrm>
          <a:custGeom>
            <a:avLst/>
            <a:gdLst/>
            <a:ahLst/>
            <a:cxnLst/>
            <a:rect r="r" b="b" t="t" l="l"/>
            <a:pathLst>
              <a:path h="777600" w="4131647">
                <a:moveTo>
                  <a:pt x="0" y="0"/>
                </a:moveTo>
                <a:lnTo>
                  <a:pt x="4131647" y="0"/>
                </a:lnTo>
                <a:lnTo>
                  <a:pt x="4131647" y="777600"/>
                </a:lnTo>
                <a:lnTo>
                  <a:pt x="0" y="777600"/>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Freeform 11" id="11"/>
          <p:cNvSpPr/>
          <p:nvPr/>
        </p:nvSpPr>
        <p:spPr>
          <a:xfrm flipH="false" flipV="false" rot="0">
            <a:off x="750109" y="6382615"/>
            <a:ext cx="2883025" cy="3462148"/>
          </a:xfrm>
          <a:custGeom>
            <a:avLst/>
            <a:gdLst/>
            <a:ahLst/>
            <a:cxnLst/>
            <a:rect r="r" b="b" t="t" l="l"/>
            <a:pathLst>
              <a:path h="3462148" w="2883025">
                <a:moveTo>
                  <a:pt x="0" y="0"/>
                </a:moveTo>
                <a:lnTo>
                  <a:pt x="2883025" y="0"/>
                </a:lnTo>
                <a:lnTo>
                  <a:pt x="2883025" y="3462147"/>
                </a:lnTo>
                <a:lnTo>
                  <a:pt x="0" y="34621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12" id="12"/>
          <p:cNvSpPr txBox="true"/>
          <p:nvPr/>
        </p:nvSpPr>
        <p:spPr>
          <a:xfrm rot="0">
            <a:off x="3785644" y="4288974"/>
            <a:ext cx="768911" cy="1709053"/>
          </a:xfrm>
          <a:prstGeom prst="rect">
            <a:avLst/>
          </a:prstGeom>
        </p:spPr>
        <p:txBody>
          <a:bodyPr anchor="t" rtlCol="false" tIns="0" lIns="0" bIns="0" rIns="0">
            <a:spAutoFit/>
          </a:bodyPr>
          <a:lstStyle/>
          <a:p>
            <a:pPr algn="ctr">
              <a:lnSpc>
                <a:spcPts val="12960"/>
              </a:lnSpc>
            </a:pPr>
            <a:r>
              <a:rPr lang="en-US" sz="10800" b="true">
                <a:solidFill>
                  <a:srgbClr val="F9C0C5"/>
                </a:solidFill>
                <a:latin typeface="Roboto Bold"/>
                <a:ea typeface="Roboto Bold"/>
                <a:cs typeface="Roboto Bold"/>
                <a:sym typeface="Roboto Bold"/>
              </a:rPr>
              <a:t>0</a:t>
            </a:r>
          </a:p>
        </p:txBody>
      </p:sp>
      <p:sp>
        <p:nvSpPr>
          <p:cNvPr name="TextBox 13" id="13"/>
          <p:cNvSpPr txBox="true"/>
          <p:nvPr/>
        </p:nvSpPr>
        <p:spPr>
          <a:xfrm rot="0">
            <a:off x="4531695" y="4324350"/>
            <a:ext cx="676275" cy="1638300"/>
          </a:xfrm>
          <a:prstGeom prst="rect">
            <a:avLst/>
          </a:prstGeom>
        </p:spPr>
        <p:txBody>
          <a:bodyPr anchor="t" rtlCol="false" tIns="0" lIns="0" bIns="0" rIns="0">
            <a:spAutoFit/>
          </a:bodyPr>
          <a:lstStyle/>
          <a:p>
            <a:pPr algn="l">
              <a:lnSpc>
                <a:spcPts val="12960"/>
              </a:lnSpc>
            </a:pPr>
            <a:r>
              <a:rPr lang="en-US" sz="10800" b="true">
                <a:solidFill>
                  <a:srgbClr val="FFFFFF"/>
                </a:solidFill>
                <a:latin typeface="Roboto Bold"/>
                <a:ea typeface="Roboto Bold"/>
                <a:cs typeface="Roboto Bold"/>
                <a:sym typeface="Roboto Bold"/>
              </a:rPr>
              <a:t>5</a:t>
            </a:r>
          </a:p>
        </p:txBody>
      </p:sp>
      <p:sp>
        <p:nvSpPr>
          <p:cNvPr name="TextBox 14" id="14"/>
          <p:cNvSpPr txBox="true"/>
          <p:nvPr/>
        </p:nvSpPr>
        <p:spPr>
          <a:xfrm rot="0">
            <a:off x="6688521" y="4497325"/>
            <a:ext cx="9850582" cy="1339977"/>
          </a:xfrm>
          <a:prstGeom prst="rect">
            <a:avLst/>
          </a:prstGeom>
        </p:spPr>
        <p:txBody>
          <a:bodyPr anchor="t" rtlCol="false" tIns="0" lIns="0" bIns="0" rIns="0">
            <a:spAutoFit/>
          </a:bodyPr>
          <a:lstStyle/>
          <a:p>
            <a:pPr algn="l">
              <a:lnSpc>
                <a:spcPts val="5184"/>
              </a:lnSpc>
            </a:pPr>
            <a:r>
              <a:rPr lang="en-US" sz="4800" b="true">
                <a:solidFill>
                  <a:srgbClr val="FFFFFF"/>
                </a:solidFill>
                <a:latin typeface="Roboto Bold"/>
                <a:ea typeface="Roboto Bold"/>
                <a:cs typeface="Roboto Bold"/>
                <a:sym typeface="Roboto Bold"/>
              </a:rPr>
              <a:t>Session 4: Case studies and best practices</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385558" y="3762081"/>
            <a:ext cx="5146099" cy="10292197"/>
          </a:xfrm>
          <a:custGeom>
            <a:avLst/>
            <a:gdLst/>
            <a:ahLst/>
            <a:cxnLst/>
            <a:rect r="r" b="b" t="t" l="l"/>
            <a:pathLst>
              <a:path h="10292197" w="5146099">
                <a:moveTo>
                  <a:pt x="5146099" y="0"/>
                </a:moveTo>
                <a:lnTo>
                  <a:pt x="0" y="0"/>
                </a:lnTo>
                <a:lnTo>
                  <a:pt x="0" y="10292198"/>
                </a:lnTo>
                <a:lnTo>
                  <a:pt x="5146099" y="10292198"/>
                </a:lnTo>
                <a:lnTo>
                  <a:pt x="5146099"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6789933">
            <a:off x="598621" y="4980868"/>
            <a:ext cx="4298203" cy="8596407"/>
          </a:xfrm>
          <a:custGeom>
            <a:avLst/>
            <a:gdLst/>
            <a:ahLst/>
            <a:cxnLst/>
            <a:rect r="r" b="b" t="t" l="l"/>
            <a:pathLst>
              <a:path h="8596407" w="4298203">
                <a:moveTo>
                  <a:pt x="0" y="0"/>
                </a:moveTo>
                <a:lnTo>
                  <a:pt x="4298203" y="0"/>
                </a:lnTo>
                <a:lnTo>
                  <a:pt x="4298203" y="8596407"/>
                </a:lnTo>
                <a:lnTo>
                  <a:pt x="0" y="8596407"/>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7">
              <a:extLst>
                <a:ext uri="{96DAC541-7B7A-43D3-8B79-37D633B846F1}">
                  <asvg:svgBlip xmlns:asvg="http://schemas.microsoft.com/office/drawing/2016/SVG/main" r:embed="rId8"/>
                </a:ext>
              </a:extLst>
            </a:blip>
            <a:stretch>
              <a:fillRect l="0" t="-807" r="0" b="-807"/>
            </a:stretch>
          </a:blipFill>
        </p:spPr>
      </p:sp>
      <p:sp>
        <p:nvSpPr>
          <p:cNvPr name="Freeform 7" id="7"/>
          <p:cNvSpPr/>
          <p:nvPr/>
        </p:nvSpPr>
        <p:spPr>
          <a:xfrm flipH="false" flipV="false" rot="0">
            <a:off x="9144000" y="15"/>
            <a:ext cx="9144000" cy="10286985"/>
          </a:xfrm>
          <a:custGeom>
            <a:avLst/>
            <a:gdLst/>
            <a:ahLst/>
            <a:cxnLst/>
            <a:rect r="r" b="b" t="t" l="l"/>
            <a:pathLst>
              <a:path h="10286985" w="9144000">
                <a:moveTo>
                  <a:pt x="0" y="0"/>
                </a:moveTo>
                <a:lnTo>
                  <a:pt x="9144000" y="0"/>
                </a:lnTo>
                <a:lnTo>
                  <a:pt x="9144000" y="10286985"/>
                </a:lnTo>
                <a:lnTo>
                  <a:pt x="0" y="10286985"/>
                </a:lnTo>
                <a:lnTo>
                  <a:pt x="0" y="0"/>
                </a:lnTo>
                <a:close/>
              </a:path>
            </a:pathLst>
          </a:custGeom>
          <a:blipFill>
            <a:blip r:embed="rId9"/>
            <a:stretch>
              <a:fillRect l="-13832" t="0" r="-89976" b="-1"/>
            </a:stretch>
          </a:blipFill>
        </p:spPr>
      </p:sp>
      <p:sp>
        <p:nvSpPr>
          <p:cNvPr name="TextBox 8" id="8"/>
          <p:cNvSpPr txBox="true"/>
          <p:nvPr/>
        </p:nvSpPr>
        <p:spPr>
          <a:xfrm rot="0">
            <a:off x="924332" y="2432407"/>
            <a:ext cx="7200902" cy="5926932"/>
          </a:xfrm>
          <a:prstGeom prst="rect">
            <a:avLst/>
          </a:prstGeom>
        </p:spPr>
        <p:txBody>
          <a:bodyPr anchor="t" rtlCol="false" tIns="0" lIns="0" bIns="0" rIns="0">
            <a:spAutoFit/>
          </a:bodyPr>
          <a:lstStyle/>
          <a:p>
            <a:pPr algn="l">
              <a:lnSpc>
                <a:spcPts val="2754"/>
              </a:lnSpc>
            </a:pPr>
            <a:r>
              <a:rPr lang="en-US" sz="2550" b="true">
                <a:solidFill>
                  <a:srgbClr val="000000"/>
                </a:solidFill>
                <a:latin typeface="Roboto Bold"/>
                <a:ea typeface="Roboto Bold"/>
                <a:cs typeface="Roboto Bold"/>
                <a:sym typeface="Roboto Bold"/>
              </a:rPr>
              <a:t>Context:</a:t>
            </a:r>
            <a:r>
              <a:rPr lang="en-US" sz="2550">
                <a:solidFill>
                  <a:srgbClr val="000000"/>
                </a:solidFill>
                <a:latin typeface="Roboto"/>
                <a:ea typeface="Roboto"/>
                <a:cs typeface="Roboto"/>
                <a:sym typeface="Roboto"/>
              </a:rPr>
              <a:t> Implementation of sustainable logistics practices by the </a:t>
            </a:r>
            <a:r>
              <a:rPr lang="en-US" sz="2550" b="true">
                <a:solidFill>
                  <a:srgbClr val="000000"/>
                </a:solidFill>
                <a:latin typeface="Roboto Bold"/>
                <a:ea typeface="Roboto Bold"/>
                <a:cs typeface="Roboto Bold"/>
                <a:sym typeface="Roboto Bold"/>
              </a:rPr>
              <a:t>International Committee of the Red Cross (ICRC)</a:t>
            </a:r>
            <a:r>
              <a:rPr lang="en-US" sz="2550">
                <a:solidFill>
                  <a:srgbClr val="000000"/>
                </a:solidFill>
                <a:latin typeface="Roboto"/>
                <a:ea typeface="Roboto"/>
                <a:cs typeface="Roboto"/>
                <a:sym typeface="Roboto"/>
              </a:rPr>
              <a:t> after the Beirut port blast.</a:t>
            </a:r>
          </a:p>
          <a:p>
            <a:pPr algn="l">
              <a:lnSpc>
                <a:spcPts val="2754"/>
              </a:lnSpc>
            </a:pPr>
            <a:r>
              <a:rPr lang="en-US" sz="2550" b="true">
                <a:solidFill>
                  <a:srgbClr val="000000"/>
                </a:solidFill>
                <a:latin typeface="Roboto Bold"/>
                <a:ea typeface="Roboto Bold"/>
                <a:cs typeface="Roboto Bold"/>
                <a:sym typeface="Roboto Bold"/>
              </a:rPr>
              <a:t>Environmental Challenge:</a:t>
            </a:r>
            <a:r>
              <a:rPr lang="en-US" sz="2550">
                <a:solidFill>
                  <a:srgbClr val="000000"/>
                </a:solidFill>
                <a:latin typeface="Roboto"/>
                <a:ea typeface="Roboto"/>
                <a:cs typeface="Roboto"/>
                <a:sym typeface="Roboto"/>
              </a:rPr>
              <a:t> Reducing waste and the environmental impact of logistics operations.</a:t>
            </a:r>
          </a:p>
          <a:p>
            <a:pPr algn="l">
              <a:lnSpc>
                <a:spcPts val="2754"/>
              </a:lnSpc>
            </a:pPr>
            <a:r>
              <a:rPr lang="en-US" sz="2550" b="true">
                <a:solidFill>
                  <a:srgbClr val="000000"/>
                </a:solidFill>
                <a:latin typeface="Roboto Bold"/>
                <a:ea typeface="Roboto Bold"/>
                <a:cs typeface="Roboto Bold"/>
                <a:sym typeface="Roboto Bold"/>
              </a:rPr>
              <a:t>Humanitarian Response:</a:t>
            </a:r>
            <a:r>
              <a:rPr lang="en-US" sz="2550">
                <a:solidFill>
                  <a:srgbClr val="000000"/>
                </a:solidFill>
                <a:latin typeface="Roboto"/>
                <a:ea typeface="Roboto"/>
                <a:cs typeface="Roboto"/>
                <a:sym typeface="Roboto"/>
              </a:rPr>
              <a:t> The ICRC provided seedlings in plastic trays to affected communities and later collected and returned the trays for reuse, supporting home-scale planting initiatives.</a:t>
            </a:r>
          </a:p>
          <a:p>
            <a:pPr algn="l">
              <a:lnSpc>
                <a:spcPts val="2754"/>
              </a:lnSpc>
            </a:pPr>
            <a:r>
              <a:rPr lang="en-US" sz="2550" b="true">
                <a:solidFill>
                  <a:srgbClr val="000000"/>
                </a:solidFill>
                <a:latin typeface="Roboto Bold"/>
                <a:ea typeface="Roboto Bold"/>
                <a:cs typeface="Roboto Bold"/>
                <a:sym typeface="Roboto Bold"/>
              </a:rPr>
              <a:t>Lessons Learned:</a:t>
            </a:r>
            <a:r>
              <a:rPr lang="en-US" sz="2550">
                <a:solidFill>
                  <a:srgbClr val="000000"/>
                </a:solidFill>
                <a:latin typeface="Roboto"/>
                <a:ea typeface="Roboto"/>
                <a:cs typeface="Roboto"/>
                <a:sym typeface="Roboto"/>
              </a:rPr>
              <a:t> Reusing materials can significantly reduce waste and operational costs while promoting sustainability. Collaborating with suppliers to establish a return system for used trays can effectively manage resources and minimize environmental impact.</a:t>
            </a:r>
          </a:p>
        </p:txBody>
      </p:sp>
      <p:sp>
        <p:nvSpPr>
          <p:cNvPr name="TextBox 9" id="9"/>
          <p:cNvSpPr txBox="true"/>
          <p:nvPr/>
        </p:nvSpPr>
        <p:spPr>
          <a:xfrm rot="0">
            <a:off x="914400" y="952500"/>
            <a:ext cx="7200900" cy="626697"/>
          </a:xfrm>
          <a:prstGeom prst="rect">
            <a:avLst/>
          </a:prstGeom>
        </p:spPr>
        <p:txBody>
          <a:bodyPr anchor="t" rtlCol="false" tIns="0" lIns="0" bIns="0" rIns="0">
            <a:spAutoFit/>
          </a:bodyPr>
          <a:lstStyle/>
          <a:p>
            <a:pPr algn="l">
              <a:lnSpc>
                <a:spcPts val="4860"/>
              </a:lnSpc>
            </a:pPr>
            <a:r>
              <a:rPr lang="en-US" sz="4500" b="true">
                <a:solidFill>
                  <a:srgbClr val="ED1847"/>
                </a:solidFill>
                <a:latin typeface="Roboto Bold"/>
                <a:ea typeface="Roboto Bold"/>
                <a:cs typeface="Roboto Bold"/>
                <a:sym typeface="Roboto Bold"/>
              </a:rPr>
              <a:t>Green logistics in Lebanon</a:t>
            </a:r>
          </a:p>
        </p:txBody>
      </p:sp>
      <p:sp>
        <p:nvSpPr>
          <p:cNvPr name="TextBox 10" id="10"/>
          <p:cNvSpPr txBox="true"/>
          <p:nvPr/>
        </p:nvSpPr>
        <p:spPr>
          <a:xfrm rot="0">
            <a:off x="10366321" y="8945346"/>
            <a:ext cx="2938826" cy="472083"/>
          </a:xfrm>
          <a:prstGeom prst="rect">
            <a:avLst/>
          </a:prstGeom>
        </p:spPr>
        <p:txBody>
          <a:bodyPr anchor="t" rtlCol="false" tIns="0" lIns="0" bIns="0" rIns="0">
            <a:spAutoFit/>
          </a:bodyPr>
          <a:lstStyle/>
          <a:p>
            <a:pPr algn="l">
              <a:lnSpc>
                <a:spcPts val="3240"/>
              </a:lnSpc>
            </a:pPr>
            <a:r>
              <a:rPr lang="en-US" sz="2700">
                <a:solidFill>
                  <a:srgbClr val="000000"/>
                </a:solidFill>
                <a:latin typeface="Roboto"/>
                <a:ea typeface="Roboto"/>
                <a:cs typeface="Roboto"/>
                <a:sym typeface="Roboto"/>
              </a:rPr>
              <a:t>Source: ICRC</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2">
              <a:extLst>
                <a:ext uri="{96DAC541-7B7A-43D3-8B79-37D633B846F1}">
                  <asvg:svgBlip xmlns:asvg="http://schemas.microsoft.com/office/drawing/2016/SVG/main" r:embed="rId3"/>
                </a:ext>
              </a:extLst>
            </a:blip>
            <a:stretch>
              <a:fillRect l="0" t="-807" r="0" b="-807"/>
            </a:stretch>
          </a:blipFill>
        </p:spPr>
      </p:sp>
      <p:sp>
        <p:nvSpPr>
          <p:cNvPr name="Freeform 3" id="3"/>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6">
              <a:alphaModFix amt="30000"/>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8736904" y="5515236"/>
            <a:ext cx="8613046" cy="4250554"/>
          </a:xfrm>
          <a:prstGeom prst="rect">
            <a:avLst/>
          </a:prstGeom>
        </p:spPr>
        <p:txBody>
          <a:bodyPr anchor="t" rtlCol="false" tIns="0" lIns="0" bIns="0" rIns="0">
            <a:spAutoFit/>
          </a:bodyPr>
          <a:lstStyle/>
          <a:p>
            <a:pPr algn="l">
              <a:lnSpc>
                <a:spcPts val="2624"/>
              </a:lnSpc>
            </a:pPr>
            <a:r>
              <a:rPr lang="en-US" sz="2700" b="true">
                <a:solidFill>
                  <a:srgbClr val="000000"/>
                </a:solidFill>
                <a:latin typeface="Roboto Bold"/>
                <a:ea typeface="Roboto Bold"/>
                <a:cs typeface="Roboto Bold"/>
                <a:sym typeface="Roboto Bold"/>
              </a:rPr>
              <a:t>Context:</a:t>
            </a:r>
            <a:r>
              <a:rPr lang="en-US" sz="2700">
                <a:solidFill>
                  <a:srgbClr val="000000"/>
                </a:solidFill>
                <a:latin typeface="Roboto"/>
                <a:ea typeface="Roboto"/>
                <a:cs typeface="Roboto"/>
                <a:sym typeface="Roboto"/>
              </a:rPr>
              <a:t> Distribution of NFIs (Non-Food Items) in prisons by the </a:t>
            </a:r>
            <a:r>
              <a:rPr lang="en-US" sz="2700" b="true">
                <a:solidFill>
                  <a:srgbClr val="000000"/>
                </a:solidFill>
                <a:latin typeface="Roboto Bold"/>
                <a:ea typeface="Roboto Bold"/>
                <a:cs typeface="Roboto Bold"/>
                <a:sym typeface="Roboto Bold"/>
              </a:rPr>
              <a:t>International Committee of the Red Cross (ICRC)</a:t>
            </a:r>
            <a:r>
              <a:rPr lang="en-US" sz="2700">
                <a:solidFill>
                  <a:srgbClr val="000000"/>
                </a:solidFill>
                <a:latin typeface="Roboto"/>
                <a:ea typeface="Roboto"/>
                <a:cs typeface="Roboto"/>
                <a:sym typeface="Roboto"/>
              </a:rPr>
              <a:t>.</a:t>
            </a:r>
          </a:p>
          <a:p>
            <a:pPr algn="l">
              <a:lnSpc>
                <a:spcPts val="2624"/>
              </a:lnSpc>
            </a:pPr>
            <a:r>
              <a:rPr lang="en-US" sz="2700" b="true">
                <a:solidFill>
                  <a:srgbClr val="000000"/>
                </a:solidFill>
                <a:latin typeface="Roboto Bold"/>
                <a:ea typeface="Roboto Bold"/>
                <a:cs typeface="Roboto Bold"/>
                <a:sym typeface="Roboto Bold"/>
              </a:rPr>
              <a:t>Environmental Challenge:</a:t>
            </a:r>
            <a:r>
              <a:rPr lang="en-US" sz="2700">
                <a:solidFill>
                  <a:srgbClr val="000000"/>
                </a:solidFill>
                <a:latin typeface="Roboto"/>
                <a:ea typeface="Roboto"/>
                <a:cs typeface="Roboto"/>
                <a:sym typeface="Roboto"/>
              </a:rPr>
              <a:t> Reducing plastic waste in packaging.</a:t>
            </a:r>
          </a:p>
          <a:p>
            <a:pPr algn="l">
              <a:lnSpc>
                <a:spcPts val="2624"/>
              </a:lnSpc>
            </a:pPr>
            <a:r>
              <a:rPr lang="en-US" sz="2700" b="true">
                <a:solidFill>
                  <a:srgbClr val="000000"/>
                </a:solidFill>
                <a:latin typeface="Roboto Bold"/>
                <a:ea typeface="Roboto Bold"/>
                <a:cs typeface="Roboto Bold"/>
                <a:sym typeface="Roboto Bold"/>
              </a:rPr>
              <a:t>Humanitarian Response:</a:t>
            </a:r>
            <a:r>
              <a:rPr lang="en-US" sz="2700">
                <a:solidFill>
                  <a:srgbClr val="000000"/>
                </a:solidFill>
                <a:latin typeface="Roboto"/>
                <a:ea typeface="Roboto"/>
                <a:cs typeface="Roboto"/>
                <a:sym typeface="Roboto"/>
              </a:rPr>
              <a:t> Replaced plastic bags with cardboard, saving more than 60,000 plastic bags annually.</a:t>
            </a:r>
          </a:p>
          <a:p>
            <a:pPr algn="l">
              <a:lnSpc>
                <a:spcPts val="2624"/>
              </a:lnSpc>
            </a:pPr>
            <a:r>
              <a:rPr lang="en-US" sz="2700" b="true">
                <a:solidFill>
                  <a:srgbClr val="000000"/>
                </a:solidFill>
                <a:latin typeface="Roboto Bold"/>
                <a:ea typeface="Roboto Bold"/>
                <a:cs typeface="Roboto Bold"/>
                <a:sym typeface="Roboto Bold"/>
              </a:rPr>
              <a:t>Lessons Learned:</a:t>
            </a:r>
            <a:r>
              <a:rPr lang="en-US" sz="2700">
                <a:solidFill>
                  <a:srgbClr val="000000"/>
                </a:solidFill>
                <a:latin typeface="Roboto"/>
                <a:ea typeface="Roboto"/>
                <a:cs typeface="Roboto"/>
                <a:sym typeface="Roboto"/>
              </a:rPr>
              <a:t> Simple changes in packaging materials can lead to significant reductions in plastic waste, providing both environmental and operational benefits.</a:t>
            </a:r>
          </a:p>
        </p:txBody>
      </p:sp>
      <p:sp>
        <p:nvSpPr>
          <p:cNvPr name="TextBox 6" id="6"/>
          <p:cNvSpPr txBox="true"/>
          <p:nvPr/>
        </p:nvSpPr>
        <p:spPr>
          <a:xfrm rot="0">
            <a:off x="938049" y="6319704"/>
            <a:ext cx="7177251" cy="2154153"/>
          </a:xfrm>
          <a:prstGeom prst="rect">
            <a:avLst/>
          </a:prstGeom>
        </p:spPr>
        <p:txBody>
          <a:bodyPr anchor="t" rtlCol="false" tIns="0" lIns="0" bIns="0" rIns="0">
            <a:spAutoFit/>
          </a:bodyPr>
          <a:lstStyle/>
          <a:p>
            <a:pPr algn="l">
              <a:lnSpc>
                <a:spcPts val="4536"/>
              </a:lnSpc>
            </a:pPr>
            <a:r>
              <a:rPr lang="en-US" sz="4200" b="true">
                <a:solidFill>
                  <a:srgbClr val="ED1847"/>
                </a:solidFill>
                <a:latin typeface="Roboto Bold"/>
                <a:ea typeface="Roboto Bold"/>
                <a:cs typeface="Roboto Bold"/>
                <a:sym typeface="Roboto Bold"/>
              </a:rPr>
              <a:t>Sustainable procurement in Afghanistan</a:t>
            </a:r>
          </a:p>
        </p:txBody>
      </p:sp>
      <p:sp>
        <p:nvSpPr>
          <p:cNvPr name="Freeform 7" id="7"/>
          <p:cNvSpPr/>
          <p:nvPr/>
        </p:nvSpPr>
        <p:spPr>
          <a:xfrm flipH="false" flipV="false" rot="0">
            <a:off x="30" y="15"/>
            <a:ext cx="18287970" cy="5143485"/>
          </a:xfrm>
          <a:custGeom>
            <a:avLst/>
            <a:gdLst/>
            <a:ahLst/>
            <a:cxnLst/>
            <a:rect r="r" b="b" t="t" l="l"/>
            <a:pathLst>
              <a:path h="5143485" w="18287970">
                <a:moveTo>
                  <a:pt x="0" y="0"/>
                </a:moveTo>
                <a:lnTo>
                  <a:pt x="18287970" y="0"/>
                </a:lnTo>
                <a:lnTo>
                  <a:pt x="18287970" y="5143485"/>
                </a:lnTo>
                <a:lnTo>
                  <a:pt x="0" y="5143485"/>
                </a:lnTo>
                <a:lnTo>
                  <a:pt x="0" y="0"/>
                </a:lnTo>
                <a:close/>
              </a:path>
            </a:pathLst>
          </a:custGeom>
          <a:blipFill>
            <a:blip r:embed="rId8"/>
            <a:stretch>
              <a:fillRect l="0" t="-28061" r="-163" b="-69274"/>
            </a:stretch>
          </a:blipFill>
        </p:spPr>
      </p:sp>
      <p:sp>
        <p:nvSpPr>
          <p:cNvPr name="Freeform 8" id="8"/>
          <p:cNvSpPr/>
          <p:nvPr/>
        </p:nvSpPr>
        <p:spPr>
          <a:xfrm flipH="true" flipV="false" rot="4448136">
            <a:off x="201580" y="-3767627"/>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6351863">
            <a:off x="547037" y="-3351193"/>
            <a:ext cx="4192044" cy="8384089"/>
          </a:xfrm>
          <a:custGeom>
            <a:avLst/>
            <a:gdLst/>
            <a:ahLst/>
            <a:cxnLst/>
            <a:rect r="r" b="b" t="t" l="l"/>
            <a:pathLst>
              <a:path h="8384089" w="4192044">
                <a:moveTo>
                  <a:pt x="0" y="0"/>
                </a:moveTo>
                <a:lnTo>
                  <a:pt x="4192045" y="0"/>
                </a:lnTo>
                <a:lnTo>
                  <a:pt x="4192045" y="8384089"/>
                </a:lnTo>
                <a:lnTo>
                  <a:pt x="0" y="8384089"/>
                </a:lnTo>
                <a:lnTo>
                  <a:pt x="0" y="0"/>
                </a:lnTo>
                <a:close/>
              </a:path>
            </a:pathLst>
          </a:custGeom>
          <a:blipFill>
            <a:blip r:embed="rId6">
              <a:alphaModFix amt="30000"/>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Waste reduction in Kenya</a:t>
            </a:r>
          </a:p>
        </p:txBody>
      </p:sp>
      <p:sp>
        <p:nvSpPr>
          <p:cNvPr name="TextBox 8" id="8"/>
          <p:cNvSpPr txBox="true"/>
          <p:nvPr/>
        </p:nvSpPr>
        <p:spPr>
          <a:xfrm rot="0">
            <a:off x="914400" y="2954761"/>
            <a:ext cx="13571837" cy="4133850"/>
          </a:xfrm>
          <a:prstGeom prst="rect">
            <a:avLst/>
          </a:prstGeom>
        </p:spPr>
        <p:txBody>
          <a:bodyPr anchor="t" rtlCol="false" tIns="0" lIns="0" bIns="0" rIns="0">
            <a:spAutoFit/>
          </a:bodyPr>
          <a:lstStyle/>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Context:</a:t>
            </a:r>
            <a:r>
              <a:rPr lang="en-US" sz="3000">
                <a:solidFill>
                  <a:srgbClr val="000000"/>
                </a:solidFill>
                <a:latin typeface="Roboto"/>
                <a:ea typeface="Roboto"/>
                <a:cs typeface="Roboto"/>
                <a:sym typeface="Roboto"/>
              </a:rPr>
              <a:t> </a:t>
            </a:r>
            <a:r>
              <a:rPr lang="en-US" b="true" sz="3000">
                <a:solidFill>
                  <a:srgbClr val="000000"/>
                </a:solidFill>
                <a:latin typeface="Roboto Bold"/>
                <a:ea typeface="Roboto Bold"/>
                <a:cs typeface="Roboto Bold"/>
                <a:sym typeface="Roboto Bold"/>
              </a:rPr>
              <a:t>Shelter Box</a:t>
            </a:r>
            <a:r>
              <a:rPr lang="en-US" sz="3000">
                <a:solidFill>
                  <a:srgbClr val="000000"/>
                </a:solidFill>
                <a:latin typeface="Roboto"/>
                <a:ea typeface="Roboto"/>
                <a:cs typeface="Roboto"/>
                <a:sym typeface="Roboto"/>
              </a:rPr>
              <a:t>'s response to the ban on single-use plastics in Kenya.</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Environmental Challenge:</a:t>
            </a:r>
            <a:r>
              <a:rPr lang="en-US" sz="3000">
                <a:solidFill>
                  <a:srgbClr val="000000"/>
                </a:solidFill>
                <a:latin typeface="Roboto"/>
                <a:ea typeface="Roboto"/>
                <a:cs typeface="Roboto"/>
                <a:sym typeface="Roboto"/>
              </a:rPr>
              <a:t> Complying with local environmental regulations and reducing plastic waste.</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Humanitarian Response:</a:t>
            </a:r>
            <a:r>
              <a:rPr lang="en-US" sz="3000">
                <a:solidFill>
                  <a:srgbClr val="000000"/>
                </a:solidFill>
                <a:latin typeface="Roboto"/>
                <a:ea typeface="Roboto"/>
                <a:cs typeface="Roboto"/>
                <a:sym typeface="Roboto"/>
              </a:rPr>
              <a:t> Removed unnecessary plastic packaging from six frequently used relief items, avoiding nearly 200,000 plastic bags since 2021.</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Lessons Learned:</a:t>
            </a:r>
            <a:r>
              <a:rPr lang="en-US" sz="3000">
                <a:solidFill>
                  <a:srgbClr val="000000"/>
                </a:solidFill>
                <a:latin typeface="Roboto"/>
                <a:ea typeface="Roboto"/>
                <a:cs typeface="Roboto"/>
                <a:sym typeface="Roboto"/>
              </a:rPr>
              <a:t> Engaging suppliers in sustainability discussions can lead to significant waste reduction and compliance with local regulations, demonstrating the importance of aligning procurement strategies with environmental policies.</a:t>
            </a:r>
          </a:p>
        </p:txBody>
      </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448136">
            <a:off x="201580" y="-3767627"/>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351863">
            <a:off x="547037" y="-3351193"/>
            <a:ext cx="4192044" cy="8384089"/>
          </a:xfrm>
          <a:custGeom>
            <a:avLst/>
            <a:gdLst/>
            <a:ahLst/>
            <a:cxnLst/>
            <a:rect r="r" b="b" t="t" l="l"/>
            <a:pathLst>
              <a:path h="8384089" w="4192044">
                <a:moveTo>
                  <a:pt x="0" y="0"/>
                </a:moveTo>
                <a:lnTo>
                  <a:pt x="4192045" y="0"/>
                </a:lnTo>
                <a:lnTo>
                  <a:pt x="4192045"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Fleet optimization in Costa Rica</a:t>
            </a:r>
          </a:p>
        </p:txBody>
      </p:sp>
      <p:sp>
        <p:nvSpPr>
          <p:cNvPr name="TextBox 8" id="8"/>
          <p:cNvSpPr txBox="true"/>
          <p:nvPr/>
        </p:nvSpPr>
        <p:spPr>
          <a:xfrm rot="0">
            <a:off x="1346094" y="2611392"/>
            <a:ext cx="14661450" cy="3759427"/>
          </a:xfrm>
          <a:prstGeom prst="rect">
            <a:avLst/>
          </a:prstGeom>
        </p:spPr>
        <p:txBody>
          <a:bodyPr anchor="t" rtlCol="false" tIns="0" lIns="0" bIns="0" rIns="0">
            <a:spAutoFit/>
          </a:bodyPr>
          <a:lstStyle/>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Context: The Costa Rica Red Cross, the largest ambulance service provider in Costa Rica, optimizing fleet usage.</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Environmental Challenge: Reducing fuel consumption and carbon emissions.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Humanitarian Response: Implemented vehicle tracking systems, introduced fuel-efficient driving techniques, and optimized routes.</a:t>
            </a:r>
          </a:p>
          <a:p>
            <a:pPr algn="l" marL="542925" indent="-271462" lvl="1">
              <a:lnSpc>
                <a:spcPts val="3600"/>
              </a:lnSpc>
              <a:buFont typeface="Arial"/>
              <a:buChar char="•"/>
            </a:pPr>
            <a:r>
              <a:rPr lang="en-US" b="true" sz="3000">
                <a:solidFill>
                  <a:srgbClr val="000000"/>
                </a:solidFill>
                <a:latin typeface="Roboto Bold"/>
                <a:ea typeface="Roboto Bold"/>
                <a:cs typeface="Roboto Bold"/>
                <a:sym typeface="Roboto Bold"/>
              </a:rPr>
              <a:t>Lessons Learned: Efficient fleet management can result in substantial cost savings and reductions in carbon emissions, highlighting the value of integrating sustainability into transportation logistics.</a:t>
            </a:r>
          </a:p>
        </p:txBody>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3">
              <a:extLst>
                <a:ext uri="{96DAC541-7B7A-43D3-8B79-37D633B846F1}">
                  <asvg:svgBlip xmlns:asvg="http://schemas.microsoft.com/office/drawing/2016/SVG/main" r:embed="rId4"/>
                </a:ext>
              </a:extLst>
            </a:blip>
            <a:stretch>
              <a:fillRect l="0" t="-807" r="0" b="-807"/>
            </a:stretch>
          </a:blipFill>
        </p:spPr>
      </p:sp>
      <p:sp>
        <p:nvSpPr>
          <p:cNvPr name="Freeform 3" id="3"/>
          <p:cNvSpPr/>
          <p:nvPr/>
        </p:nvSpPr>
        <p:spPr>
          <a:xfrm flipH="true" flipV="false" rot="4448136">
            <a:off x="201580" y="-3767627"/>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6351863">
            <a:off x="547037" y="-3351193"/>
            <a:ext cx="4192044" cy="8384089"/>
          </a:xfrm>
          <a:custGeom>
            <a:avLst/>
            <a:gdLst/>
            <a:ahLst/>
            <a:cxnLst/>
            <a:rect r="r" b="b" t="t" l="l"/>
            <a:pathLst>
              <a:path h="8384089" w="4192044">
                <a:moveTo>
                  <a:pt x="0" y="0"/>
                </a:moveTo>
                <a:lnTo>
                  <a:pt x="4192045" y="0"/>
                </a:lnTo>
                <a:lnTo>
                  <a:pt x="4192045" y="8384089"/>
                </a:lnTo>
                <a:lnTo>
                  <a:pt x="0" y="8384089"/>
                </a:lnTo>
                <a:lnTo>
                  <a:pt x="0" y="0"/>
                </a:lnTo>
                <a:close/>
              </a:path>
            </a:pathLst>
          </a:custGeom>
          <a:blipFill>
            <a:blip r:embed="rId7">
              <a:alphaModFix amt="30000"/>
              <a:extLst>
                <a:ext uri="{96DAC541-7B7A-43D3-8B79-37D633B846F1}">
                  <asvg:svgBlip xmlns:asvg="http://schemas.microsoft.com/office/drawing/2016/SVG/main" r:embed="rId8"/>
                </a:ext>
              </a:extLst>
            </a:blip>
            <a:stretch>
              <a:fillRect l="0" t="0" r="0" b="0"/>
            </a:stretch>
          </a:blipFill>
        </p:spPr>
      </p:sp>
      <p:sp>
        <p:nvSpPr>
          <p:cNvPr name="TextBox 5" id="5"/>
          <p:cNvSpPr txBox="true"/>
          <p:nvPr/>
        </p:nvSpPr>
        <p:spPr>
          <a:xfrm rot="0">
            <a:off x="914399" y="2318634"/>
            <a:ext cx="7899818" cy="6765404"/>
          </a:xfrm>
          <a:prstGeom prst="rect">
            <a:avLst/>
          </a:prstGeom>
        </p:spPr>
        <p:txBody>
          <a:bodyPr anchor="t" rtlCol="false" tIns="0" lIns="0" bIns="0" rIns="0">
            <a:spAutoFit/>
          </a:bodyPr>
          <a:lstStyle/>
          <a:p>
            <a:pPr algn="l" marL="502206" indent="-251103" lvl="1">
              <a:lnSpc>
                <a:spcPts val="2697"/>
              </a:lnSpc>
              <a:buFont typeface="Arial"/>
              <a:buChar char="•"/>
            </a:pPr>
            <a:r>
              <a:rPr lang="en-US" b="true" sz="2775">
                <a:solidFill>
                  <a:srgbClr val="002E6E"/>
                </a:solidFill>
                <a:latin typeface="Roboto Bold"/>
                <a:ea typeface="Roboto Bold"/>
                <a:cs typeface="Roboto Bold"/>
                <a:sym typeface="Roboto Bold"/>
              </a:rPr>
              <a:t>Context:</a:t>
            </a:r>
            <a:r>
              <a:rPr lang="en-US" sz="2775">
                <a:solidFill>
                  <a:srgbClr val="002E6E"/>
                </a:solidFill>
                <a:latin typeface="Roboto"/>
                <a:ea typeface="Roboto"/>
                <a:cs typeface="Roboto"/>
                <a:sym typeface="Roboto"/>
              </a:rPr>
              <a:t> </a:t>
            </a:r>
            <a:r>
              <a:rPr lang="en-US" b="true" sz="2775">
                <a:solidFill>
                  <a:srgbClr val="002E6E"/>
                </a:solidFill>
                <a:latin typeface="Roboto Bold"/>
                <a:ea typeface="Roboto Bold"/>
                <a:cs typeface="Roboto Bold"/>
                <a:sym typeface="Roboto Bold"/>
              </a:rPr>
              <a:t>EMERGENCY</a:t>
            </a:r>
            <a:r>
              <a:rPr lang="en-US" sz="2775">
                <a:solidFill>
                  <a:srgbClr val="002E6E"/>
                </a:solidFill>
                <a:latin typeface="Roboto"/>
                <a:ea typeface="Roboto"/>
                <a:cs typeface="Roboto"/>
                <a:sym typeface="Roboto"/>
              </a:rPr>
              <a:t>'s initiative to switch from plastic bags to reusable plastic boxes for pharmaceutical products in Sierra Leone.</a:t>
            </a:r>
          </a:p>
          <a:p>
            <a:pPr algn="l" marL="502206" indent="-251103" lvl="1">
              <a:lnSpc>
                <a:spcPts val="2697"/>
              </a:lnSpc>
              <a:buFont typeface="Arial"/>
              <a:buChar char="•"/>
            </a:pPr>
            <a:r>
              <a:rPr lang="en-US" b="true" sz="2775">
                <a:solidFill>
                  <a:srgbClr val="002E6E"/>
                </a:solidFill>
                <a:latin typeface="Roboto Bold"/>
                <a:ea typeface="Roboto Bold"/>
                <a:cs typeface="Roboto Bold"/>
                <a:sym typeface="Roboto Bold"/>
              </a:rPr>
              <a:t>Environmental Challenge:</a:t>
            </a:r>
            <a:r>
              <a:rPr lang="en-US" sz="2775">
                <a:solidFill>
                  <a:srgbClr val="002E6E"/>
                </a:solidFill>
                <a:latin typeface="Roboto"/>
                <a:ea typeface="Roboto"/>
                <a:cs typeface="Roboto"/>
                <a:sym typeface="Roboto"/>
              </a:rPr>
              <a:t> Reducing plastic waste from packaging.</a:t>
            </a:r>
          </a:p>
          <a:p>
            <a:pPr algn="l" marL="502206" indent="-251103" lvl="1">
              <a:lnSpc>
                <a:spcPts val="2697"/>
              </a:lnSpc>
              <a:buFont typeface="Arial"/>
              <a:buChar char="•"/>
            </a:pPr>
            <a:r>
              <a:rPr lang="en-US" b="true" sz="2775">
                <a:solidFill>
                  <a:srgbClr val="002E6E"/>
                </a:solidFill>
                <a:latin typeface="Roboto Bold"/>
                <a:ea typeface="Roboto Bold"/>
                <a:cs typeface="Roboto Bold"/>
                <a:sym typeface="Roboto Bold"/>
              </a:rPr>
              <a:t>Humanitarian Response:</a:t>
            </a:r>
            <a:r>
              <a:rPr lang="en-US" sz="2775">
                <a:solidFill>
                  <a:srgbClr val="002E6E"/>
                </a:solidFill>
                <a:latin typeface="Roboto"/>
                <a:ea typeface="Roboto"/>
                <a:cs typeface="Roboto"/>
                <a:sym typeface="Roboto"/>
              </a:rPr>
              <a:t> Transitioned to heavy-duty plastic containers for distributing health commodities, reducing the use of more than 1 million plastic bags over 10 years.</a:t>
            </a:r>
          </a:p>
          <a:p>
            <a:pPr algn="l" marL="502206" indent="-251103" lvl="1">
              <a:lnSpc>
                <a:spcPts val="2697"/>
              </a:lnSpc>
              <a:buFont typeface="Arial"/>
              <a:buChar char="•"/>
            </a:pPr>
            <a:r>
              <a:rPr lang="en-US" b="true" sz="2775">
                <a:solidFill>
                  <a:srgbClr val="002E6E"/>
                </a:solidFill>
                <a:latin typeface="Roboto Bold"/>
                <a:ea typeface="Roboto Bold"/>
                <a:cs typeface="Roboto Bold"/>
                <a:sym typeface="Roboto Bold"/>
              </a:rPr>
              <a:t>Lessons Learned:</a:t>
            </a:r>
            <a:r>
              <a:rPr lang="en-US" sz="2775">
                <a:solidFill>
                  <a:srgbClr val="002E6E"/>
                </a:solidFill>
                <a:latin typeface="Roboto"/>
                <a:ea typeface="Roboto"/>
                <a:cs typeface="Roboto"/>
                <a:sym typeface="Roboto"/>
              </a:rPr>
              <a:t> The switch to reusable containers demonstrates how a small initial investment can lead to significant environmental benefits and long-term cost savings, showcasing the importance of sustainable packaging solutions in humanitarian supply chains.</a:t>
            </a:r>
          </a:p>
        </p:txBody>
      </p:sp>
      <p:sp>
        <p:nvSpPr>
          <p:cNvPr name="TextBox 6" id="6"/>
          <p:cNvSpPr txBox="true"/>
          <p:nvPr/>
        </p:nvSpPr>
        <p:spPr>
          <a:xfrm rot="0">
            <a:off x="914400" y="966597"/>
            <a:ext cx="7899816"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Reusable packaging in Sierra Leone</a:t>
            </a:r>
          </a:p>
        </p:txBody>
      </p:sp>
      <p:sp>
        <p:nvSpPr>
          <p:cNvPr name="Freeform 7" id="7"/>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9"/>
            <a:stretch>
              <a:fillRect l="-9903" t="0" r="-9903" b="-1"/>
            </a:stretch>
          </a:blipFill>
        </p:spPr>
      </p:sp>
      <p:sp>
        <p:nvSpPr>
          <p:cNvPr name="TextBox 8" id="8"/>
          <p:cNvSpPr txBox="true"/>
          <p:nvPr/>
        </p:nvSpPr>
        <p:spPr>
          <a:xfrm rot="0">
            <a:off x="9697336" y="9815364"/>
            <a:ext cx="4720473" cy="379751"/>
          </a:xfrm>
          <a:prstGeom prst="rect">
            <a:avLst/>
          </a:prstGeom>
        </p:spPr>
        <p:txBody>
          <a:bodyPr anchor="t" rtlCol="false" tIns="0" lIns="0" bIns="0" rIns="0">
            <a:spAutoFit/>
          </a:bodyPr>
          <a:lstStyle/>
          <a:p>
            <a:pPr algn="l">
              <a:lnSpc>
                <a:spcPts val="2520"/>
              </a:lnSpc>
            </a:pPr>
            <a:r>
              <a:rPr lang="en-US" sz="2100">
                <a:solidFill>
                  <a:srgbClr val="000000"/>
                </a:solidFill>
                <a:latin typeface="Roboto"/>
                <a:ea typeface="Roboto"/>
                <a:cs typeface="Roboto"/>
                <a:sym typeface="Roboto"/>
              </a:rPr>
              <a:t>Source: EMERGENCY/USAID</a:t>
            </a:r>
          </a:p>
        </p:txBody>
      </p:sp>
      <p:sp>
        <p:nvSpPr>
          <p:cNvPr name="Freeform 9" id="9"/>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7">
              <a:alphaModFix amt="30000"/>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4010066">
            <a:off x="-191205" y="3539014"/>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6789933">
            <a:off x="21857" y="4757802"/>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685138" y="9056005"/>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5" id="5"/>
          <p:cNvSpPr txBox="true"/>
          <p:nvPr/>
        </p:nvSpPr>
        <p:spPr>
          <a:xfrm rot="0">
            <a:off x="883084" y="3132162"/>
            <a:ext cx="16521831" cy="4531995"/>
          </a:xfrm>
          <a:prstGeom prst="rect">
            <a:avLst/>
          </a:prstGeom>
        </p:spPr>
        <p:txBody>
          <a:bodyPr anchor="t" rtlCol="false" tIns="0" lIns="0" bIns="0" rIns="0">
            <a:spAutoFit/>
          </a:bodyPr>
          <a:lstStyle/>
          <a:p>
            <a:pPr algn="l" marL="542925" indent="-271462" lvl="1">
              <a:lnSpc>
                <a:spcPts val="3240"/>
              </a:lnSpc>
              <a:buFont typeface="Arial"/>
              <a:buChar char="•"/>
            </a:pPr>
            <a:r>
              <a:rPr lang="en-US" b="true" sz="3000">
                <a:solidFill>
                  <a:srgbClr val="002E6E"/>
                </a:solidFill>
                <a:latin typeface="Roboto Bold"/>
                <a:ea typeface="Roboto Bold"/>
                <a:cs typeface="Roboto Bold"/>
                <a:sym typeface="Roboto Bold"/>
              </a:rPr>
              <a:t>Context:</a:t>
            </a:r>
            <a:r>
              <a:rPr lang="en-US" sz="3000">
                <a:solidFill>
                  <a:srgbClr val="002E6E"/>
                </a:solidFill>
                <a:latin typeface="Roboto"/>
                <a:ea typeface="Roboto"/>
                <a:cs typeface="Roboto"/>
                <a:sym typeface="Roboto"/>
              </a:rPr>
              <a:t> Jordan’s initiative to convert its waste collection fleet to bio-CNG.</a:t>
            </a:r>
          </a:p>
          <a:p>
            <a:pPr algn="l" marL="542925" indent="-271462" lvl="1">
              <a:lnSpc>
                <a:spcPts val="3240"/>
              </a:lnSpc>
              <a:buFont typeface="Arial"/>
              <a:buChar char="•"/>
            </a:pPr>
            <a:r>
              <a:rPr lang="en-US" b="true" sz="3000">
                <a:solidFill>
                  <a:srgbClr val="002E6E"/>
                </a:solidFill>
                <a:latin typeface="Roboto Bold"/>
                <a:ea typeface="Roboto Bold"/>
                <a:cs typeface="Roboto Bold"/>
                <a:sym typeface="Roboto Bold"/>
              </a:rPr>
              <a:t>Environmental Challenge:</a:t>
            </a:r>
            <a:r>
              <a:rPr lang="en-US" sz="3000">
                <a:solidFill>
                  <a:srgbClr val="002E6E"/>
                </a:solidFill>
                <a:latin typeface="Roboto"/>
                <a:ea typeface="Roboto"/>
                <a:cs typeface="Roboto"/>
                <a:sym typeface="Roboto"/>
              </a:rPr>
              <a:t> Reducing greenhouse gas emissions from transport and managing landfill methane emissions.</a:t>
            </a:r>
          </a:p>
          <a:p>
            <a:pPr algn="l" marL="542925" indent="-271462" lvl="1">
              <a:lnSpc>
                <a:spcPts val="3240"/>
              </a:lnSpc>
              <a:buFont typeface="Arial"/>
              <a:buChar char="•"/>
            </a:pPr>
            <a:r>
              <a:rPr lang="en-US" b="true" sz="3000">
                <a:solidFill>
                  <a:srgbClr val="002E6E"/>
                </a:solidFill>
                <a:latin typeface="Roboto Bold"/>
                <a:ea typeface="Roboto Bold"/>
                <a:cs typeface="Roboto Bold"/>
                <a:sym typeface="Roboto Bold"/>
              </a:rPr>
              <a:t>Humanitarian Response:</a:t>
            </a:r>
            <a:r>
              <a:rPr lang="en-US" sz="3000">
                <a:solidFill>
                  <a:srgbClr val="002E6E"/>
                </a:solidFill>
                <a:latin typeface="Roboto"/>
                <a:ea typeface="Roboto"/>
                <a:cs typeface="Roboto"/>
                <a:sym typeface="Roboto"/>
              </a:rPr>
              <a:t> Although not directly within a humanitarian context, this project addresses key environmental and public health challenges by improving air quality, reducing greenhouse gas emissions, and managing waste. It indirectly supports humanitarian principles by enhancing the resilience of urban communities, including vulnerable populations.</a:t>
            </a:r>
          </a:p>
          <a:p>
            <a:pPr algn="l" marL="542925" indent="-271462" lvl="1">
              <a:lnSpc>
                <a:spcPts val="3240"/>
              </a:lnSpc>
              <a:buFont typeface="Arial"/>
              <a:buChar char="•"/>
            </a:pPr>
            <a:r>
              <a:rPr lang="en-US" b="true" sz="3000">
                <a:solidFill>
                  <a:srgbClr val="002E6E"/>
                </a:solidFill>
                <a:latin typeface="Roboto Bold"/>
                <a:ea typeface="Roboto Bold"/>
                <a:cs typeface="Roboto Bold"/>
                <a:sym typeface="Roboto Bold"/>
              </a:rPr>
              <a:t>Lessons Learned:</a:t>
            </a:r>
            <a:r>
              <a:rPr lang="en-US" sz="3000">
                <a:solidFill>
                  <a:srgbClr val="002E6E"/>
                </a:solidFill>
                <a:latin typeface="Roboto"/>
                <a:ea typeface="Roboto"/>
                <a:cs typeface="Roboto"/>
                <a:sym typeface="Roboto"/>
              </a:rPr>
              <a:t> Collaborative, context-specific approaches that leverage local resources can successfully address environmental and public health challenges, demonstrating the potential for broader application in enhancing urban resilience and supporting sustainable development in humanitarian settings.</a:t>
            </a:r>
          </a:p>
        </p:txBody>
      </p:sp>
      <p:sp>
        <p:nvSpPr>
          <p:cNvPr name="TextBox 6" id="6"/>
          <p:cNvSpPr txBox="true"/>
          <p:nvPr/>
        </p:nvSpPr>
        <p:spPr>
          <a:xfrm rot="0">
            <a:off x="1028700" y="1076325"/>
            <a:ext cx="15380208" cy="1261824"/>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From Waste to Wheels: Transforming Jordan’s Transport Sector</a:t>
            </a:r>
          </a:p>
        </p:txBody>
      </p:sp>
      <p:sp>
        <p:nvSpPr>
          <p:cNvPr name="Freeform 7" id="7"/>
          <p:cNvSpPr/>
          <p:nvPr/>
        </p:nvSpPr>
        <p:spPr>
          <a:xfrm flipH="true" flipV="false" rot="5443708">
            <a:off x="14749801" y="-3073935"/>
            <a:ext cx="5018998" cy="10037996"/>
          </a:xfrm>
          <a:custGeom>
            <a:avLst/>
            <a:gdLst/>
            <a:ahLst/>
            <a:cxnLst/>
            <a:rect r="r" b="b" t="t" l="l"/>
            <a:pathLst>
              <a:path h="10037996" w="5018998">
                <a:moveTo>
                  <a:pt x="5018998" y="0"/>
                </a:moveTo>
                <a:lnTo>
                  <a:pt x="0" y="0"/>
                </a:lnTo>
                <a:lnTo>
                  <a:pt x="0" y="10037995"/>
                </a:lnTo>
                <a:lnTo>
                  <a:pt x="5018998" y="10037995"/>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356291">
            <a:off x="15215323" y="-26598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Key takeaways</a:t>
            </a:r>
          </a:p>
        </p:txBody>
      </p:sp>
      <p:grpSp>
        <p:nvGrpSpPr>
          <p:cNvPr name="Group 8" id="8"/>
          <p:cNvGrpSpPr/>
          <p:nvPr/>
        </p:nvGrpSpPr>
        <p:grpSpPr>
          <a:xfrm rot="0">
            <a:off x="894693" y="2334014"/>
            <a:ext cx="15695136" cy="1133730"/>
            <a:chOff x="0" y="0"/>
            <a:chExt cx="20926848" cy="1511640"/>
          </a:xfrm>
        </p:grpSpPr>
        <p:sp>
          <p:nvSpPr>
            <p:cNvPr name="Freeform 9" id="9"/>
            <p:cNvSpPr/>
            <p:nvPr/>
          </p:nvSpPr>
          <p:spPr>
            <a:xfrm flipH="false" flipV="false" rot="0">
              <a:off x="0" y="0"/>
              <a:ext cx="20926932" cy="1511681"/>
            </a:xfrm>
            <a:custGeom>
              <a:avLst/>
              <a:gdLst/>
              <a:ahLst/>
              <a:cxnLst/>
              <a:rect r="r" b="b" t="t" l="l"/>
              <a:pathLst>
                <a:path h="1511681" w="20926932">
                  <a:moveTo>
                    <a:pt x="0" y="251968"/>
                  </a:moveTo>
                  <a:cubicBezTo>
                    <a:pt x="0" y="112776"/>
                    <a:pt x="112776" y="0"/>
                    <a:pt x="251968" y="0"/>
                  </a:cubicBezTo>
                  <a:lnTo>
                    <a:pt x="20674964" y="0"/>
                  </a:lnTo>
                  <a:cubicBezTo>
                    <a:pt x="20814156" y="0"/>
                    <a:pt x="20926932" y="112776"/>
                    <a:pt x="20926932" y="251968"/>
                  </a:cubicBezTo>
                  <a:lnTo>
                    <a:pt x="20926932" y="1259713"/>
                  </a:lnTo>
                  <a:cubicBezTo>
                    <a:pt x="20926932" y="1398905"/>
                    <a:pt x="20814156" y="1511681"/>
                    <a:pt x="20674964" y="1511681"/>
                  </a:cubicBezTo>
                  <a:lnTo>
                    <a:pt x="251968" y="1511681"/>
                  </a:lnTo>
                  <a:cubicBezTo>
                    <a:pt x="112776" y="1511681"/>
                    <a:pt x="0" y="1398778"/>
                    <a:pt x="0" y="1259713"/>
                  </a:cubicBezTo>
                  <a:close/>
                </a:path>
              </a:pathLst>
            </a:custGeom>
            <a:solidFill>
              <a:srgbClr val="ED1847"/>
            </a:solidFill>
          </p:spPr>
        </p:sp>
      </p:grpSp>
      <p:sp>
        <p:nvSpPr>
          <p:cNvPr name="TextBox 10" id="10"/>
          <p:cNvSpPr txBox="true"/>
          <p:nvPr/>
        </p:nvSpPr>
        <p:spPr>
          <a:xfrm rot="0">
            <a:off x="1017665" y="2476035"/>
            <a:ext cx="15449193" cy="868737"/>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Understanding impacts:</a:t>
            </a:r>
            <a:r>
              <a:rPr lang="en-US" sz="2850">
                <a:solidFill>
                  <a:srgbClr val="FFFFFF"/>
                </a:solidFill>
                <a:latin typeface="Roboto"/>
                <a:ea typeface="Roboto"/>
                <a:cs typeface="Roboto"/>
                <a:sym typeface="Roboto"/>
              </a:rPr>
              <a:t> Humanitarian supply chains, including procurement and transport, have significant environmental impacts. Reducing these impacts is essential for sustainability.</a:t>
            </a:r>
          </a:p>
        </p:txBody>
      </p:sp>
      <p:grpSp>
        <p:nvGrpSpPr>
          <p:cNvPr name="Group 11" id="11"/>
          <p:cNvGrpSpPr/>
          <p:nvPr/>
        </p:nvGrpSpPr>
        <p:grpSpPr>
          <a:xfrm rot="0">
            <a:off x="894693" y="3549824"/>
            <a:ext cx="15695136" cy="1133730"/>
            <a:chOff x="0" y="0"/>
            <a:chExt cx="20926848" cy="1511640"/>
          </a:xfrm>
        </p:grpSpPr>
        <p:sp>
          <p:nvSpPr>
            <p:cNvPr name="Freeform 12" id="12"/>
            <p:cNvSpPr/>
            <p:nvPr/>
          </p:nvSpPr>
          <p:spPr>
            <a:xfrm flipH="false" flipV="false" rot="0">
              <a:off x="0" y="0"/>
              <a:ext cx="20926932" cy="1511681"/>
            </a:xfrm>
            <a:custGeom>
              <a:avLst/>
              <a:gdLst/>
              <a:ahLst/>
              <a:cxnLst/>
              <a:rect r="r" b="b" t="t" l="l"/>
              <a:pathLst>
                <a:path h="1511681" w="20926932">
                  <a:moveTo>
                    <a:pt x="0" y="251968"/>
                  </a:moveTo>
                  <a:cubicBezTo>
                    <a:pt x="0" y="112776"/>
                    <a:pt x="112776" y="0"/>
                    <a:pt x="251968" y="0"/>
                  </a:cubicBezTo>
                  <a:lnTo>
                    <a:pt x="20674964" y="0"/>
                  </a:lnTo>
                  <a:cubicBezTo>
                    <a:pt x="20814156" y="0"/>
                    <a:pt x="20926932" y="112776"/>
                    <a:pt x="20926932" y="251968"/>
                  </a:cubicBezTo>
                  <a:lnTo>
                    <a:pt x="20926932" y="1259713"/>
                  </a:lnTo>
                  <a:cubicBezTo>
                    <a:pt x="20926932" y="1398905"/>
                    <a:pt x="20814156" y="1511681"/>
                    <a:pt x="20674964" y="1511681"/>
                  </a:cubicBezTo>
                  <a:lnTo>
                    <a:pt x="251968" y="1511681"/>
                  </a:lnTo>
                  <a:cubicBezTo>
                    <a:pt x="112776" y="1511681"/>
                    <a:pt x="0" y="1398778"/>
                    <a:pt x="0" y="1259713"/>
                  </a:cubicBezTo>
                  <a:close/>
                </a:path>
              </a:pathLst>
            </a:custGeom>
            <a:solidFill>
              <a:srgbClr val="ED1847"/>
            </a:solidFill>
          </p:spPr>
        </p:sp>
      </p:grpSp>
      <p:sp>
        <p:nvSpPr>
          <p:cNvPr name="Freeform 13" id="13"/>
          <p:cNvSpPr/>
          <p:nvPr/>
        </p:nvSpPr>
        <p:spPr>
          <a:xfrm flipH="false" flipV="false" rot="0">
            <a:off x="945274" y="3600405"/>
            <a:ext cx="15593973" cy="1032567"/>
          </a:xfrm>
          <a:custGeom>
            <a:avLst/>
            <a:gdLst/>
            <a:ahLst/>
            <a:cxnLst/>
            <a:rect r="r" b="b" t="t" l="l"/>
            <a:pathLst>
              <a:path h="1032567" w="15593973">
                <a:moveTo>
                  <a:pt x="0" y="0"/>
                </a:moveTo>
                <a:lnTo>
                  <a:pt x="15593974" y="0"/>
                </a:lnTo>
                <a:lnTo>
                  <a:pt x="15593974" y="1032567"/>
                </a:lnTo>
                <a:lnTo>
                  <a:pt x="0" y="10325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4" id="14"/>
          <p:cNvSpPr txBox="true"/>
          <p:nvPr/>
        </p:nvSpPr>
        <p:spPr>
          <a:xfrm rot="0">
            <a:off x="1017665" y="3691845"/>
            <a:ext cx="15449193" cy="868737"/>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Sustainable principles:</a:t>
            </a:r>
            <a:r>
              <a:rPr lang="en-US" sz="2850">
                <a:solidFill>
                  <a:srgbClr val="FFFFFF"/>
                </a:solidFill>
                <a:latin typeface="Roboto"/>
                <a:ea typeface="Roboto"/>
                <a:cs typeface="Roboto"/>
                <a:sym typeface="Roboto"/>
              </a:rPr>
              <a:t> Key principles like resource efficiency, green procurement, and waste reduction are crucial for minimizing environmental footprints.</a:t>
            </a:r>
          </a:p>
        </p:txBody>
      </p:sp>
      <p:grpSp>
        <p:nvGrpSpPr>
          <p:cNvPr name="Group 15" id="15"/>
          <p:cNvGrpSpPr/>
          <p:nvPr/>
        </p:nvGrpSpPr>
        <p:grpSpPr>
          <a:xfrm rot="0">
            <a:off x="894693" y="4765635"/>
            <a:ext cx="15695136" cy="1133730"/>
            <a:chOff x="0" y="0"/>
            <a:chExt cx="20926848" cy="1511640"/>
          </a:xfrm>
        </p:grpSpPr>
        <p:sp>
          <p:nvSpPr>
            <p:cNvPr name="Freeform 16" id="16"/>
            <p:cNvSpPr/>
            <p:nvPr/>
          </p:nvSpPr>
          <p:spPr>
            <a:xfrm flipH="false" flipV="false" rot="0">
              <a:off x="0" y="0"/>
              <a:ext cx="20926932" cy="1511681"/>
            </a:xfrm>
            <a:custGeom>
              <a:avLst/>
              <a:gdLst/>
              <a:ahLst/>
              <a:cxnLst/>
              <a:rect r="r" b="b" t="t" l="l"/>
              <a:pathLst>
                <a:path h="1511681" w="20926932">
                  <a:moveTo>
                    <a:pt x="0" y="251968"/>
                  </a:moveTo>
                  <a:cubicBezTo>
                    <a:pt x="0" y="112776"/>
                    <a:pt x="112776" y="0"/>
                    <a:pt x="251968" y="0"/>
                  </a:cubicBezTo>
                  <a:lnTo>
                    <a:pt x="20674964" y="0"/>
                  </a:lnTo>
                  <a:cubicBezTo>
                    <a:pt x="20814156" y="0"/>
                    <a:pt x="20926932" y="112776"/>
                    <a:pt x="20926932" y="251968"/>
                  </a:cubicBezTo>
                  <a:lnTo>
                    <a:pt x="20926932" y="1259713"/>
                  </a:lnTo>
                  <a:cubicBezTo>
                    <a:pt x="20926932" y="1398905"/>
                    <a:pt x="20814156" y="1511681"/>
                    <a:pt x="20674964" y="1511681"/>
                  </a:cubicBezTo>
                  <a:lnTo>
                    <a:pt x="251968" y="1511681"/>
                  </a:lnTo>
                  <a:cubicBezTo>
                    <a:pt x="112776" y="1511681"/>
                    <a:pt x="0" y="1398778"/>
                    <a:pt x="0" y="1259713"/>
                  </a:cubicBezTo>
                  <a:close/>
                </a:path>
              </a:pathLst>
            </a:custGeom>
            <a:solidFill>
              <a:srgbClr val="ED1847"/>
            </a:solidFill>
          </p:spPr>
        </p:sp>
      </p:grpSp>
      <p:sp>
        <p:nvSpPr>
          <p:cNvPr name="Freeform 17" id="17"/>
          <p:cNvSpPr/>
          <p:nvPr/>
        </p:nvSpPr>
        <p:spPr>
          <a:xfrm flipH="false" flipV="false" rot="0">
            <a:off x="945274" y="4816216"/>
            <a:ext cx="15593973" cy="1032567"/>
          </a:xfrm>
          <a:custGeom>
            <a:avLst/>
            <a:gdLst/>
            <a:ahLst/>
            <a:cxnLst/>
            <a:rect r="r" b="b" t="t" l="l"/>
            <a:pathLst>
              <a:path h="1032567" w="15593973">
                <a:moveTo>
                  <a:pt x="0" y="0"/>
                </a:moveTo>
                <a:lnTo>
                  <a:pt x="15593974" y="0"/>
                </a:lnTo>
                <a:lnTo>
                  <a:pt x="15593974" y="1032568"/>
                </a:lnTo>
                <a:lnTo>
                  <a:pt x="0" y="10325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1017665" y="4907657"/>
            <a:ext cx="15449193" cy="868737"/>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Strategic planning:</a:t>
            </a:r>
            <a:r>
              <a:rPr lang="en-US" sz="2850">
                <a:solidFill>
                  <a:srgbClr val="FFFFFF"/>
                </a:solidFill>
                <a:latin typeface="Roboto"/>
                <a:ea typeface="Roboto"/>
                <a:cs typeface="Roboto"/>
                <a:sym typeface="Roboto"/>
              </a:rPr>
              <a:t> Effective planning across all supply chain stages ensures waste reduction and optimizes environmental performance.</a:t>
            </a:r>
          </a:p>
        </p:txBody>
      </p:sp>
      <p:grpSp>
        <p:nvGrpSpPr>
          <p:cNvPr name="Group 19" id="19"/>
          <p:cNvGrpSpPr/>
          <p:nvPr/>
        </p:nvGrpSpPr>
        <p:grpSpPr>
          <a:xfrm rot="0">
            <a:off x="894693" y="5981445"/>
            <a:ext cx="15695136" cy="1133730"/>
            <a:chOff x="0" y="0"/>
            <a:chExt cx="20926848" cy="1511640"/>
          </a:xfrm>
        </p:grpSpPr>
        <p:sp>
          <p:nvSpPr>
            <p:cNvPr name="Freeform 20" id="20"/>
            <p:cNvSpPr/>
            <p:nvPr/>
          </p:nvSpPr>
          <p:spPr>
            <a:xfrm flipH="false" flipV="false" rot="0">
              <a:off x="0" y="0"/>
              <a:ext cx="20926932" cy="1511681"/>
            </a:xfrm>
            <a:custGeom>
              <a:avLst/>
              <a:gdLst/>
              <a:ahLst/>
              <a:cxnLst/>
              <a:rect r="r" b="b" t="t" l="l"/>
              <a:pathLst>
                <a:path h="1511681" w="20926932">
                  <a:moveTo>
                    <a:pt x="0" y="251968"/>
                  </a:moveTo>
                  <a:cubicBezTo>
                    <a:pt x="0" y="112776"/>
                    <a:pt x="112776" y="0"/>
                    <a:pt x="251968" y="0"/>
                  </a:cubicBezTo>
                  <a:lnTo>
                    <a:pt x="20674964" y="0"/>
                  </a:lnTo>
                  <a:cubicBezTo>
                    <a:pt x="20814156" y="0"/>
                    <a:pt x="20926932" y="112776"/>
                    <a:pt x="20926932" y="251968"/>
                  </a:cubicBezTo>
                  <a:lnTo>
                    <a:pt x="20926932" y="1259713"/>
                  </a:lnTo>
                  <a:cubicBezTo>
                    <a:pt x="20926932" y="1398905"/>
                    <a:pt x="20814156" y="1511681"/>
                    <a:pt x="20674964" y="1511681"/>
                  </a:cubicBezTo>
                  <a:lnTo>
                    <a:pt x="251968" y="1511681"/>
                  </a:lnTo>
                  <a:cubicBezTo>
                    <a:pt x="112776" y="1511681"/>
                    <a:pt x="0" y="1398778"/>
                    <a:pt x="0" y="1259713"/>
                  </a:cubicBezTo>
                  <a:close/>
                </a:path>
              </a:pathLst>
            </a:custGeom>
            <a:solidFill>
              <a:srgbClr val="ED1847"/>
            </a:solidFill>
          </p:spPr>
        </p:sp>
      </p:grpSp>
      <p:sp>
        <p:nvSpPr>
          <p:cNvPr name="Freeform 21" id="21"/>
          <p:cNvSpPr/>
          <p:nvPr/>
        </p:nvSpPr>
        <p:spPr>
          <a:xfrm flipH="false" flipV="false" rot="0">
            <a:off x="945274" y="6032026"/>
            <a:ext cx="15593973" cy="1032567"/>
          </a:xfrm>
          <a:custGeom>
            <a:avLst/>
            <a:gdLst/>
            <a:ahLst/>
            <a:cxnLst/>
            <a:rect r="r" b="b" t="t" l="l"/>
            <a:pathLst>
              <a:path h="1032567" w="15593973">
                <a:moveTo>
                  <a:pt x="0" y="0"/>
                </a:moveTo>
                <a:lnTo>
                  <a:pt x="15593974" y="0"/>
                </a:lnTo>
                <a:lnTo>
                  <a:pt x="15593974" y="1032567"/>
                </a:lnTo>
                <a:lnTo>
                  <a:pt x="0" y="103256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2" id="22"/>
          <p:cNvSpPr txBox="true"/>
          <p:nvPr/>
        </p:nvSpPr>
        <p:spPr>
          <a:xfrm rot="0">
            <a:off x="1017665" y="6123466"/>
            <a:ext cx="15449193" cy="868737"/>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Sustainable procurement:</a:t>
            </a:r>
            <a:r>
              <a:rPr lang="en-US" sz="2850">
                <a:solidFill>
                  <a:srgbClr val="FFFFFF"/>
                </a:solidFill>
                <a:latin typeface="Roboto"/>
                <a:ea typeface="Roboto"/>
                <a:cs typeface="Roboto"/>
                <a:sym typeface="Roboto"/>
              </a:rPr>
              <a:t> Choosing suppliers based on environmental and ethical practices supports long-term sustainability goals.</a:t>
            </a:r>
          </a:p>
        </p:txBody>
      </p:sp>
      <p:grpSp>
        <p:nvGrpSpPr>
          <p:cNvPr name="Group 23" id="23"/>
          <p:cNvGrpSpPr/>
          <p:nvPr/>
        </p:nvGrpSpPr>
        <p:grpSpPr>
          <a:xfrm rot="0">
            <a:off x="894693" y="7197255"/>
            <a:ext cx="15695136" cy="1133730"/>
            <a:chOff x="0" y="0"/>
            <a:chExt cx="20926848" cy="1511640"/>
          </a:xfrm>
        </p:grpSpPr>
        <p:sp>
          <p:nvSpPr>
            <p:cNvPr name="Freeform 24" id="24"/>
            <p:cNvSpPr/>
            <p:nvPr/>
          </p:nvSpPr>
          <p:spPr>
            <a:xfrm flipH="false" flipV="false" rot="0">
              <a:off x="0" y="0"/>
              <a:ext cx="20926932" cy="1511681"/>
            </a:xfrm>
            <a:custGeom>
              <a:avLst/>
              <a:gdLst/>
              <a:ahLst/>
              <a:cxnLst/>
              <a:rect r="r" b="b" t="t" l="l"/>
              <a:pathLst>
                <a:path h="1511681" w="20926932">
                  <a:moveTo>
                    <a:pt x="0" y="251968"/>
                  </a:moveTo>
                  <a:cubicBezTo>
                    <a:pt x="0" y="112776"/>
                    <a:pt x="112776" y="0"/>
                    <a:pt x="251968" y="0"/>
                  </a:cubicBezTo>
                  <a:lnTo>
                    <a:pt x="20674964" y="0"/>
                  </a:lnTo>
                  <a:cubicBezTo>
                    <a:pt x="20814156" y="0"/>
                    <a:pt x="20926932" y="112776"/>
                    <a:pt x="20926932" y="251968"/>
                  </a:cubicBezTo>
                  <a:lnTo>
                    <a:pt x="20926932" y="1259713"/>
                  </a:lnTo>
                  <a:cubicBezTo>
                    <a:pt x="20926932" y="1398905"/>
                    <a:pt x="20814156" y="1511681"/>
                    <a:pt x="20674964" y="1511681"/>
                  </a:cubicBezTo>
                  <a:lnTo>
                    <a:pt x="251968" y="1511681"/>
                  </a:lnTo>
                  <a:cubicBezTo>
                    <a:pt x="112776" y="1511681"/>
                    <a:pt x="0" y="1398778"/>
                    <a:pt x="0" y="1259713"/>
                  </a:cubicBezTo>
                  <a:close/>
                </a:path>
              </a:pathLst>
            </a:custGeom>
            <a:solidFill>
              <a:srgbClr val="ED1847"/>
            </a:solidFill>
          </p:spPr>
        </p:sp>
      </p:grpSp>
      <p:sp>
        <p:nvSpPr>
          <p:cNvPr name="Freeform 25" id="25"/>
          <p:cNvSpPr/>
          <p:nvPr/>
        </p:nvSpPr>
        <p:spPr>
          <a:xfrm flipH="false" flipV="false" rot="0">
            <a:off x="945274" y="7247836"/>
            <a:ext cx="15593973" cy="1032567"/>
          </a:xfrm>
          <a:custGeom>
            <a:avLst/>
            <a:gdLst/>
            <a:ahLst/>
            <a:cxnLst/>
            <a:rect r="r" b="b" t="t" l="l"/>
            <a:pathLst>
              <a:path h="1032567" w="15593973">
                <a:moveTo>
                  <a:pt x="0" y="0"/>
                </a:moveTo>
                <a:lnTo>
                  <a:pt x="15593974" y="0"/>
                </a:lnTo>
                <a:lnTo>
                  <a:pt x="15593974" y="1032568"/>
                </a:lnTo>
                <a:lnTo>
                  <a:pt x="0" y="103256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6" id="26"/>
          <p:cNvSpPr txBox="true"/>
          <p:nvPr/>
        </p:nvSpPr>
        <p:spPr>
          <a:xfrm rot="0">
            <a:off x="1017665" y="7339276"/>
            <a:ext cx="15449193" cy="868737"/>
          </a:xfrm>
          <a:prstGeom prst="rect">
            <a:avLst/>
          </a:prstGeom>
        </p:spPr>
        <p:txBody>
          <a:bodyPr anchor="t" rtlCol="false" tIns="0" lIns="0" bIns="0" rIns="0">
            <a:spAutoFit/>
          </a:bodyPr>
          <a:lstStyle/>
          <a:p>
            <a:pPr algn="l">
              <a:lnSpc>
                <a:spcPts val="3078"/>
              </a:lnSpc>
            </a:pPr>
            <a:r>
              <a:rPr lang="en-US" sz="2850" b="true">
                <a:solidFill>
                  <a:srgbClr val="FFFFFF"/>
                </a:solidFill>
                <a:latin typeface="Roboto Bold"/>
                <a:ea typeface="Roboto Bold"/>
                <a:cs typeface="Roboto Bold"/>
                <a:sym typeface="Roboto Bold"/>
              </a:rPr>
              <a:t>Innovative transport strategies:</a:t>
            </a:r>
            <a:r>
              <a:rPr lang="en-US" sz="2850">
                <a:solidFill>
                  <a:srgbClr val="FFFFFF"/>
                </a:solidFill>
                <a:latin typeface="Roboto"/>
                <a:ea typeface="Roboto"/>
                <a:cs typeface="Roboto"/>
                <a:sym typeface="Roboto"/>
              </a:rPr>
              <a:t> Electric vehicles, biogas-powered vehicles, and route optimization reduce emissions and improve efficiency.</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2">
              <a:extLst>
                <a:ext uri="{96DAC541-7B7A-43D3-8B79-37D633B846F1}">
                  <asvg:svgBlip xmlns:asvg="http://schemas.microsoft.com/office/drawing/2016/SVG/main" r:embed="rId3"/>
                </a:ext>
              </a:extLst>
            </a:blip>
            <a:stretch>
              <a:fillRect l="0" t="-807" r="0" b="-807"/>
            </a:stretch>
          </a:blipFill>
        </p:spPr>
      </p:sp>
      <p:sp>
        <p:nvSpPr>
          <p:cNvPr name="Freeform 3" id="3"/>
          <p:cNvSpPr/>
          <p:nvPr/>
        </p:nvSpPr>
        <p:spPr>
          <a:xfrm flipH="true" flipV="false" rot="3547300">
            <a:off x="527576" y="-2374080"/>
            <a:ext cx="5018998" cy="10037996"/>
          </a:xfrm>
          <a:custGeom>
            <a:avLst/>
            <a:gdLst/>
            <a:ahLst/>
            <a:cxnLst/>
            <a:rect r="r" b="b" t="t" l="l"/>
            <a:pathLst>
              <a:path h="10037996" w="5018998">
                <a:moveTo>
                  <a:pt x="5018998" y="0"/>
                </a:moveTo>
                <a:lnTo>
                  <a:pt x="0" y="0"/>
                </a:lnTo>
                <a:lnTo>
                  <a:pt x="0" y="10037996"/>
                </a:lnTo>
                <a:lnTo>
                  <a:pt x="5018998" y="10037996"/>
                </a:lnTo>
                <a:lnTo>
                  <a:pt x="5018998"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7252699">
            <a:off x="769010" y="-1926011"/>
            <a:ext cx="4192044" cy="8384089"/>
          </a:xfrm>
          <a:custGeom>
            <a:avLst/>
            <a:gdLst/>
            <a:ahLst/>
            <a:cxnLst/>
            <a:rect r="r" b="b" t="t" l="l"/>
            <a:pathLst>
              <a:path h="8384089" w="4192044">
                <a:moveTo>
                  <a:pt x="0" y="0"/>
                </a:moveTo>
                <a:lnTo>
                  <a:pt x="4192044" y="0"/>
                </a:lnTo>
                <a:lnTo>
                  <a:pt x="4192044" y="8384089"/>
                </a:lnTo>
                <a:lnTo>
                  <a:pt x="0" y="8384089"/>
                </a:lnTo>
                <a:lnTo>
                  <a:pt x="0" y="0"/>
                </a:lnTo>
                <a:close/>
              </a:path>
            </a:pathLst>
          </a:custGeom>
          <a:blipFill>
            <a:blip r:embed="rId6">
              <a:alphaModFix amt="30000"/>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914400" y="962025"/>
            <a:ext cx="15412365"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Key takeaways</a:t>
            </a:r>
          </a:p>
        </p:txBody>
      </p:sp>
      <p:grpSp>
        <p:nvGrpSpPr>
          <p:cNvPr name="Group 6" id="6"/>
          <p:cNvGrpSpPr/>
          <p:nvPr/>
        </p:nvGrpSpPr>
        <p:grpSpPr>
          <a:xfrm rot="0">
            <a:off x="894693" y="2018384"/>
            <a:ext cx="16043478" cy="1253068"/>
            <a:chOff x="0" y="0"/>
            <a:chExt cx="21391304" cy="1670758"/>
          </a:xfrm>
        </p:grpSpPr>
        <p:sp>
          <p:nvSpPr>
            <p:cNvPr name="Freeform 7" id="7"/>
            <p:cNvSpPr/>
            <p:nvPr/>
          </p:nvSpPr>
          <p:spPr>
            <a:xfrm flipH="false" flipV="false" rot="0">
              <a:off x="0" y="0"/>
              <a:ext cx="21391372" cy="1670812"/>
            </a:xfrm>
            <a:custGeom>
              <a:avLst/>
              <a:gdLst/>
              <a:ahLst/>
              <a:cxnLst/>
              <a:rect r="r" b="b" t="t" l="l"/>
              <a:pathLst>
                <a:path h="1670812" w="21391372">
                  <a:moveTo>
                    <a:pt x="0" y="278511"/>
                  </a:moveTo>
                  <a:cubicBezTo>
                    <a:pt x="0" y="124714"/>
                    <a:pt x="124714" y="0"/>
                    <a:pt x="278511" y="0"/>
                  </a:cubicBezTo>
                  <a:lnTo>
                    <a:pt x="21112862" y="0"/>
                  </a:lnTo>
                  <a:cubicBezTo>
                    <a:pt x="21266658" y="0"/>
                    <a:pt x="21391372" y="124714"/>
                    <a:pt x="21391372" y="278511"/>
                  </a:cubicBezTo>
                  <a:lnTo>
                    <a:pt x="21391372" y="1392301"/>
                  </a:lnTo>
                  <a:cubicBezTo>
                    <a:pt x="21391372" y="1546098"/>
                    <a:pt x="21266658" y="1670812"/>
                    <a:pt x="21112862" y="1670812"/>
                  </a:cubicBezTo>
                  <a:lnTo>
                    <a:pt x="278511" y="1670812"/>
                  </a:lnTo>
                  <a:cubicBezTo>
                    <a:pt x="124714" y="1670812"/>
                    <a:pt x="0" y="1546098"/>
                    <a:pt x="0" y="1392301"/>
                  </a:cubicBezTo>
                  <a:close/>
                </a:path>
              </a:pathLst>
            </a:custGeom>
            <a:solidFill>
              <a:srgbClr val="ED1847"/>
            </a:solidFill>
          </p:spPr>
        </p:sp>
      </p:grpSp>
      <p:grpSp>
        <p:nvGrpSpPr>
          <p:cNvPr name="Group 8" id="8"/>
          <p:cNvGrpSpPr/>
          <p:nvPr/>
        </p:nvGrpSpPr>
        <p:grpSpPr>
          <a:xfrm rot="0">
            <a:off x="951101" y="2074791"/>
            <a:ext cx="15930663" cy="1140254"/>
            <a:chOff x="0" y="0"/>
            <a:chExt cx="21240884" cy="1520338"/>
          </a:xfrm>
        </p:grpSpPr>
        <p:sp>
          <p:nvSpPr>
            <p:cNvPr name="Freeform 9" id="9"/>
            <p:cNvSpPr/>
            <p:nvPr/>
          </p:nvSpPr>
          <p:spPr>
            <a:xfrm flipH="false" flipV="false" rot="0">
              <a:off x="0" y="0"/>
              <a:ext cx="21240884" cy="1520338"/>
            </a:xfrm>
            <a:custGeom>
              <a:avLst/>
              <a:gdLst/>
              <a:ahLst/>
              <a:cxnLst/>
              <a:rect r="r" b="b" t="t" l="l"/>
              <a:pathLst>
                <a:path h="1520338" w="21240884">
                  <a:moveTo>
                    <a:pt x="0" y="0"/>
                  </a:moveTo>
                  <a:lnTo>
                    <a:pt x="21240884" y="0"/>
                  </a:lnTo>
                  <a:lnTo>
                    <a:pt x="21240884" y="1520338"/>
                  </a:lnTo>
                  <a:lnTo>
                    <a:pt x="0" y="1520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106680" y="125730"/>
              <a:ext cx="21027524" cy="1287928"/>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Sustainable warehousing:</a:t>
              </a:r>
              <a:r>
                <a:rPr lang="en-US" sz="3150">
                  <a:solidFill>
                    <a:srgbClr val="FFFFFF"/>
                  </a:solidFill>
                  <a:latin typeface="Roboto"/>
                  <a:ea typeface="Roboto"/>
                  <a:cs typeface="Roboto"/>
                  <a:sym typeface="Roboto"/>
                </a:rPr>
                <a:t> Renewable energy, efficient lighting, and water conservation help minimize the environmental impact of warehousing.</a:t>
              </a:r>
            </a:p>
          </p:txBody>
        </p:sp>
      </p:grpSp>
      <p:sp>
        <p:nvSpPr>
          <p:cNvPr name="Freeform 11" id="11"/>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6">
              <a:alphaModFix amt="30000"/>
              <a:extLst>
                <a:ext uri="{96DAC541-7B7A-43D3-8B79-37D633B846F1}">
                  <asvg:svgBlip xmlns:asvg="http://schemas.microsoft.com/office/drawing/2016/SVG/main" r:embed="rId7"/>
                </a:ext>
              </a:extLst>
            </a:blip>
            <a:stretch>
              <a:fillRect l="0" t="0" r="0" b="0"/>
            </a:stretch>
          </a:blipFill>
        </p:spPr>
      </p:sp>
      <p:grpSp>
        <p:nvGrpSpPr>
          <p:cNvPr name="Group 13" id="13"/>
          <p:cNvGrpSpPr/>
          <p:nvPr/>
        </p:nvGrpSpPr>
        <p:grpSpPr>
          <a:xfrm rot="0">
            <a:off x="894693" y="3362174"/>
            <a:ext cx="16043478" cy="1253069"/>
            <a:chOff x="0" y="0"/>
            <a:chExt cx="21391304" cy="1670758"/>
          </a:xfrm>
        </p:grpSpPr>
        <p:sp>
          <p:nvSpPr>
            <p:cNvPr name="Freeform 14" id="14"/>
            <p:cNvSpPr/>
            <p:nvPr/>
          </p:nvSpPr>
          <p:spPr>
            <a:xfrm flipH="false" flipV="false" rot="0">
              <a:off x="0" y="0"/>
              <a:ext cx="21391372" cy="1670812"/>
            </a:xfrm>
            <a:custGeom>
              <a:avLst/>
              <a:gdLst/>
              <a:ahLst/>
              <a:cxnLst/>
              <a:rect r="r" b="b" t="t" l="l"/>
              <a:pathLst>
                <a:path h="1670812" w="21391372">
                  <a:moveTo>
                    <a:pt x="0" y="278511"/>
                  </a:moveTo>
                  <a:cubicBezTo>
                    <a:pt x="0" y="124714"/>
                    <a:pt x="124714" y="0"/>
                    <a:pt x="278511" y="0"/>
                  </a:cubicBezTo>
                  <a:lnTo>
                    <a:pt x="21112862" y="0"/>
                  </a:lnTo>
                  <a:cubicBezTo>
                    <a:pt x="21266658" y="0"/>
                    <a:pt x="21391372" y="124714"/>
                    <a:pt x="21391372" y="278511"/>
                  </a:cubicBezTo>
                  <a:lnTo>
                    <a:pt x="21391372" y="1392301"/>
                  </a:lnTo>
                  <a:cubicBezTo>
                    <a:pt x="21391372" y="1546098"/>
                    <a:pt x="21266658" y="1670812"/>
                    <a:pt x="21112862" y="1670812"/>
                  </a:cubicBezTo>
                  <a:lnTo>
                    <a:pt x="278511" y="1670812"/>
                  </a:lnTo>
                  <a:cubicBezTo>
                    <a:pt x="124714" y="1670812"/>
                    <a:pt x="0" y="1546098"/>
                    <a:pt x="0" y="1392301"/>
                  </a:cubicBezTo>
                  <a:close/>
                </a:path>
              </a:pathLst>
            </a:custGeom>
            <a:solidFill>
              <a:srgbClr val="ED1847"/>
            </a:solidFill>
          </p:spPr>
        </p:sp>
      </p:grpSp>
      <p:grpSp>
        <p:nvGrpSpPr>
          <p:cNvPr name="Group 15" id="15"/>
          <p:cNvGrpSpPr/>
          <p:nvPr/>
        </p:nvGrpSpPr>
        <p:grpSpPr>
          <a:xfrm rot="0">
            <a:off x="951101" y="3418581"/>
            <a:ext cx="15930663" cy="1140254"/>
            <a:chOff x="0" y="0"/>
            <a:chExt cx="21240884" cy="1520338"/>
          </a:xfrm>
        </p:grpSpPr>
        <p:sp>
          <p:nvSpPr>
            <p:cNvPr name="Freeform 16" id="16"/>
            <p:cNvSpPr/>
            <p:nvPr/>
          </p:nvSpPr>
          <p:spPr>
            <a:xfrm flipH="false" flipV="false" rot="0">
              <a:off x="0" y="0"/>
              <a:ext cx="21240884" cy="1520338"/>
            </a:xfrm>
            <a:custGeom>
              <a:avLst/>
              <a:gdLst/>
              <a:ahLst/>
              <a:cxnLst/>
              <a:rect r="r" b="b" t="t" l="l"/>
              <a:pathLst>
                <a:path h="1520338" w="21240884">
                  <a:moveTo>
                    <a:pt x="0" y="0"/>
                  </a:moveTo>
                  <a:lnTo>
                    <a:pt x="21240884" y="0"/>
                  </a:lnTo>
                  <a:lnTo>
                    <a:pt x="21240884" y="1520338"/>
                  </a:lnTo>
                  <a:lnTo>
                    <a:pt x="0" y="1520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7" id="17"/>
            <p:cNvSpPr txBox="true"/>
            <p:nvPr/>
          </p:nvSpPr>
          <p:spPr>
            <a:xfrm rot="0">
              <a:off x="106680" y="125730"/>
              <a:ext cx="21027524" cy="1287928"/>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Reverse logistics:</a:t>
              </a:r>
              <a:r>
                <a:rPr lang="en-US" sz="3150">
                  <a:solidFill>
                    <a:srgbClr val="FFFFFF"/>
                  </a:solidFill>
                  <a:latin typeface="Roboto"/>
                  <a:ea typeface="Roboto"/>
                  <a:cs typeface="Roboto"/>
                  <a:sym typeface="Roboto"/>
                </a:rPr>
                <a:t> Reusing, recycling, and responsible disposal promote a circular economy, reducing waste.</a:t>
              </a:r>
            </a:p>
          </p:txBody>
        </p:sp>
      </p:grpSp>
      <p:grpSp>
        <p:nvGrpSpPr>
          <p:cNvPr name="Group 18" id="18"/>
          <p:cNvGrpSpPr/>
          <p:nvPr/>
        </p:nvGrpSpPr>
        <p:grpSpPr>
          <a:xfrm rot="0">
            <a:off x="894693" y="4705964"/>
            <a:ext cx="16043478" cy="1253068"/>
            <a:chOff x="0" y="0"/>
            <a:chExt cx="21391304" cy="1670758"/>
          </a:xfrm>
        </p:grpSpPr>
        <p:sp>
          <p:nvSpPr>
            <p:cNvPr name="Freeform 19" id="19"/>
            <p:cNvSpPr/>
            <p:nvPr/>
          </p:nvSpPr>
          <p:spPr>
            <a:xfrm flipH="false" flipV="false" rot="0">
              <a:off x="0" y="0"/>
              <a:ext cx="21391372" cy="1670812"/>
            </a:xfrm>
            <a:custGeom>
              <a:avLst/>
              <a:gdLst/>
              <a:ahLst/>
              <a:cxnLst/>
              <a:rect r="r" b="b" t="t" l="l"/>
              <a:pathLst>
                <a:path h="1670812" w="21391372">
                  <a:moveTo>
                    <a:pt x="0" y="278511"/>
                  </a:moveTo>
                  <a:cubicBezTo>
                    <a:pt x="0" y="124714"/>
                    <a:pt x="124714" y="0"/>
                    <a:pt x="278511" y="0"/>
                  </a:cubicBezTo>
                  <a:lnTo>
                    <a:pt x="21112862" y="0"/>
                  </a:lnTo>
                  <a:cubicBezTo>
                    <a:pt x="21266658" y="0"/>
                    <a:pt x="21391372" y="124714"/>
                    <a:pt x="21391372" y="278511"/>
                  </a:cubicBezTo>
                  <a:lnTo>
                    <a:pt x="21391372" y="1392301"/>
                  </a:lnTo>
                  <a:cubicBezTo>
                    <a:pt x="21391372" y="1546098"/>
                    <a:pt x="21266658" y="1670812"/>
                    <a:pt x="21112862" y="1670812"/>
                  </a:cubicBezTo>
                  <a:lnTo>
                    <a:pt x="278511" y="1670812"/>
                  </a:lnTo>
                  <a:cubicBezTo>
                    <a:pt x="124714" y="1670812"/>
                    <a:pt x="0" y="1546098"/>
                    <a:pt x="0" y="1392301"/>
                  </a:cubicBezTo>
                  <a:close/>
                </a:path>
              </a:pathLst>
            </a:custGeom>
            <a:solidFill>
              <a:srgbClr val="ED1847"/>
            </a:solidFill>
          </p:spPr>
        </p:sp>
      </p:grpSp>
      <p:grpSp>
        <p:nvGrpSpPr>
          <p:cNvPr name="Group 20" id="20"/>
          <p:cNvGrpSpPr/>
          <p:nvPr/>
        </p:nvGrpSpPr>
        <p:grpSpPr>
          <a:xfrm rot="0">
            <a:off x="951101" y="4762371"/>
            <a:ext cx="15930663" cy="1140254"/>
            <a:chOff x="0" y="0"/>
            <a:chExt cx="21240884" cy="1520338"/>
          </a:xfrm>
        </p:grpSpPr>
        <p:sp>
          <p:nvSpPr>
            <p:cNvPr name="Freeform 21" id="21"/>
            <p:cNvSpPr/>
            <p:nvPr/>
          </p:nvSpPr>
          <p:spPr>
            <a:xfrm flipH="false" flipV="false" rot="0">
              <a:off x="0" y="0"/>
              <a:ext cx="21240884" cy="1520338"/>
            </a:xfrm>
            <a:custGeom>
              <a:avLst/>
              <a:gdLst/>
              <a:ahLst/>
              <a:cxnLst/>
              <a:rect r="r" b="b" t="t" l="l"/>
              <a:pathLst>
                <a:path h="1520338" w="21240884">
                  <a:moveTo>
                    <a:pt x="0" y="0"/>
                  </a:moveTo>
                  <a:lnTo>
                    <a:pt x="21240884" y="0"/>
                  </a:lnTo>
                  <a:lnTo>
                    <a:pt x="21240884" y="1520338"/>
                  </a:lnTo>
                  <a:lnTo>
                    <a:pt x="0" y="1520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2" id="22"/>
            <p:cNvSpPr txBox="true"/>
            <p:nvPr/>
          </p:nvSpPr>
          <p:spPr>
            <a:xfrm rot="0">
              <a:off x="106680" y="125730"/>
              <a:ext cx="21027524" cy="1287928"/>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Future trends:</a:t>
              </a:r>
              <a:r>
                <a:rPr lang="en-US" sz="3150">
                  <a:solidFill>
                    <a:srgbClr val="FFFFFF"/>
                  </a:solidFill>
                  <a:latin typeface="Roboto"/>
                  <a:ea typeface="Roboto"/>
                  <a:cs typeface="Roboto"/>
                  <a:sym typeface="Roboto"/>
                </a:rPr>
                <a:t> Digitalization, IoT, and blockchain are transforming supply chains, enhancing sustainability and transparency.</a:t>
              </a:r>
            </a:p>
          </p:txBody>
        </p:sp>
      </p:grpSp>
      <p:grpSp>
        <p:nvGrpSpPr>
          <p:cNvPr name="Group 23" id="23"/>
          <p:cNvGrpSpPr/>
          <p:nvPr/>
        </p:nvGrpSpPr>
        <p:grpSpPr>
          <a:xfrm rot="0">
            <a:off x="894693" y="6049755"/>
            <a:ext cx="16043478" cy="1253068"/>
            <a:chOff x="0" y="0"/>
            <a:chExt cx="21391304" cy="1670758"/>
          </a:xfrm>
        </p:grpSpPr>
        <p:sp>
          <p:nvSpPr>
            <p:cNvPr name="Freeform 24" id="24"/>
            <p:cNvSpPr/>
            <p:nvPr/>
          </p:nvSpPr>
          <p:spPr>
            <a:xfrm flipH="false" flipV="false" rot="0">
              <a:off x="0" y="0"/>
              <a:ext cx="21391372" cy="1670812"/>
            </a:xfrm>
            <a:custGeom>
              <a:avLst/>
              <a:gdLst/>
              <a:ahLst/>
              <a:cxnLst/>
              <a:rect r="r" b="b" t="t" l="l"/>
              <a:pathLst>
                <a:path h="1670812" w="21391372">
                  <a:moveTo>
                    <a:pt x="0" y="278511"/>
                  </a:moveTo>
                  <a:cubicBezTo>
                    <a:pt x="0" y="124714"/>
                    <a:pt x="124714" y="0"/>
                    <a:pt x="278511" y="0"/>
                  </a:cubicBezTo>
                  <a:lnTo>
                    <a:pt x="21112862" y="0"/>
                  </a:lnTo>
                  <a:cubicBezTo>
                    <a:pt x="21266658" y="0"/>
                    <a:pt x="21391372" y="124714"/>
                    <a:pt x="21391372" y="278511"/>
                  </a:cubicBezTo>
                  <a:lnTo>
                    <a:pt x="21391372" y="1392301"/>
                  </a:lnTo>
                  <a:cubicBezTo>
                    <a:pt x="21391372" y="1546098"/>
                    <a:pt x="21266658" y="1670812"/>
                    <a:pt x="21112862" y="1670812"/>
                  </a:cubicBezTo>
                  <a:lnTo>
                    <a:pt x="278511" y="1670812"/>
                  </a:lnTo>
                  <a:cubicBezTo>
                    <a:pt x="124714" y="1670812"/>
                    <a:pt x="0" y="1546098"/>
                    <a:pt x="0" y="1392301"/>
                  </a:cubicBezTo>
                  <a:close/>
                </a:path>
              </a:pathLst>
            </a:custGeom>
            <a:solidFill>
              <a:srgbClr val="ED1847"/>
            </a:solidFill>
          </p:spPr>
        </p:sp>
      </p:grpSp>
      <p:grpSp>
        <p:nvGrpSpPr>
          <p:cNvPr name="Group 25" id="25"/>
          <p:cNvGrpSpPr/>
          <p:nvPr/>
        </p:nvGrpSpPr>
        <p:grpSpPr>
          <a:xfrm rot="0">
            <a:off x="951101" y="6106162"/>
            <a:ext cx="15930663" cy="1140254"/>
            <a:chOff x="0" y="0"/>
            <a:chExt cx="21240884" cy="1520338"/>
          </a:xfrm>
        </p:grpSpPr>
        <p:sp>
          <p:nvSpPr>
            <p:cNvPr name="Freeform 26" id="26"/>
            <p:cNvSpPr/>
            <p:nvPr/>
          </p:nvSpPr>
          <p:spPr>
            <a:xfrm flipH="false" flipV="false" rot="0">
              <a:off x="0" y="0"/>
              <a:ext cx="21240884" cy="1520338"/>
            </a:xfrm>
            <a:custGeom>
              <a:avLst/>
              <a:gdLst/>
              <a:ahLst/>
              <a:cxnLst/>
              <a:rect r="r" b="b" t="t" l="l"/>
              <a:pathLst>
                <a:path h="1520338" w="21240884">
                  <a:moveTo>
                    <a:pt x="0" y="0"/>
                  </a:moveTo>
                  <a:lnTo>
                    <a:pt x="21240884" y="0"/>
                  </a:lnTo>
                  <a:lnTo>
                    <a:pt x="21240884" y="1520338"/>
                  </a:lnTo>
                  <a:lnTo>
                    <a:pt x="0" y="1520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106680" y="125730"/>
              <a:ext cx="21027524" cy="1287928"/>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Case studies:</a:t>
              </a:r>
              <a:r>
                <a:rPr lang="en-US" sz="3150">
                  <a:solidFill>
                    <a:srgbClr val="FFFFFF"/>
                  </a:solidFill>
                  <a:latin typeface="Roboto"/>
                  <a:ea typeface="Roboto"/>
                  <a:cs typeface="Roboto"/>
                  <a:sym typeface="Roboto"/>
                </a:rPr>
                <a:t> Real-world examples from Lebanon, Afghanistan, and Kenya show successful sustainable supply chain practices.</a:t>
              </a:r>
            </a:p>
          </p:txBody>
        </p:sp>
      </p:grpSp>
      <p:grpSp>
        <p:nvGrpSpPr>
          <p:cNvPr name="Group 28" id="28"/>
          <p:cNvGrpSpPr/>
          <p:nvPr/>
        </p:nvGrpSpPr>
        <p:grpSpPr>
          <a:xfrm rot="0">
            <a:off x="894693" y="7393545"/>
            <a:ext cx="16043478" cy="1253068"/>
            <a:chOff x="0" y="0"/>
            <a:chExt cx="21391304" cy="1670758"/>
          </a:xfrm>
        </p:grpSpPr>
        <p:sp>
          <p:nvSpPr>
            <p:cNvPr name="Freeform 29" id="29"/>
            <p:cNvSpPr/>
            <p:nvPr/>
          </p:nvSpPr>
          <p:spPr>
            <a:xfrm flipH="false" flipV="false" rot="0">
              <a:off x="0" y="0"/>
              <a:ext cx="21391372" cy="1670812"/>
            </a:xfrm>
            <a:custGeom>
              <a:avLst/>
              <a:gdLst/>
              <a:ahLst/>
              <a:cxnLst/>
              <a:rect r="r" b="b" t="t" l="l"/>
              <a:pathLst>
                <a:path h="1670812" w="21391372">
                  <a:moveTo>
                    <a:pt x="0" y="278511"/>
                  </a:moveTo>
                  <a:cubicBezTo>
                    <a:pt x="0" y="124714"/>
                    <a:pt x="124714" y="0"/>
                    <a:pt x="278511" y="0"/>
                  </a:cubicBezTo>
                  <a:lnTo>
                    <a:pt x="21112862" y="0"/>
                  </a:lnTo>
                  <a:cubicBezTo>
                    <a:pt x="21266658" y="0"/>
                    <a:pt x="21391372" y="124714"/>
                    <a:pt x="21391372" y="278511"/>
                  </a:cubicBezTo>
                  <a:lnTo>
                    <a:pt x="21391372" y="1392301"/>
                  </a:lnTo>
                  <a:cubicBezTo>
                    <a:pt x="21391372" y="1546098"/>
                    <a:pt x="21266658" y="1670812"/>
                    <a:pt x="21112862" y="1670812"/>
                  </a:cubicBezTo>
                  <a:lnTo>
                    <a:pt x="278511" y="1670812"/>
                  </a:lnTo>
                  <a:cubicBezTo>
                    <a:pt x="124714" y="1670812"/>
                    <a:pt x="0" y="1546098"/>
                    <a:pt x="0" y="1392301"/>
                  </a:cubicBezTo>
                  <a:close/>
                </a:path>
              </a:pathLst>
            </a:custGeom>
            <a:solidFill>
              <a:srgbClr val="ED1847"/>
            </a:solidFill>
          </p:spPr>
        </p:sp>
      </p:grpSp>
      <p:grpSp>
        <p:nvGrpSpPr>
          <p:cNvPr name="Group 30" id="30"/>
          <p:cNvGrpSpPr/>
          <p:nvPr/>
        </p:nvGrpSpPr>
        <p:grpSpPr>
          <a:xfrm rot="0">
            <a:off x="951101" y="7449953"/>
            <a:ext cx="15930663" cy="1140254"/>
            <a:chOff x="0" y="0"/>
            <a:chExt cx="21240884" cy="1520338"/>
          </a:xfrm>
        </p:grpSpPr>
        <p:sp>
          <p:nvSpPr>
            <p:cNvPr name="Freeform 31" id="31"/>
            <p:cNvSpPr/>
            <p:nvPr/>
          </p:nvSpPr>
          <p:spPr>
            <a:xfrm flipH="false" flipV="false" rot="0">
              <a:off x="0" y="0"/>
              <a:ext cx="21240884" cy="1520338"/>
            </a:xfrm>
            <a:custGeom>
              <a:avLst/>
              <a:gdLst/>
              <a:ahLst/>
              <a:cxnLst/>
              <a:rect r="r" b="b" t="t" l="l"/>
              <a:pathLst>
                <a:path h="1520338" w="21240884">
                  <a:moveTo>
                    <a:pt x="0" y="0"/>
                  </a:moveTo>
                  <a:lnTo>
                    <a:pt x="21240884" y="0"/>
                  </a:lnTo>
                  <a:lnTo>
                    <a:pt x="21240884" y="1520338"/>
                  </a:lnTo>
                  <a:lnTo>
                    <a:pt x="0" y="15203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32" id="32"/>
            <p:cNvSpPr txBox="true"/>
            <p:nvPr/>
          </p:nvSpPr>
          <p:spPr>
            <a:xfrm rot="0">
              <a:off x="106680" y="125730"/>
              <a:ext cx="21027524" cy="1287928"/>
            </a:xfrm>
            <a:prstGeom prst="rect">
              <a:avLst/>
            </a:prstGeom>
          </p:spPr>
          <p:txBody>
            <a:bodyPr anchor="t" rtlCol="false" tIns="0" lIns="0" bIns="0" rIns="0">
              <a:spAutoFit/>
            </a:bodyPr>
            <a:lstStyle/>
            <a:p>
              <a:pPr algn="l">
                <a:lnSpc>
                  <a:spcPts val="3402"/>
                </a:lnSpc>
              </a:pPr>
              <a:r>
                <a:rPr lang="en-US" sz="3150" b="true">
                  <a:solidFill>
                    <a:srgbClr val="FFFFFF"/>
                  </a:solidFill>
                  <a:latin typeface="Roboto Bold"/>
                  <a:ea typeface="Roboto Bold"/>
                  <a:cs typeface="Roboto Bold"/>
                  <a:sym typeface="Roboto Bold"/>
                </a:rPr>
                <a:t>Application in humanitarian contexts:</a:t>
              </a:r>
              <a:r>
                <a:rPr lang="en-US" sz="3150">
                  <a:solidFill>
                    <a:srgbClr val="FFFFFF"/>
                  </a:solidFill>
                  <a:latin typeface="Roboto"/>
                  <a:ea typeface="Roboto"/>
                  <a:cs typeface="Roboto"/>
                  <a:sym typeface="Roboto"/>
                </a:rPr>
                <a:t> Sustainable strategies reduce environmental impacts and improve efficiency, requiring ongoing learning and collaboration.</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225546" y="3797046"/>
            <a:ext cx="2692908" cy="2692908"/>
            <a:chOff x="0" y="0"/>
            <a:chExt cx="3590544" cy="3590544"/>
          </a:xfrm>
        </p:grpSpPr>
        <p:sp>
          <p:nvSpPr>
            <p:cNvPr name="Freeform 7" id="7"/>
            <p:cNvSpPr/>
            <p:nvPr/>
          </p:nvSpPr>
          <p:spPr>
            <a:xfrm flipH="false" flipV="false" rot="0">
              <a:off x="76200" y="76200"/>
              <a:ext cx="3438144" cy="3438144"/>
            </a:xfrm>
            <a:custGeom>
              <a:avLst/>
              <a:gdLst/>
              <a:ahLst/>
              <a:cxnLst/>
              <a:rect r="r" b="b" t="t" l="l"/>
              <a:pathLst>
                <a:path h="3438144" w="3438144">
                  <a:moveTo>
                    <a:pt x="0" y="1719072"/>
                  </a:moveTo>
                  <a:cubicBezTo>
                    <a:pt x="0" y="769620"/>
                    <a:pt x="769620" y="0"/>
                    <a:pt x="1719072" y="0"/>
                  </a:cubicBezTo>
                  <a:cubicBezTo>
                    <a:pt x="2668524" y="0"/>
                    <a:pt x="3438144" y="769620"/>
                    <a:pt x="3438144" y="1719072"/>
                  </a:cubicBezTo>
                  <a:cubicBezTo>
                    <a:pt x="3438144" y="2668524"/>
                    <a:pt x="2668524" y="3438144"/>
                    <a:pt x="1719072" y="3438144"/>
                  </a:cubicBezTo>
                  <a:cubicBezTo>
                    <a:pt x="769620" y="3438144"/>
                    <a:pt x="0" y="2668524"/>
                    <a:pt x="0" y="1719072"/>
                  </a:cubicBezTo>
                  <a:close/>
                </a:path>
              </a:pathLst>
            </a:custGeom>
            <a:solidFill>
              <a:srgbClr val="ED1847"/>
            </a:solidFill>
          </p:spPr>
        </p:sp>
        <p:sp>
          <p:nvSpPr>
            <p:cNvPr name="Freeform 8" id="8"/>
            <p:cNvSpPr/>
            <p:nvPr/>
          </p:nvSpPr>
          <p:spPr>
            <a:xfrm flipH="false" flipV="false" rot="0">
              <a:off x="0" y="0"/>
              <a:ext cx="3590544" cy="3590544"/>
            </a:xfrm>
            <a:custGeom>
              <a:avLst/>
              <a:gdLst/>
              <a:ahLst/>
              <a:cxnLst/>
              <a:rect r="r" b="b" t="t" l="l"/>
              <a:pathLst>
                <a:path h="3590544" w="3590544">
                  <a:moveTo>
                    <a:pt x="0" y="1795272"/>
                  </a:moveTo>
                  <a:cubicBezTo>
                    <a:pt x="0" y="803783"/>
                    <a:pt x="803783" y="0"/>
                    <a:pt x="1795272" y="0"/>
                  </a:cubicBezTo>
                  <a:lnTo>
                    <a:pt x="1795272" y="76200"/>
                  </a:lnTo>
                  <a:lnTo>
                    <a:pt x="1795272" y="0"/>
                  </a:lnTo>
                  <a:cubicBezTo>
                    <a:pt x="2786761" y="0"/>
                    <a:pt x="3590544" y="803783"/>
                    <a:pt x="3590544" y="1795272"/>
                  </a:cubicBezTo>
                  <a:lnTo>
                    <a:pt x="3514344" y="1795272"/>
                  </a:lnTo>
                  <a:lnTo>
                    <a:pt x="3590544" y="1795272"/>
                  </a:lnTo>
                  <a:cubicBezTo>
                    <a:pt x="3590544" y="2786761"/>
                    <a:pt x="2786761" y="3590544"/>
                    <a:pt x="1795272" y="3590544"/>
                  </a:cubicBezTo>
                  <a:lnTo>
                    <a:pt x="1795272" y="3514344"/>
                  </a:lnTo>
                  <a:lnTo>
                    <a:pt x="1795272" y="3590544"/>
                  </a:lnTo>
                  <a:cubicBezTo>
                    <a:pt x="803783" y="3590544"/>
                    <a:pt x="0" y="2786761"/>
                    <a:pt x="0" y="1795272"/>
                  </a:cubicBezTo>
                  <a:lnTo>
                    <a:pt x="76200" y="1795272"/>
                  </a:lnTo>
                  <a:lnTo>
                    <a:pt x="140843" y="1835658"/>
                  </a:lnTo>
                  <a:cubicBezTo>
                    <a:pt x="122809" y="1864487"/>
                    <a:pt x="87884" y="1877949"/>
                    <a:pt x="55245" y="1868551"/>
                  </a:cubicBezTo>
                  <a:cubicBezTo>
                    <a:pt x="22606" y="1859153"/>
                    <a:pt x="0" y="1829308"/>
                    <a:pt x="0" y="1795272"/>
                  </a:cubicBezTo>
                  <a:moveTo>
                    <a:pt x="152400" y="1795272"/>
                  </a:moveTo>
                  <a:lnTo>
                    <a:pt x="76200" y="1795272"/>
                  </a:lnTo>
                  <a:lnTo>
                    <a:pt x="11557" y="1754886"/>
                  </a:lnTo>
                  <a:cubicBezTo>
                    <a:pt x="29591" y="1726057"/>
                    <a:pt x="64516" y="1712595"/>
                    <a:pt x="97155" y="1721993"/>
                  </a:cubicBezTo>
                  <a:cubicBezTo>
                    <a:pt x="129794" y="1731391"/>
                    <a:pt x="152400" y="1761236"/>
                    <a:pt x="152400" y="1795272"/>
                  </a:cubicBezTo>
                  <a:cubicBezTo>
                    <a:pt x="152400" y="2702560"/>
                    <a:pt x="887984" y="3438144"/>
                    <a:pt x="1795272" y="3438144"/>
                  </a:cubicBezTo>
                  <a:cubicBezTo>
                    <a:pt x="2702560" y="3438144"/>
                    <a:pt x="3438144" y="2702560"/>
                    <a:pt x="3438144" y="1795272"/>
                  </a:cubicBezTo>
                  <a:cubicBezTo>
                    <a:pt x="3438144" y="887984"/>
                    <a:pt x="2702560" y="152400"/>
                    <a:pt x="1795272" y="152400"/>
                  </a:cubicBezTo>
                  <a:lnTo>
                    <a:pt x="1795272" y="76200"/>
                  </a:lnTo>
                  <a:lnTo>
                    <a:pt x="1795272" y="152400"/>
                  </a:lnTo>
                  <a:cubicBezTo>
                    <a:pt x="887984" y="152400"/>
                    <a:pt x="152400" y="887984"/>
                    <a:pt x="152400" y="1795272"/>
                  </a:cubicBezTo>
                  <a:close/>
                </a:path>
              </a:pathLst>
            </a:custGeom>
            <a:solidFill>
              <a:srgbClr val="FFFFFF"/>
            </a:solidFill>
          </p:spPr>
        </p:sp>
      </p:grpSp>
      <p:sp>
        <p:nvSpPr>
          <p:cNvPr name="AutoShape 9" id="9"/>
          <p:cNvSpPr/>
          <p:nvPr/>
        </p:nvSpPr>
        <p:spPr>
          <a:xfrm>
            <a:off x="2586929" y="8331327"/>
            <a:ext cx="3970142" cy="57150"/>
          </a:xfrm>
          <a:prstGeom prst="line">
            <a:avLst/>
          </a:prstGeom>
          <a:ln cap="rnd" w="57150">
            <a:solidFill>
              <a:srgbClr val="FFFFFF"/>
            </a:solidFill>
            <a:prstDash val="solid"/>
            <a:headEnd type="none" len="sm" w="sm"/>
            <a:tailEnd type="none" len="sm" w="sm"/>
          </a:ln>
        </p:spPr>
      </p:sp>
      <p:sp>
        <p:nvSpPr>
          <p:cNvPr name="Freeform 10" id="10"/>
          <p:cNvSpPr/>
          <p:nvPr/>
        </p:nvSpPr>
        <p:spPr>
          <a:xfrm flipH="false" flipV="false" rot="0">
            <a:off x="13717059" y="9067162"/>
            <a:ext cx="4131647" cy="777600"/>
          </a:xfrm>
          <a:custGeom>
            <a:avLst/>
            <a:gdLst/>
            <a:ahLst/>
            <a:cxnLst/>
            <a:rect r="r" b="b" t="t" l="l"/>
            <a:pathLst>
              <a:path h="777600" w="4131647">
                <a:moveTo>
                  <a:pt x="0" y="0"/>
                </a:moveTo>
                <a:lnTo>
                  <a:pt x="4131647" y="0"/>
                </a:lnTo>
                <a:lnTo>
                  <a:pt x="4131647" y="777600"/>
                </a:lnTo>
                <a:lnTo>
                  <a:pt x="0" y="777600"/>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Freeform 11" id="11"/>
          <p:cNvSpPr/>
          <p:nvPr/>
        </p:nvSpPr>
        <p:spPr>
          <a:xfrm flipH="false" flipV="false" rot="0">
            <a:off x="600075" y="6206204"/>
            <a:ext cx="3377196" cy="3420733"/>
          </a:xfrm>
          <a:custGeom>
            <a:avLst/>
            <a:gdLst/>
            <a:ahLst/>
            <a:cxnLst/>
            <a:rect r="r" b="b" t="t" l="l"/>
            <a:pathLst>
              <a:path h="3420733" w="3377196">
                <a:moveTo>
                  <a:pt x="0" y="0"/>
                </a:moveTo>
                <a:lnTo>
                  <a:pt x="3377196" y="0"/>
                </a:lnTo>
                <a:lnTo>
                  <a:pt x="3377196" y="3420733"/>
                </a:lnTo>
                <a:lnTo>
                  <a:pt x="0" y="342073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TextBox 12" id="12"/>
          <p:cNvSpPr txBox="true"/>
          <p:nvPr/>
        </p:nvSpPr>
        <p:spPr>
          <a:xfrm rot="0">
            <a:off x="3785644" y="4288974"/>
            <a:ext cx="768911" cy="1709053"/>
          </a:xfrm>
          <a:prstGeom prst="rect">
            <a:avLst/>
          </a:prstGeom>
        </p:spPr>
        <p:txBody>
          <a:bodyPr anchor="t" rtlCol="false" tIns="0" lIns="0" bIns="0" rIns="0">
            <a:spAutoFit/>
          </a:bodyPr>
          <a:lstStyle/>
          <a:p>
            <a:pPr algn="ctr">
              <a:lnSpc>
                <a:spcPts val="12960"/>
              </a:lnSpc>
            </a:pPr>
            <a:r>
              <a:rPr lang="en-US" sz="10800" b="true">
                <a:solidFill>
                  <a:srgbClr val="F9C0C5"/>
                </a:solidFill>
                <a:latin typeface="Roboto Bold"/>
                <a:ea typeface="Roboto Bold"/>
                <a:cs typeface="Roboto Bold"/>
                <a:sym typeface="Roboto Bold"/>
              </a:rPr>
              <a:t>0</a:t>
            </a:r>
          </a:p>
        </p:txBody>
      </p:sp>
      <p:sp>
        <p:nvSpPr>
          <p:cNvPr name="TextBox 13" id="13"/>
          <p:cNvSpPr txBox="true"/>
          <p:nvPr/>
        </p:nvSpPr>
        <p:spPr>
          <a:xfrm rot="0">
            <a:off x="4531695" y="4324350"/>
            <a:ext cx="676275" cy="1638300"/>
          </a:xfrm>
          <a:prstGeom prst="rect">
            <a:avLst/>
          </a:prstGeom>
        </p:spPr>
        <p:txBody>
          <a:bodyPr anchor="t" rtlCol="false" tIns="0" lIns="0" bIns="0" rIns="0">
            <a:spAutoFit/>
          </a:bodyPr>
          <a:lstStyle/>
          <a:p>
            <a:pPr algn="l">
              <a:lnSpc>
                <a:spcPts val="12960"/>
              </a:lnSpc>
            </a:pPr>
            <a:r>
              <a:rPr lang="en-US" sz="10800" b="true">
                <a:solidFill>
                  <a:srgbClr val="FFFFFF"/>
                </a:solidFill>
                <a:latin typeface="Roboto Bold"/>
                <a:ea typeface="Roboto Bold"/>
                <a:cs typeface="Roboto Bold"/>
                <a:sym typeface="Roboto Bold"/>
              </a:rPr>
              <a:t>2</a:t>
            </a:r>
          </a:p>
        </p:txBody>
      </p:sp>
      <p:sp>
        <p:nvSpPr>
          <p:cNvPr name="TextBox 14" id="14"/>
          <p:cNvSpPr txBox="true"/>
          <p:nvPr/>
        </p:nvSpPr>
        <p:spPr>
          <a:xfrm rot="0">
            <a:off x="6210540" y="4497324"/>
            <a:ext cx="10287000" cy="1339977"/>
          </a:xfrm>
          <a:prstGeom prst="rect">
            <a:avLst/>
          </a:prstGeom>
        </p:spPr>
        <p:txBody>
          <a:bodyPr anchor="t" rtlCol="false" tIns="0" lIns="0" bIns="0" rIns="0">
            <a:spAutoFit/>
          </a:bodyPr>
          <a:lstStyle/>
          <a:p>
            <a:pPr algn="l">
              <a:lnSpc>
                <a:spcPts val="5184"/>
              </a:lnSpc>
            </a:pPr>
            <a:r>
              <a:rPr lang="en-US" sz="4800" b="true">
                <a:solidFill>
                  <a:srgbClr val="FFFFFF"/>
                </a:solidFill>
                <a:latin typeface="Roboto Bold"/>
                <a:ea typeface="Roboto Bold"/>
                <a:cs typeface="Roboto Bold"/>
                <a:sym typeface="Roboto Bold"/>
              </a:rPr>
              <a:t>Session 1: Introduction to supply chain environmental impacts</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bg>
      <p:bgPr>
        <a:solidFill>
          <a:srgbClr val="ED1847"/>
        </a:solidFill>
      </p:bgPr>
    </p:bg>
    <p:spTree>
      <p:nvGrpSpPr>
        <p:cNvPr id="1" name=""/>
        <p:cNvGrpSpPr/>
        <p:nvPr/>
      </p:nvGrpSpPr>
      <p:grpSpPr>
        <a:xfrm>
          <a:off x="0" y="0"/>
          <a:ext cx="0" cy="0"/>
          <a:chOff x="0" y="0"/>
          <a:chExt cx="0" cy="0"/>
        </a:xfrm>
      </p:grpSpPr>
      <p:sp>
        <p:nvSpPr>
          <p:cNvPr name="Freeform 2" id="2"/>
          <p:cNvSpPr/>
          <p:nvPr/>
        </p:nvSpPr>
        <p:spPr>
          <a:xfrm flipH="true" flipV="false" rot="-6451558">
            <a:off x="13531079" y="2839883"/>
            <a:ext cx="5400174" cy="10800348"/>
          </a:xfrm>
          <a:custGeom>
            <a:avLst/>
            <a:gdLst/>
            <a:ahLst/>
            <a:cxnLst/>
            <a:rect r="r" b="b" t="t" l="l"/>
            <a:pathLst>
              <a:path h="10800348" w="5400174">
                <a:moveTo>
                  <a:pt x="5400174" y="0"/>
                </a:moveTo>
                <a:lnTo>
                  <a:pt x="0" y="0"/>
                </a:lnTo>
                <a:lnTo>
                  <a:pt x="0" y="10800348"/>
                </a:lnTo>
                <a:lnTo>
                  <a:pt x="5400174" y="10800348"/>
                </a:lnTo>
                <a:lnTo>
                  <a:pt x="5400174" y="0"/>
                </a:lnTo>
                <a:close/>
              </a:path>
            </a:pathLst>
          </a:custGeom>
          <a:blipFill>
            <a:blip r:embed="rId2">
              <a:alphaModFix amt="67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348441">
            <a:off x="14061919" y="4169030"/>
            <a:ext cx="4510416" cy="9020832"/>
          </a:xfrm>
          <a:custGeom>
            <a:avLst/>
            <a:gdLst/>
            <a:ahLst/>
            <a:cxnLst/>
            <a:rect r="r" b="b" t="t" l="l"/>
            <a:pathLst>
              <a:path h="9020832" w="4510416">
                <a:moveTo>
                  <a:pt x="0" y="0"/>
                </a:moveTo>
                <a:lnTo>
                  <a:pt x="4510416" y="0"/>
                </a:lnTo>
                <a:lnTo>
                  <a:pt x="4510416" y="9020832"/>
                </a:lnTo>
                <a:lnTo>
                  <a:pt x="0" y="9020832"/>
                </a:lnTo>
                <a:lnTo>
                  <a:pt x="0" y="0"/>
                </a:lnTo>
                <a:close/>
              </a:path>
            </a:pathLst>
          </a:custGeom>
          <a:blipFill>
            <a:blip r:embed="rId4">
              <a:alphaModFix amt="67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3099417">
            <a:off x="561174" y="-2671447"/>
            <a:ext cx="5021277" cy="10042553"/>
          </a:xfrm>
          <a:custGeom>
            <a:avLst/>
            <a:gdLst/>
            <a:ahLst/>
            <a:cxnLst/>
            <a:rect r="r" b="b" t="t" l="l"/>
            <a:pathLst>
              <a:path h="10042553" w="5021277">
                <a:moveTo>
                  <a:pt x="5021277" y="0"/>
                </a:moveTo>
                <a:lnTo>
                  <a:pt x="0" y="0"/>
                </a:lnTo>
                <a:lnTo>
                  <a:pt x="0" y="10042553"/>
                </a:lnTo>
                <a:lnTo>
                  <a:pt x="5021277" y="10042553"/>
                </a:lnTo>
                <a:lnTo>
                  <a:pt x="5021277"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7700582">
            <a:off x="754930" y="-2197601"/>
            <a:ext cx="4193948" cy="8387895"/>
          </a:xfrm>
          <a:custGeom>
            <a:avLst/>
            <a:gdLst/>
            <a:ahLst/>
            <a:cxnLst/>
            <a:rect r="r" b="b" t="t" l="l"/>
            <a:pathLst>
              <a:path h="8387895" w="4193948">
                <a:moveTo>
                  <a:pt x="0" y="0"/>
                </a:moveTo>
                <a:lnTo>
                  <a:pt x="4193948" y="0"/>
                </a:lnTo>
                <a:lnTo>
                  <a:pt x="4193948" y="8387896"/>
                </a:lnTo>
                <a:lnTo>
                  <a:pt x="0" y="8387896"/>
                </a:lnTo>
                <a:lnTo>
                  <a:pt x="0" y="0"/>
                </a:lnTo>
                <a:close/>
              </a:path>
            </a:pathLst>
          </a:custGeom>
          <a:blipFill>
            <a:blip r:embed="rId4">
              <a:alphaModFix amt="40000"/>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9144000" y="0"/>
            <a:ext cx="9144000" cy="10287000"/>
            <a:chOff x="0" y="0"/>
            <a:chExt cx="12192000" cy="13716000"/>
          </a:xfrm>
        </p:grpSpPr>
        <p:sp>
          <p:nvSpPr>
            <p:cNvPr name="Freeform 7" id="7"/>
            <p:cNvSpPr/>
            <p:nvPr/>
          </p:nvSpPr>
          <p:spPr>
            <a:xfrm flipH="false" flipV="false" rot="0">
              <a:off x="0" y="0"/>
              <a:ext cx="12192000" cy="13716000"/>
            </a:xfrm>
            <a:custGeom>
              <a:avLst/>
              <a:gdLst/>
              <a:ahLst/>
              <a:cxnLst/>
              <a:rect r="r" b="b" t="t" l="l"/>
              <a:pathLst>
                <a:path h="13716000" w="12192000">
                  <a:moveTo>
                    <a:pt x="0" y="0"/>
                  </a:moveTo>
                  <a:lnTo>
                    <a:pt x="12192000" y="0"/>
                  </a:lnTo>
                  <a:lnTo>
                    <a:pt x="12192000" y="13716000"/>
                  </a:lnTo>
                  <a:lnTo>
                    <a:pt x="0" y="13716000"/>
                  </a:lnTo>
                  <a:close/>
                </a:path>
              </a:pathLst>
            </a:custGeom>
            <a:solidFill>
              <a:srgbClr val="FFFFFF"/>
            </a:solidFill>
          </p:spPr>
        </p:sp>
      </p:grpSp>
      <p:sp>
        <p:nvSpPr>
          <p:cNvPr name="AutoShape 8" id="8"/>
          <p:cNvSpPr/>
          <p:nvPr/>
        </p:nvSpPr>
        <p:spPr>
          <a:xfrm>
            <a:off x="4514850" y="57150"/>
            <a:ext cx="0" cy="4310728"/>
          </a:xfrm>
          <a:prstGeom prst="line">
            <a:avLst/>
          </a:prstGeom>
          <a:ln cap="rnd" w="57150">
            <a:solidFill>
              <a:srgbClr val="FFFFFF"/>
            </a:solidFill>
            <a:prstDash val="solid"/>
            <a:headEnd type="none" len="sm" w="sm"/>
            <a:tailEnd type="none" len="sm" w="sm"/>
          </a:ln>
        </p:spPr>
      </p:sp>
      <p:sp>
        <p:nvSpPr>
          <p:cNvPr name="Freeform 9" id="9"/>
          <p:cNvSpPr/>
          <p:nvPr/>
        </p:nvSpPr>
        <p:spPr>
          <a:xfrm flipH="false" flipV="false" rot="0">
            <a:off x="1165184" y="4738330"/>
            <a:ext cx="6927931" cy="1303875"/>
          </a:xfrm>
          <a:custGeom>
            <a:avLst/>
            <a:gdLst/>
            <a:ahLst/>
            <a:cxnLst/>
            <a:rect r="r" b="b" t="t" l="l"/>
            <a:pathLst>
              <a:path h="1303875" w="6927931">
                <a:moveTo>
                  <a:pt x="0" y="0"/>
                </a:moveTo>
                <a:lnTo>
                  <a:pt x="6927932" y="0"/>
                </a:lnTo>
                <a:lnTo>
                  <a:pt x="6927932" y="1303875"/>
                </a:lnTo>
                <a:lnTo>
                  <a:pt x="0" y="1303875"/>
                </a:lnTo>
                <a:lnTo>
                  <a:pt x="0" y="0"/>
                </a:lnTo>
                <a:close/>
              </a:path>
            </a:pathLst>
          </a:custGeom>
          <a:blipFill>
            <a:blip r:embed="rId6">
              <a:extLst>
                <a:ext uri="{96DAC541-7B7A-43D3-8B79-37D633B846F1}">
                  <asvg:svgBlip xmlns:asvg="http://schemas.microsoft.com/office/drawing/2016/SVG/main" r:embed="rId7"/>
                </a:ext>
              </a:extLst>
            </a:blip>
            <a:stretch>
              <a:fillRect l="0" t="0" r="0" b="-719"/>
            </a:stretch>
          </a:blipFill>
        </p:spPr>
      </p:sp>
      <p:sp>
        <p:nvSpPr>
          <p:cNvPr name="TextBox 10" id="10"/>
          <p:cNvSpPr txBox="true"/>
          <p:nvPr/>
        </p:nvSpPr>
        <p:spPr>
          <a:xfrm rot="0">
            <a:off x="10755674" y="3923197"/>
            <a:ext cx="6503626" cy="2421555"/>
          </a:xfrm>
          <a:prstGeom prst="rect">
            <a:avLst/>
          </a:prstGeom>
        </p:spPr>
        <p:txBody>
          <a:bodyPr anchor="t" rtlCol="false" tIns="0" lIns="0" bIns="0" rIns="0">
            <a:spAutoFit/>
          </a:bodyPr>
          <a:lstStyle/>
          <a:p>
            <a:pPr algn="ctr">
              <a:lnSpc>
                <a:spcPts val="6324"/>
              </a:lnSpc>
            </a:pPr>
          </a:p>
          <a:p>
            <a:pPr algn="ctr">
              <a:lnSpc>
                <a:spcPts val="6324"/>
              </a:lnSpc>
            </a:pPr>
            <a:r>
              <a:rPr lang="en-US" sz="5270" b="true">
                <a:solidFill>
                  <a:srgbClr val="CD1B42"/>
                </a:solidFill>
                <a:latin typeface="Roboto Bold"/>
                <a:ea typeface="Roboto Bold"/>
                <a:cs typeface="Roboto Bold"/>
                <a:sym typeface="Roboto Bold"/>
              </a:rPr>
              <a:t>Thank you</a:t>
            </a:r>
          </a:p>
          <a:p>
            <a:pPr algn="ctr">
              <a:lnSpc>
                <a:spcPts val="6324"/>
              </a:lnSpc>
            </a:pPr>
            <a:r>
              <a:rPr lang="en-US" sz="5270" b="true">
                <a:solidFill>
                  <a:srgbClr val="CD1B42"/>
                </a:solidFill>
                <a:latin typeface="Roboto Bold"/>
                <a:ea typeface="Roboto Bold"/>
                <a:cs typeface="Roboto Bold"/>
                <a:sym typeface="Roboto Bold"/>
              </a:rPr>
              <a:t>Any Questions?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5">
              <a:alphaModFix amt="30000"/>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7">
              <a:extLst>
                <a:ext uri="{96DAC541-7B7A-43D3-8B79-37D633B846F1}">
                  <asvg:svgBlip xmlns:asvg="http://schemas.microsoft.com/office/drawing/2016/SVG/main" r:embed="rId8"/>
                </a:ext>
              </a:extLst>
            </a:blip>
            <a:stretch>
              <a:fillRect l="0" t="-807" r="0" b="-807"/>
            </a:stretch>
          </a:blipFill>
        </p:spPr>
      </p:sp>
      <p:sp>
        <p:nvSpPr>
          <p:cNvPr name="Freeform 7" id="7" descr="A cargo plane with cargo and luggage  Description automatically generated with low confidence"/>
          <p:cNvSpPr/>
          <p:nvPr/>
        </p:nvSpPr>
        <p:spPr>
          <a:xfrm flipH="false" flipV="false" rot="0">
            <a:off x="9144000" y="0"/>
            <a:ext cx="9144000" cy="10287000"/>
          </a:xfrm>
          <a:custGeom>
            <a:avLst/>
            <a:gdLst/>
            <a:ahLst/>
            <a:cxnLst/>
            <a:rect r="r" b="b" t="t" l="l"/>
            <a:pathLst>
              <a:path h="10287000" w="9144000">
                <a:moveTo>
                  <a:pt x="0" y="0"/>
                </a:moveTo>
                <a:lnTo>
                  <a:pt x="9144000" y="0"/>
                </a:lnTo>
                <a:lnTo>
                  <a:pt x="9144000" y="10287000"/>
                </a:lnTo>
                <a:lnTo>
                  <a:pt x="0" y="10287000"/>
                </a:lnTo>
                <a:lnTo>
                  <a:pt x="0" y="0"/>
                </a:lnTo>
                <a:close/>
              </a:path>
            </a:pathLst>
          </a:custGeom>
          <a:blipFill>
            <a:blip r:embed="rId9"/>
            <a:stretch>
              <a:fillRect l="-34175" t="0" r="-34175" b="-303"/>
            </a:stretch>
          </a:blipFill>
        </p:spPr>
      </p:sp>
      <p:sp>
        <p:nvSpPr>
          <p:cNvPr name="TextBox 8" id="8"/>
          <p:cNvSpPr txBox="true"/>
          <p:nvPr/>
        </p:nvSpPr>
        <p:spPr>
          <a:xfrm rot="0">
            <a:off x="737035" y="2244460"/>
            <a:ext cx="8229602" cy="5639106"/>
          </a:xfrm>
          <a:prstGeom prst="rect">
            <a:avLst/>
          </a:prstGeom>
        </p:spPr>
        <p:txBody>
          <a:bodyPr anchor="t" rtlCol="false" tIns="0" lIns="0" bIns="0" rIns="0">
            <a:spAutoFit/>
          </a:bodyPr>
          <a:lstStyle/>
          <a:p>
            <a:pPr algn="l" marL="597219" indent="-298609" lvl="1">
              <a:lnSpc>
                <a:spcPts val="3207"/>
              </a:lnSpc>
              <a:buFont typeface="Arial"/>
              <a:buChar char="•"/>
            </a:pPr>
            <a:r>
              <a:rPr lang="en-US" sz="3300">
                <a:solidFill>
                  <a:srgbClr val="000000"/>
                </a:solidFill>
                <a:latin typeface="Roboto"/>
                <a:ea typeface="Roboto"/>
                <a:cs typeface="Roboto"/>
                <a:sym typeface="Roboto"/>
              </a:rPr>
              <a:t>Humanitarian supply chains play a critical role in delivering aid to beneficiaries but can contribute to environmental degradation if not managed sustainably.</a:t>
            </a:r>
          </a:p>
          <a:p>
            <a:pPr algn="l" marL="597219" indent="-298609" lvl="1">
              <a:lnSpc>
                <a:spcPts val="3207"/>
              </a:lnSpc>
              <a:buFont typeface="Arial"/>
              <a:buChar char="•"/>
            </a:pPr>
            <a:r>
              <a:rPr lang="en-US" sz="3300">
                <a:solidFill>
                  <a:srgbClr val="000000"/>
                </a:solidFill>
                <a:latin typeface="Roboto"/>
                <a:ea typeface="Roboto"/>
                <a:cs typeface="Roboto"/>
                <a:sym typeface="Roboto"/>
              </a:rPr>
              <a:t>By implementing sustainable practices, humanitarian organizations can reduce emissions, conserve resources, and enhance operational efficiency.</a:t>
            </a:r>
          </a:p>
          <a:p>
            <a:pPr algn="l" marL="597219" indent="-298609" lvl="1">
              <a:lnSpc>
                <a:spcPts val="3207"/>
              </a:lnSpc>
              <a:buFont typeface="Arial"/>
              <a:buChar char="•"/>
            </a:pPr>
            <a:r>
              <a:rPr lang="en-US" sz="3300">
                <a:solidFill>
                  <a:srgbClr val="000000"/>
                </a:solidFill>
                <a:latin typeface="Roboto"/>
                <a:ea typeface="Roboto"/>
                <a:cs typeface="Roboto"/>
                <a:sym typeface="Roboto"/>
              </a:rPr>
              <a:t>Each component of the supply chain—planning, sourcing, production, distribution, return/disposal—has environmental impacts that need mitigation.</a:t>
            </a:r>
          </a:p>
        </p:txBody>
      </p:sp>
      <p:sp>
        <p:nvSpPr>
          <p:cNvPr name="TextBox 9" id="9"/>
          <p:cNvSpPr txBox="true"/>
          <p:nvPr/>
        </p:nvSpPr>
        <p:spPr>
          <a:xfrm rot="0">
            <a:off x="914400" y="962025"/>
            <a:ext cx="7200900" cy="617172"/>
          </a:xfrm>
          <a:prstGeom prst="rect">
            <a:avLst/>
          </a:prstGeom>
        </p:spPr>
        <p:txBody>
          <a:bodyPr anchor="t" rtlCol="false" tIns="0" lIns="0" bIns="0" rIns="0">
            <a:spAutoFit/>
          </a:bodyPr>
          <a:lstStyle/>
          <a:p>
            <a:pPr algn="l">
              <a:lnSpc>
                <a:spcPts val="5184"/>
              </a:lnSpc>
            </a:pPr>
            <a:r>
              <a:rPr lang="en-US" sz="4800" b="true">
                <a:solidFill>
                  <a:srgbClr val="ED1847"/>
                </a:solidFill>
                <a:latin typeface="Roboto Bold"/>
                <a:ea typeface="Roboto Bold"/>
                <a:cs typeface="Roboto Bold"/>
                <a:sym typeface="Roboto Bold"/>
              </a:rPr>
              <a:t>Introduction</a:t>
            </a:r>
          </a:p>
        </p:txBody>
      </p:sp>
      <p:sp>
        <p:nvSpPr>
          <p:cNvPr name="TextBox 10" id="10"/>
          <p:cNvSpPr txBox="true"/>
          <p:nvPr/>
        </p:nvSpPr>
        <p:spPr>
          <a:xfrm rot="0">
            <a:off x="7119952" y="9779562"/>
            <a:ext cx="3184285" cy="379751"/>
          </a:xfrm>
          <a:prstGeom prst="rect">
            <a:avLst/>
          </a:prstGeom>
        </p:spPr>
        <p:txBody>
          <a:bodyPr anchor="t" rtlCol="false" tIns="0" lIns="0" bIns="0" rIns="0">
            <a:spAutoFit/>
          </a:bodyPr>
          <a:lstStyle/>
          <a:p>
            <a:pPr algn="l">
              <a:lnSpc>
                <a:spcPts val="2520"/>
              </a:lnSpc>
            </a:pPr>
            <a:r>
              <a:rPr lang="en-US" sz="2100">
                <a:solidFill>
                  <a:srgbClr val="000000"/>
                </a:solidFill>
                <a:latin typeface="Roboto"/>
                <a:ea typeface="Roboto"/>
                <a:cs typeface="Roboto"/>
                <a:sym typeface="Roboto"/>
              </a:rPr>
              <a:t>Source: Plan International</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050"/>
              </a:lnSpc>
            </a:pPr>
            <a:r>
              <a:rPr lang="en-US" sz="3750" b="true">
                <a:solidFill>
                  <a:srgbClr val="ED1847"/>
                </a:solidFill>
                <a:latin typeface="Roboto Bold"/>
                <a:ea typeface="Roboto Bold"/>
                <a:cs typeface="Roboto Bold"/>
                <a:sym typeface="Roboto Bold"/>
              </a:rPr>
              <a:t>Humanitarian Supply Chain Components and Environmental Impacts</a:t>
            </a:r>
          </a:p>
        </p:txBody>
      </p:sp>
      <p:grpSp>
        <p:nvGrpSpPr>
          <p:cNvPr name="Group 8" id="8"/>
          <p:cNvGrpSpPr/>
          <p:nvPr/>
        </p:nvGrpSpPr>
        <p:grpSpPr>
          <a:xfrm rot="0">
            <a:off x="894692" y="1906346"/>
            <a:ext cx="15137288" cy="1442591"/>
            <a:chOff x="0" y="0"/>
            <a:chExt cx="20183050" cy="1923454"/>
          </a:xfrm>
        </p:grpSpPr>
        <p:sp>
          <p:nvSpPr>
            <p:cNvPr name="Freeform 9" id="9"/>
            <p:cNvSpPr/>
            <p:nvPr/>
          </p:nvSpPr>
          <p:spPr>
            <a:xfrm flipH="false" flipV="false" rot="0">
              <a:off x="0" y="0"/>
              <a:ext cx="20183094" cy="1923542"/>
            </a:xfrm>
            <a:custGeom>
              <a:avLst/>
              <a:gdLst/>
              <a:ahLst/>
              <a:cxnLst/>
              <a:rect r="r" b="b" t="t" l="l"/>
              <a:pathLst>
                <a:path h="1923542" w="20183094">
                  <a:moveTo>
                    <a:pt x="0" y="192405"/>
                  </a:moveTo>
                  <a:cubicBezTo>
                    <a:pt x="0" y="86106"/>
                    <a:pt x="86106" y="0"/>
                    <a:pt x="192405" y="0"/>
                  </a:cubicBezTo>
                  <a:lnTo>
                    <a:pt x="19990688" y="0"/>
                  </a:lnTo>
                  <a:cubicBezTo>
                    <a:pt x="20096860" y="0"/>
                    <a:pt x="20183094" y="86106"/>
                    <a:pt x="20183094" y="192405"/>
                  </a:cubicBezTo>
                  <a:lnTo>
                    <a:pt x="20183094" y="1731137"/>
                  </a:lnTo>
                  <a:cubicBezTo>
                    <a:pt x="20183094" y="1837309"/>
                    <a:pt x="20096987" y="1923542"/>
                    <a:pt x="19990688" y="1923542"/>
                  </a:cubicBezTo>
                  <a:lnTo>
                    <a:pt x="192405" y="1923542"/>
                  </a:lnTo>
                  <a:cubicBezTo>
                    <a:pt x="86106" y="1923415"/>
                    <a:pt x="0" y="1837309"/>
                    <a:pt x="0" y="1731137"/>
                  </a:cubicBezTo>
                  <a:close/>
                </a:path>
              </a:pathLst>
            </a:custGeom>
            <a:solidFill>
              <a:srgbClr val="F9C0C5"/>
            </a:solidFill>
          </p:spPr>
        </p:sp>
      </p:grpSp>
      <p:sp>
        <p:nvSpPr>
          <p:cNvPr name="Freeform 10" id="10"/>
          <p:cNvSpPr/>
          <p:nvPr/>
        </p:nvSpPr>
        <p:spPr>
          <a:xfrm flipH="false" flipV="false" rot="0">
            <a:off x="1331074" y="2230929"/>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657904" y="2141866"/>
            <a:ext cx="13277052" cy="962025"/>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Planning:</a:t>
            </a:r>
            <a:r>
              <a:rPr lang="en-US" sz="3150">
                <a:solidFill>
                  <a:srgbClr val="000000"/>
                </a:solidFill>
                <a:latin typeface="Roboto"/>
                <a:ea typeface="Roboto"/>
                <a:cs typeface="Roboto"/>
                <a:sym typeface="Roboto"/>
              </a:rPr>
              <a:t> Involves forecasting needs, managing donations, and optimizing logistics to minimize waste.</a:t>
            </a:r>
          </a:p>
        </p:txBody>
      </p:sp>
      <p:grpSp>
        <p:nvGrpSpPr>
          <p:cNvPr name="Group 12" id="12"/>
          <p:cNvGrpSpPr/>
          <p:nvPr/>
        </p:nvGrpSpPr>
        <p:grpSpPr>
          <a:xfrm rot="0">
            <a:off x="894692" y="3709584"/>
            <a:ext cx="15137288" cy="1442590"/>
            <a:chOff x="0" y="0"/>
            <a:chExt cx="20183050" cy="1923454"/>
          </a:xfrm>
        </p:grpSpPr>
        <p:sp>
          <p:nvSpPr>
            <p:cNvPr name="Freeform 13" id="13"/>
            <p:cNvSpPr/>
            <p:nvPr/>
          </p:nvSpPr>
          <p:spPr>
            <a:xfrm flipH="false" flipV="false" rot="0">
              <a:off x="0" y="0"/>
              <a:ext cx="20183094" cy="1923542"/>
            </a:xfrm>
            <a:custGeom>
              <a:avLst/>
              <a:gdLst/>
              <a:ahLst/>
              <a:cxnLst/>
              <a:rect r="r" b="b" t="t" l="l"/>
              <a:pathLst>
                <a:path h="1923542" w="20183094">
                  <a:moveTo>
                    <a:pt x="0" y="192405"/>
                  </a:moveTo>
                  <a:cubicBezTo>
                    <a:pt x="0" y="86106"/>
                    <a:pt x="86106" y="0"/>
                    <a:pt x="192405" y="0"/>
                  </a:cubicBezTo>
                  <a:lnTo>
                    <a:pt x="19990688" y="0"/>
                  </a:lnTo>
                  <a:cubicBezTo>
                    <a:pt x="20096860" y="0"/>
                    <a:pt x="20183094" y="86106"/>
                    <a:pt x="20183094" y="192405"/>
                  </a:cubicBezTo>
                  <a:lnTo>
                    <a:pt x="20183094" y="1731137"/>
                  </a:lnTo>
                  <a:cubicBezTo>
                    <a:pt x="20183094" y="1837309"/>
                    <a:pt x="20096987" y="1923542"/>
                    <a:pt x="19990688" y="1923542"/>
                  </a:cubicBezTo>
                  <a:lnTo>
                    <a:pt x="192405" y="1923542"/>
                  </a:lnTo>
                  <a:cubicBezTo>
                    <a:pt x="86106" y="1923415"/>
                    <a:pt x="0" y="1837309"/>
                    <a:pt x="0" y="1731137"/>
                  </a:cubicBezTo>
                  <a:close/>
                </a:path>
              </a:pathLst>
            </a:custGeom>
            <a:solidFill>
              <a:srgbClr val="F9C0C5"/>
            </a:solidFill>
          </p:spPr>
        </p:sp>
      </p:grpSp>
      <p:sp>
        <p:nvSpPr>
          <p:cNvPr name="Freeform 14" id="14"/>
          <p:cNvSpPr/>
          <p:nvPr/>
        </p:nvSpPr>
        <p:spPr>
          <a:xfrm flipH="false" flipV="false" rot="0">
            <a:off x="1331074" y="4034167"/>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2657904" y="3945104"/>
            <a:ext cx="13277052" cy="962025"/>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Environmental impacts:</a:t>
            </a:r>
            <a:r>
              <a:rPr lang="en-US" sz="3150">
                <a:solidFill>
                  <a:srgbClr val="000000"/>
                </a:solidFill>
                <a:latin typeface="Roboto"/>
                <a:ea typeface="Roboto"/>
                <a:cs typeface="Roboto"/>
                <a:sym typeface="Roboto"/>
              </a:rPr>
              <a:t> Inefficient planning can lead to excess inventory, overuse of airfreight (high carbon footprint), and wasted resources.</a:t>
            </a:r>
          </a:p>
        </p:txBody>
      </p:sp>
      <p:grpSp>
        <p:nvGrpSpPr>
          <p:cNvPr name="Group 16" id="16"/>
          <p:cNvGrpSpPr/>
          <p:nvPr/>
        </p:nvGrpSpPr>
        <p:grpSpPr>
          <a:xfrm rot="0">
            <a:off x="894692" y="5512822"/>
            <a:ext cx="15137288" cy="1442590"/>
            <a:chOff x="0" y="0"/>
            <a:chExt cx="20183050" cy="1923454"/>
          </a:xfrm>
        </p:grpSpPr>
        <p:sp>
          <p:nvSpPr>
            <p:cNvPr name="Freeform 17" id="17"/>
            <p:cNvSpPr/>
            <p:nvPr/>
          </p:nvSpPr>
          <p:spPr>
            <a:xfrm flipH="false" flipV="false" rot="0">
              <a:off x="0" y="0"/>
              <a:ext cx="20183094" cy="1923542"/>
            </a:xfrm>
            <a:custGeom>
              <a:avLst/>
              <a:gdLst/>
              <a:ahLst/>
              <a:cxnLst/>
              <a:rect r="r" b="b" t="t" l="l"/>
              <a:pathLst>
                <a:path h="1923542" w="20183094">
                  <a:moveTo>
                    <a:pt x="0" y="192405"/>
                  </a:moveTo>
                  <a:cubicBezTo>
                    <a:pt x="0" y="86106"/>
                    <a:pt x="86106" y="0"/>
                    <a:pt x="192405" y="0"/>
                  </a:cubicBezTo>
                  <a:lnTo>
                    <a:pt x="19990688" y="0"/>
                  </a:lnTo>
                  <a:cubicBezTo>
                    <a:pt x="20096860" y="0"/>
                    <a:pt x="20183094" y="86106"/>
                    <a:pt x="20183094" y="192405"/>
                  </a:cubicBezTo>
                  <a:lnTo>
                    <a:pt x="20183094" y="1731137"/>
                  </a:lnTo>
                  <a:cubicBezTo>
                    <a:pt x="20183094" y="1837309"/>
                    <a:pt x="20096987" y="1923542"/>
                    <a:pt x="19990688" y="1923542"/>
                  </a:cubicBezTo>
                  <a:lnTo>
                    <a:pt x="192405" y="1923542"/>
                  </a:lnTo>
                  <a:cubicBezTo>
                    <a:pt x="86106" y="1923415"/>
                    <a:pt x="0" y="1837309"/>
                    <a:pt x="0" y="1731137"/>
                  </a:cubicBezTo>
                  <a:close/>
                </a:path>
              </a:pathLst>
            </a:custGeom>
            <a:solidFill>
              <a:srgbClr val="F9C0C5"/>
            </a:solidFill>
          </p:spPr>
        </p:sp>
      </p:grpSp>
      <p:sp>
        <p:nvSpPr>
          <p:cNvPr name="Freeform 18" id="18"/>
          <p:cNvSpPr/>
          <p:nvPr/>
        </p:nvSpPr>
        <p:spPr>
          <a:xfrm flipH="false" flipV="false" rot="0">
            <a:off x="1331074" y="5837406"/>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2657904" y="5748343"/>
            <a:ext cx="13277052" cy="962025"/>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Real-world application:</a:t>
            </a:r>
            <a:r>
              <a:rPr lang="en-US" sz="3150">
                <a:solidFill>
                  <a:srgbClr val="000000"/>
                </a:solidFill>
                <a:latin typeface="Roboto"/>
                <a:ea typeface="Roboto"/>
                <a:cs typeface="Roboto"/>
                <a:sym typeface="Roboto"/>
              </a:rPr>
              <a:t> Thoughtful planning minimizes waste by reducing overstock and optimizing transport, leading to fewer emissions.</a:t>
            </a:r>
          </a:p>
        </p:txBody>
      </p:sp>
      <p:grpSp>
        <p:nvGrpSpPr>
          <p:cNvPr name="Group 20" id="20"/>
          <p:cNvGrpSpPr/>
          <p:nvPr/>
        </p:nvGrpSpPr>
        <p:grpSpPr>
          <a:xfrm rot="0">
            <a:off x="894692" y="7316062"/>
            <a:ext cx="15137288" cy="1442590"/>
            <a:chOff x="0" y="0"/>
            <a:chExt cx="20183050" cy="1923454"/>
          </a:xfrm>
        </p:grpSpPr>
        <p:sp>
          <p:nvSpPr>
            <p:cNvPr name="Freeform 21" id="21"/>
            <p:cNvSpPr/>
            <p:nvPr/>
          </p:nvSpPr>
          <p:spPr>
            <a:xfrm flipH="false" flipV="false" rot="0">
              <a:off x="0" y="0"/>
              <a:ext cx="20183094" cy="1923542"/>
            </a:xfrm>
            <a:custGeom>
              <a:avLst/>
              <a:gdLst/>
              <a:ahLst/>
              <a:cxnLst/>
              <a:rect r="r" b="b" t="t" l="l"/>
              <a:pathLst>
                <a:path h="1923542" w="20183094">
                  <a:moveTo>
                    <a:pt x="0" y="192405"/>
                  </a:moveTo>
                  <a:cubicBezTo>
                    <a:pt x="0" y="86106"/>
                    <a:pt x="86106" y="0"/>
                    <a:pt x="192405" y="0"/>
                  </a:cubicBezTo>
                  <a:lnTo>
                    <a:pt x="19990688" y="0"/>
                  </a:lnTo>
                  <a:cubicBezTo>
                    <a:pt x="20096860" y="0"/>
                    <a:pt x="20183094" y="86106"/>
                    <a:pt x="20183094" y="192405"/>
                  </a:cubicBezTo>
                  <a:lnTo>
                    <a:pt x="20183094" y="1731137"/>
                  </a:lnTo>
                  <a:cubicBezTo>
                    <a:pt x="20183094" y="1837309"/>
                    <a:pt x="20096987" y="1923542"/>
                    <a:pt x="19990688" y="1923542"/>
                  </a:cubicBezTo>
                  <a:lnTo>
                    <a:pt x="192405" y="1923542"/>
                  </a:lnTo>
                  <a:cubicBezTo>
                    <a:pt x="86106" y="1923415"/>
                    <a:pt x="0" y="1837309"/>
                    <a:pt x="0" y="1731137"/>
                  </a:cubicBezTo>
                  <a:close/>
                </a:path>
              </a:pathLst>
            </a:custGeom>
            <a:solidFill>
              <a:srgbClr val="F9C0C5"/>
            </a:solidFill>
          </p:spPr>
        </p:sp>
      </p:grpSp>
      <p:sp>
        <p:nvSpPr>
          <p:cNvPr name="Freeform 22" id="22"/>
          <p:cNvSpPr/>
          <p:nvPr/>
        </p:nvSpPr>
        <p:spPr>
          <a:xfrm flipH="false" flipV="false" rot="0">
            <a:off x="1331074" y="7640645"/>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3" id="23"/>
          <p:cNvSpPr txBox="true"/>
          <p:nvPr/>
        </p:nvSpPr>
        <p:spPr>
          <a:xfrm rot="0">
            <a:off x="2657904" y="7551583"/>
            <a:ext cx="13277052" cy="962025"/>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Benefits from the Environment:</a:t>
            </a:r>
            <a:r>
              <a:rPr lang="en-US" sz="3150">
                <a:solidFill>
                  <a:srgbClr val="000000"/>
                </a:solidFill>
                <a:latin typeface="Roboto"/>
                <a:ea typeface="Roboto"/>
                <a:cs typeface="Roboto"/>
                <a:sym typeface="Roboto"/>
              </a:rPr>
              <a:t> Reduces unnecessary emissions and resource use by choosing less carbon-intensive transport modes.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050"/>
              </a:lnSpc>
            </a:pPr>
            <a:r>
              <a:rPr lang="en-US" sz="3750" b="true">
                <a:solidFill>
                  <a:srgbClr val="ED1847"/>
                </a:solidFill>
                <a:latin typeface="Roboto Bold"/>
                <a:ea typeface="Roboto Bold"/>
                <a:cs typeface="Roboto Bold"/>
                <a:sym typeface="Roboto Bold"/>
              </a:rPr>
              <a:t>Humanitarian Supply Chain Components and Environmental Impacts</a:t>
            </a:r>
          </a:p>
        </p:txBody>
      </p:sp>
      <p:grpSp>
        <p:nvGrpSpPr>
          <p:cNvPr name="Group 8" id="8"/>
          <p:cNvGrpSpPr/>
          <p:nvPr/>
        </p:nvGrpSpPr>
        <p:grpSpPr>
          <a:xfrm rot="0">
            <a:off x="894692" y="1906346"/>
            <a:ext cx="15946757" cy="1442591"/>
            <a:chOff x="0" y="0"/>
            <a:chExt cx="21262342" cy="1923454"/>
          </a:xfrm>
        </p:grpSpPr>
        <p:sp>
          <p:nvSpPr>
            <p:cNvPr name="Freeform 9" id="9"/>
            <p:cNvSpPr/>
            <p:nvPr/>
          </p:nvSpPr>
          <p:spPr>
            <a:xfrm flipH="false" flipV="false" rot="0">
              <a:off x="0" y="0"/>
              <a:ext cx="21262341" cy="1923542"/>
            </a:xfrm>
            <a:custGeom>
              <a:avLst/>
              <a:gdLst/>
              <a:ahLst/>
              <a:cxnLst/>
              <a:rect r="r" b="b" t="t" l="l"/>
              <a:pathLst>
                <a:path h="1923542" w="21262341">
                  <a:moveTo>
                    <a:pt x="0" y="192405"/>
                  </a:moveTo>
                  <a:cubicBezTo>
                    <a:pt x="0" y="86106"/>
                    <a:pt x="86106" y="0"/>
                    <a:pt x="192405" y="0"/>
                  </a:cubicBezTo>
                  <a:lnTo>
                    <a:pt x="21069936" y="0"/>
                  </a:lnTo>
                  <a:cubicBezTo>
                    <a:pt x="21176107" y="0"/>
                    <a:pt x="21262341" y="86106"/>
                    <a:pt x="21262341" y="192405"/>
                  </a:cubicBezTo>
                  <a:lnTo>
                    <a:pt x="21262341" y="1731137"/>
                  </a:lnTo>
                  <a:cubicBezTo>
                    <a:pt x="21262341" y="1837309"/>
                    <a:pt x="21176235" y="1923542"/>
                    <a:pt x="21069936" y="1923542"/>
                  </a:cubicBezTo>
                  <a:lnTo>
                    <a:pt x="192405" y="1923542"/>
                  </a:lnTo>
                  <a:cubicBezTo>
                    <a:pt x="86106" y="1923415"/>
                    <a:pt x="0" y="1837309"/>
                    <a:pt x="0" y="1731137"/>
                  </a:cubicBezTo>
                  <a:close/>
                </a:path>
              </a:pathLst>
            </a:custGeom>
            <a:solidFill>
              <a:srgbClr val="F9C0C5"/>
            </a:solidFill>
          </p:spPr>
        </p:sp>
      </p:grpSp>
      <p:sp>
        <p:nvSpPr>
          <p:cNvPr name="Freeform 10" id="10"/>
          <p:cNvSpPr/>
          <p:nvPr/>
        </p:nvSpPr>
        <p:spPr>
          <a:xfrm flipH="false" flipV="false" rot="0">
            <a:off x="1331074" y="2230929"/>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657904" y="1984316"/>
            <a:ext cx="14086522" cy="1267600"/>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Sourcing/Procurement: </a:t>
            </a:r>
            <a:r>
              <a:rPr lang="en-US" sz="2850">
                <a:solidFill>
                  <a:srgbClr val="000000"/>
                </a:solidFill>
                <a:latin typeface="Roboto"/>
                <a:ea typeface="Roboto"/>
                <a:cs typeface="Roboto"/>
                <a:sym typeface="Roboto"/>
              </a:rPr>
              <a:t>The process of selecting and acquiring goods and services needed for humanitarian aid, focusing on responsible procurement.</a:t>
            </a:r>
          </a:p>
        </p:txBody>
      </p:sp>
      <p:grpSp>
        <p:nvGrpSpPr>
          <p:cNvPr name="Group 12" id="12"/>
          <p:cNvGrpSpPr/>
          <p:nvPr/>
        </p:nvGrpSpPr>
        <p:grpSpPr>
          <a:xfrm rot="0">
            <a:off x="894692" y="3709584"/>
            <a:ext cx="15946757" cy="1442590"/>
            <a:chOff x="0" y="0"/>
            <a:chExt cx="21262342" cy="1923454"/>
          </a:xfrm>
        </p:grpSpPr>
        <p:sp>
          <p:nvSpPr>
            <p:cNvPr name="Freeform 13" id="13"/>
            <p:cNvSpPr/>
            <p:nvPr/>
          </p:nvSpPr>
          <p:spPr>
            <a:xfrm flipH="false" flipV="false" rot="0">
              <a:off x="0" y="0"/>
              <a:ext cx="21262341" cy="1923542"/>
            </a:xfrm>
            <a:custGeom>
              <a:avLst/>
              <a:gdLst/>
              <a:ahLst/>
              <a:cxnLst/>
              <a:rect r="r" b="b" t="t" l="l"/>
              <a:pathLst>
                <a:path h="1923542" w="21262341">
                  <a:moveTo>
                    <a:pt x="0" y="192405"/>
                  </a:moveTo>
                  <a:cubicBezTo>
                    <a:pt x="0" y="86106"/>
                    <a:pt x="86106" y="0"/>
                    <a:pt x="192405" y="0"/>
                  </a:cubicBezTo>
                  <a:lnTo>
                    <a:pt x="21069936" y="0"/>
                  </a:lnTo>
                  <a:cubicBezTo>
                    <a:pt x="21176107" y="0"/>
                    <a:pt x="21262341" y="86106"/>
                    <a:pt x="21262341" y="192405"/>
                  </a:cubicBezTo>
                  <a:lnTo>
                    <a:pt x="21262341" y="1731137"/>
                  </a:lnTo>
                  <a:cubicBezTo>
                    <a:pt x="21262341" y="1837309"/>
                    <a:pt x="21176235" y="1923542"/>
                    <a:pt x="21069936" y="1923542"/>
                  </a:cubicBezTo>
                  <a:lnTo>
                    <a:pt x="192405" y="1923542"/>
                  </a:lnTo>
                  <a:cubicBezTo>
                    <a:pt x="86106" y="1923415"/>
                    <a:pt x="0" y="1837309"/>
                    <a:pt x="0" y="1731137"/>
                  </a:cubicBezTo>
                  <a:close/>
                </a:path>
              </a:pathLst>
            </a:custGeom>
            <a:solidFill>
              <a:srgbClr val="F9C0C5"/>
            </a:solidFill>
          </p:spPr>
        </p:sp>
      </p:grpSp>
      <p:sp>
        <p:nvSpPr>
          <p:cNvPr name="Freeform 14" id="14"/>
          <p:cNvSpPr/>
          <p:nvPr/>
        </p:nvSpPr>
        <p:spPr>
          <a:xfrm flipH="false" flipV="false" rot="0">
            <a:off x="1331074" y="4034167"/>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2657904" y="3787554"/>
            <a:ext cx="14086522" cy="1267599"/>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Environmental impacts:</a:t>
            </a:r>
            <a:r>
              <a:rPr lang="en-US" sz="2850">
                <a:solidFill>
                  <a:srgbClr val="000000"/>
                </a:solidFill>
                <a:latin typeface="Roboto"/>
                <a:ea typeface="Roboto"/>
                <a:cs typeface="Roboto"/>
                <a:sym typeface="Roboto"/>
              </a:rPr>
              <a:t> Unsustainable sourcing can lead to deforestation, biodiversity loss, and increased carbon emissions from long-distance transportation.</a:t>
            </a:r>
          </a:p>
        </p:txBody>
      </p:sp>
      <p:grpSp>
        <p:nvGrpSpPr>
          <p:cNvPr name="Group 16" id="16"/>
          <p:cNvGrpSpPr/>
          <p:nvPr/>
        </p:nvGrpSpPr>
        <p:grpSpPr>
          <a:xfrm rot="0">
            <a:off x="894692" y="5512822"/>
            <a:ext cx="15946757" cy="1442590"/>
            <a:chOff x="0" y="0"/>
            <a:chExt cx="21262342" cy="1923454"/>
          </a:xfrm>
        </p:grpSpPr>
        <p:sp>
          <p:nvSpPr>
            <p:cNvPr name="Freeform 17" id="17"/>
            <p:cNvSpPr/>
            <p:nvPr/>
          </p:nvSpPr>
          <p:spPr>
            <a:xfrm flipH="false" flipV="false" rot="0">
              <a:off x="0" y="0"/>
              <a:ext cx="21262341" cy="1923542"/>
            </a:xfrm>
            <a:custGeom>
              <a:avLst/>
              <a:gdLst/>
              <a:ahLst/>
              <a:cxnLst/>
              <a:rect r="r" b="b" t="t" l="l"/>
              <a:pathLst>
                <a:path h="1923542" w="21262341">
                  <a:moveTo>
                    <a:pt x="0" y="192405"/>
                  </a:moveTo>
                  <a:cubicBezTo>
                    <a:pt x="0" y="86106"/>
                    <a:pt x="86106" y="0"/>
                    <a:pt x="192405" y="0"/>
                  </a:cubicBezTo>
                  <a:lnTo>
                    <a:pt x="21069936" y="0"/>
                  </a:lnTo>
                  <a:cubicBezTo>
                    <a:pt x="21176107" y="0"/>
                    <a:pt x="21262341" y="86106"/>
                    <a:pt x="21262341" y="192405"/>
                  </a:cubicBezTo>
                  <a:lnTo>
                    <a:pt x="21262341" y="1731137"/>
                  </a:lnTo>
                  <a:cubicBezTo>
                    <a:pt x="21262341" y="1837309"/>
                    <a:pt x="21176235" y="1923542"/>
                    <a:pt x="21069936" y="1923542"/>
                  </a:cubicBezTo>
                  <a:lnTo>
                    <a:pt x="192405" y="1923542"/>
                  </a:lnTo>
                  <a:cubicBezTo>
                    <a:pt x="86106" y="1923415"/>
                    <a:pt x="0" y="1837309"/>
                    <a:pt x="0" y="1731137"/>
                  </a:cubicBezTo>
                  <a:close/>
                </a:path>
              </a:pathLst>
            </a:custGeom>
            <a:solidFill>
              <a:srgbClr val="F9C0C5"/>
            </a:solidFill>
          </p:spPr>
        </p:sp>
      </p:grpSp>
      <p:sp>
        <p:nvSpPr>
          <p:cNvPr name="Freeform 18" id="18"/>
          <p:cNvSpPr/>
          <p:nvPr/>
        </p:nvSpPr>
        <p:spPr>
          <a:xfrm flipH="false" flipV="false" rot="0">
            <a:off x="1331074" y="5837406"/>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2657904" y="5590793"/>
            <a:ext cx="14086522" cy="1267599"/>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Real-world application:</a:t>
            </a:r>
            <a:r>
              <a:rPr lang="en-US" sz="2850">
                <a:solidFill>
                  <a:srgbClr val="000000"/>
                </a:solidFill>
                <a:latin typeface="Roboto"/>
                <a:ea typeface="Roboto"/>
                <a:cs typeface="Roboto"/>
                <a:sym typeface="Roboto"/>
              </a:rPr>
              <a:t> Local sourcing and sustainable procurement minimize the environmental footprint and ensure resources are responsibly sourced.</a:t>
            </a:r>
          </a:p>
        </p:txBody>
      </p:sp>
      <p:grpSp>
        <p:nvGrpSpPr>
          <p:cNvPr name="Group 20" id="20"/>
          <p:cNvGrpSpPr/>
          <p:nvPr/>
        </p:nvGrpSpPr>
        <p:grpSpPr>
          <a:xfrm rot="0">
            <a:off x="894692" y="7316062"/>
            <a:ext cx="15946757" cy="1442590"/>
            <a:chOff x="0" y="0"/>
            <a:chExt cx="21262342" cy="1923454"/>
          </a:xfrm>
        </p:grpSpPr>
        <p:sp>
          <p:nvSpPr>
            <p:cNvPr name="Freeform 21" id="21"/>
            <p:cNvSpPr/>
            <p:nvPr/>
          </p:nvSpPr>
          <p:spPr>
            <a:xfrm flipH="false" flipV="false" rot="0">
              <a:off x="0" y="0"/>
              <a:ext cx="21262341" cy="1923542"/>
            </a:xfrm>
            <a:custGeom>
              <a:avLst/>
              <a:gdLst/>
              <a:ahLst/>
              <a:cxnLst/>
              <a:rect r="r" b="b" t="t" l="l"/>
              <a:pathLst>
                <a:path h="1923542" w="21262341">
                  <a:moveTo>
                    <a:pt x="0" y="192405"/>
                  </a:moveTo>
                  <a:cubicBezTo>
                    <a:pt x="0" y="86106"/>
                    <a:pt x="86106" y="0"/>
                    <a:pt x="192405" y="0"/>
                  </a:cubicBezTo>
                  <a:lnTo>
                    <a:pt x="21069936" y="0"/>
                  </a:lnTo>
                  <a:cubicBezTo>
                    <a:pt x="21176107" y="0"/>
                    <a:pt x="21262341" y="86106"/>
                    <a:pt x="21262341" y="192405"/>
                  </a:cubicBezTo>
                  <a:lnTo>
                    <a:pt x="21262341" y="1731137"/>
                  </a:lnTo>
                  <a:cubicBezTo>
                    <a:pt x="21262341" y="1837309"/>
                    <a:pt x="21176235" y="1923542"/>
                    <a:pt x="21069936" y="1923542"/>
                  </a:cubicBezTo>
                  <a:lnTo>
                    <a:pt x="192405" y="1923542"/>
                  </a:lnTo>
                  <a:cubicBezTo>
                    <a:pt x="86106" y="1923415"/>
                    <a:pt x="0" y="1837309"/>
                    <a:pt x="0" y="1731137"/>
                  </a:cubicBezTo>
                  <a:close/>
                </a:path>
              </a:pathLst>
            </a:custGeom>
            <a:solidFill>
              <a:srgbClr val="F9C0C5"/>
            </a:solidFill>
          </p:spPr>
        </p:sp>
      </p:grpSp>
      <p:sp>
        <p:nvSpPr>
          <p:cNvPr name="Freeform 22" id="22"/>
          <p:cNvSpPr/>
          <p:nvPr/>
        </p:nvSpPr>
        <p:spPr>
          <a:xfrm flipH="false" flipV="false" rot="0">
            <a:off x="1331074" y="7640645"/>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3" id="23"/>
          <p:cNvSpPr txBox="true"/>
          <p:nvPr/>
        </p:nvSpPr>
        <p:spPr>
          <a:xfrm rot="0">
            <a:off x="2657904" y="7394033"/>
            <a:ext cx="14086522" cy="1267599"/>
          </a:xfrm>
          <a:prstGeom prst="rect">
            <a:avLst/>
          </a:prstGeom>
        </p:spPr>
        <p:txBody>
          <a:bodyPr anchor="t" rtlCol="false" tIns="0" lIns="0" bIns="0" rIns="0">
            <a:spAutoFit/>
          </a:bodyPr>
          <a:lstStyle/>
          <a:p>
            <a:pPr algn="l">
              <a:lnSpc>
                <a:spcPts val="3419"/>
              </a:lnSpc>
            </a:pPr>
            <a:r>
              <a:rPr lang="en-US" sz="2850" b="true">
                <a:solidFill>
                  <a:srgbClr val="000000"/>
                </a:solidFill>
                <a:latin typeface="Roboto Bold"/>
                <a:ea typeface="Roboto Bold"/>
                <a:cs typeface="Roboto Bold"/>
                <a:sym typeface="Roboto Bold"/>
              </a:rPr>
              <a:t>Benefits from the environment:</a:t>
            </a:r>
            <a:r>
              <a:rPr lang="en-US" sz="2850">
                <a:solidFill>
                  <a:srgbClr val="000000"/>
                </a:solidFill>
                <a:latin typeface="Roboto"/>
                <a:ea typeface="Roboto"/>
                <a:cs typeface="Roboto"/>
                <a:sym typeface="Roboto"/>
              </a:rPr>
              <a:t> Helps preserve natural ecosystems and reduces the need for long-haul transportation, lowering emissions.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3547300">
            <a:off x="515566" y="-3772199"/>
            <a:ext cx="5018998" cy="10037996"/>
          </a:xfrm>
          <a:custGeom>
            <a:avLst/>
            <a:gdLst/>
            <a:ahLst/>
            <a:cxnLst/>
            <a:rect r="r" b="b" t="t" l="l"/>
            <a:pathLst>
              <a:path h="10037996" w="5018998">
                <a:moveTo>
                  <a:pt x="5018997" y="0"/>
                </a:moveTo>
                <a:lnTo>
                  <a:pt x="0" y="0"/>
                </a:lnTo>
                <a:lnTo>
                  <a:pt x="0" y="10037995"/>
                </a:lnTo>
                <a:lnTo>
                  <a:pt x="5018997" y="10037995"/>
                </a:lnTo>
                <a:lnTo>
                  <a:pt x="5018997"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7252699">
            <a:off x="756999" y="-3324130"/>
            <a:ext cx="4192044" cy="8384089"/>
          </a:xfrm>
          <a:custGeom>
            <a:avLst/>
            <a:gdLst/>
            <a:ahLst/>
            <a:cxnLst/>
            <a:rect r="r" b="b" t="t" l="l"/>
            <a:pathLst>
              <a:path h="8384089" w="4192044">
                <a:moveTo>
                  <a:pt x="0" y="0"/>
                </a:moveTo>
                <a:lnTo>
                  <a:pt x="4192044" y="0"/>
                </a:lnTo>
                <a:lnTo>
                  <a:pt x="4192044" y="8384088"/>
                </a:lnTo>
                <a:lnTo>
                  <a:pt x="0" y="8384088"/>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6451558">
            <a:off x="14365122" y="3910590"/>
            <a:ext cx="5146099" cy="10292197"/>
          </a:xfrm>
          <a:custGeom>
            <a:avLst/>
            <a:gdLst/>
            <a:ahLst/>
            <a:cxnLst/>
            <a:rect r="r" b="b" t="t" l="l"/>
            <a:pathLst>
              <a:path h="10292197" w="5146099">
                <a:moveTo>
                  <a:pt x="5146098" y="0"/>
                </a:moveTo>
                <a:lnTo>
                  <a:pt x="0" y="0"/>
                </a:lnTo>
                <a:lnTo>
                  <a:pt x="0" y="10292198"/>
                </a:lnTo>
                <a:lnTo>
                  <a:pt x="5146098" y="10292198"/>
                </a:lnTo>
                <a:lnTo>
                  <a:pt x="5146098"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348441">
            <a:off x="14870986" y="5177201"/>
            <a:ext cx="4298203" cy="8596407"/>
          </a:xfrm>
          <a:custGeom>
            <a:avLst/>
            <a:gdLst/>
            <a:ahLst/>
            <a:cxnLst/>
            <a:rect r="r" b="b" t="t" l="l"/>
            <a:pathLst>
              <a:path h="8596407" w="4298203">
                <a:moveTo>
                  <a:pt x="0" y="0"/>
                </a:moveTo>
                <a:lnTo>
                  <a:pt x="4298204" y="0"/>
                </a:lnTo>
                <a:lnTo>
                  <a:pt x="4298204" y="8596407"/>
                </a:lnTo>
                <a:lnTo>
                  <a:pt x="0" y="8596407"/>
                </a:lnTo>
                <a:lnTo>
                  <a:pt x="0" y="0"/>
                </a:lnTo>
                <a:close/>
              </a:path>
            </a:pathLst>
          </a:custGeom>
          <a:blipFill>
            <a:blip r:embed="rId4">
              <a:alphaModFix amt="30000"/>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319272" y="9193500"/>
            <a:ext cx="4125144" cy="776376"/>
          </a:xfrm>
          <a:custGeom>
            <a:avLst/>
            <a:gdLst/>
            <a:ahLst/>
            <a:cxnLst/>
            <a:rect r="r" b="b" t="t" l="l"/>
            <a:pathLst>
              <a:path h="776376" w="4125144">
                <a:moveTo>
                  <a:pt x="0" y="0"/>
                </a:moveTo>
                <a:lnTo>
                  <a:pt x="4125144" y="0"/>
                </a:lnTo>
                <a:lnTo>
                  <a:pt x="4125144" y="776376"/>
                </a:lnTo>
                <a:lnTo>
                  <a:pt x="0" y="776376"/>
                </a:lnTo>
                <a:lnTo>
                  <a:pt x="0" y="0"/>
                </a:lnTo>
                <a:close/>
              </a:path>
            </a:pathLst>
          </a:custGeom>
          <a:blipFill>
            <a:blip r:embed="rId6">
              <a:extLst>
                <a:ext uri="{96DAC541-7B7A-43D3-8B79-37D633B846F1}">
                  <asvg:svgBlip xmlns:asvg="http://schemas.microsoft.com/office/drawing/2016/SVG/main" r:embed="rId7"/>
                </a:ext>
              </a:extLst>
            </a:blip>
            <a:stretch>
              <a:fillRect l="0" t="-807" r="0" b="-807"/>
            </a:stretch>
          </a:blipFill>
        </p:spPr>
      </p:sp>
      <p:sp>
        <p:nvSpPr>
          <p:cNvPr name="TextBox 7" id="7"/>
          <p:cNvSpPr txBox="true"/>
          <p:nvPr/>
        </p:nvSpPr>
        <p:spPr>
          <a:xfrm rot="0">
            <a:off x="914400" y="952500"/>
            <a:ext cx="15412365" cy="626697"/>
          </a:xfrm>
          <a:prstGeom prst="rect">
            <a:avLst/>
          </a:prstGeom>
        </p:spPr>
        <p:txBody>
          <a:bodyPr anchor="t" rtlCol="false" tIns="0" lIns="0" bIns="0" rIns="0">
            <a:spAutoFit/>
          </a:bodyPr>
          <a:lstStyle/>
          <a:p>
            <a:pPr algn="l">
              <a:lnSpc>
                <a:spcPts val="4050"/>
              </a:lnSpc>
            </a:pPr>
            <a:r>
              <a:rPr lang="en-US" sz="3750" b="true">
                <a:solidFill>
                  <a:srgbClr val="ED1847"/>
                </a:solidFill>
                <a:latin typeface="Roboto Bold"/>
                <a:ea typeface="Roboto Bold"/>
                <a:cs typeface="Roboto Bold"/>
                <a:sym typeface="Roboto Bold"/>
              </a:rPr>
              <a:t>Humanitarian Supply Chain Components and Environmental Impacts</a:t>
            </a:r>
          </a:p>
        </p:txBody>
      </p:sp>
      <p:grpSp>
        <p:nvGrpSpPr>
          <p:cNvPr name="Group 8" id="8"/>
          <p:cNvGrpSpPr/>
          <p:nvPr/>
        </p:nvGrpSpPr>
        <p:grpSpPr>
          <a:xfrm rot="0">
            <a:off x="894693" y="1906346"/>
            <a:ext cx="15432072" cy="1442591"/>
            <a:chOff x="0" y="0"/>
            <a:chExt cx="20576096" cy="1923454"/>
          </a:xfrm>
        </p:grpSpPr>
        <p:sp>
          <p:nvSpPr>
            <p:cNvPr name="Freeform 9" id="9"/>
            <p:cNvSpPr/>
            <p:nvPr/>
          </p:nvSpPr>
          <p:spPr>
            <a:xfrm flipH="false" flipV="false" rot="0">
              <a:off x="0" y="0"/>
              <a:ext cx="20576160" cy="1923542"/>
            </a:xfrm>
            <a:custGeom>
              <a:avLst/>
              <a:gdLst/>
              <a:ahLst/>
              <a:cxnLst/>
              <a:rect r="r" b="b" t="t" l="l"/>
              <a:pathLst>
                <a:path h="1923542" w="20576160">
                  <a:moveTo>
                    <a:pt x="0" y="192405"/>
                  </a:moveTo>
                  <a:cubicBezTo>
                    <a:pt x="0" y="86106"/>
                    <a:pt x="86106" y="0"/>
                    <a:pt x="192405" y="0"/>
                  </a:cubicBezTo>
                  <a:lnTo>
                    <a:pt x="20383754" y="0"/>
                  </a:lnTo>
                  <a:cubicBezTo>
                    <a:pt x="20489926" y="0"/>
                    <a:pt x="20576160" y="86106"/>
                    <a:pt x="20576160" y="192405"/>
                  </a:cubicBezTo>
                  <a:lnTo>
                    <a:pt x="20576160" y="1731137"/>
                  </a:lnTo>
                  <a:cubicBezTo>
                    <a:pt x="20576160" y="1837309"/>
                    <a:pt x="20490053" y="1923542"/>
                    <a:pt x="20383754" y="1923542"/>
                  </a:cubicBezTo>
                  <a:lnTo>
                    <a:pt x="192405" y="1923542"/>
                  </a:lnTo>
                  <a:cubicBezTo>
                    <a:pt x="86106" y="1923415"/>
                    <a:pt x="0" y="1837309"/>
                    <a:pt x="0" y="1731137"/>
                  </a:cubicBezTo>
                  <a:close/>
                </a:path>
              </a:pathLst>
            </a:custGeom>
            <a:solidFill>
              <a:srgbClr val="F9C0C5"/>
            </a:solidFill>
          </p:spPr>
        </p:sp>
      </p:grpSp>
      <p:sp>
        <p:nvSpPr>
          <p:cNvPr name="Freeform 10" id="10"/>
          <p:cNvSpPr/>
          <p:nvPr/>
        </p:nvSpPr>
        <p:spPr>
          <a:xfrm flipH="false" flipV="false" rot="0">
            <a:off x="1331076" y="2230929"/>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2657906" y="1993841"/>
            <a:ext cx="13571837" cy="1258075"/>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Production: </a:t>
            </a:r>
            <a:r>
              <a:rPr lang="en-US" sz="3150">
                <a:solidFill>
                  <a:srgbClr val="000000"/>
                </a:solidFill>
                <a:latin typeface="Roboto"/>
                <a:ea typeface="Roboto"/>
                <a:cs typeface="Roboto"/>
                <a:sym typeface="Roboto"/>
              </a:rPr>
              <a:t>Refers to the creation or assembly of goods, such as food kits or emergency shelters, customized for local contexts.</a:t>
            </a:r>
          </a:p>
        </p:txBody>
      </p:sp>
      <p:grpSp>
        <p:nvGrpSpPr>
          <p:cNvPr name="Group 12" id="12"/>
          <p:cNvGrpSpPr/>
          <p:nvPr/>
        </p:nvGrpSpPr>
        <p:grpSpPr>
          <a:xfrm rot="0">
            <a:off x="894693" y="3709584"/>
            <a:ext cx="15432072" cy="1442590"/>
            <a:chOff x="0" y="0"/>
            <a:chExt cx="20576096" cy="1923454"/>
          </a:xfrm>
        </p:grpSpPr>
        <p:sp>
          <p:nvSpPr>
            <p:cNvPr name="Freeform 13" id="13"/>
            <p:cNvSpPr/>
            <p:nvPr/>
          </p:nvSpPr>
          <p:spPr>
            <a:xfrm flipH="false" flipV="false" rot="0">
              <a:off x="0" y="0"/>
              <a:ext cx="20576160" cy="1923542"/>
            </a:xfrm>
            <a:custGeom>
              <a:avLst/>
              <a:gdLst/>
              <a:ahLst/>
              <a:cxnLst/>
              <a:rect r="r" b="b" t="t" l="l"/>
              <a:pathLst>
                <a:path h="1923542" w="20576160">
                  <a:moveTo>
                    <a:pt x="0" y="192405"/>
                  </a:moveTo>
                  <a:cubicBezTo>
                    <a:pt x="0" y="86106"/>
                    <a:pt x="86106" y="0"/>
                    <a:pt x="192405" y="0"/>
                  </a:cubicBezTo>
                  <a:lnTo>
                    <a:pt x="20383754" y="0"/>
                  </a:lnTo>
                  <a:cubicBezTo>
                    <a:pt x="20489926" y="0"/>
                    <a:pt x="20576160" y="86106"/>
                    <a:pt x="20576160" y="192405"/>
                  </a:cubicBezTo>
                  <a:lnTo>
                    <a:pt x="20576160" y="1731137"/>
                  </a:lnTo>
                  <a:cubicBezTo>
                    <a:pt x="20576160" y="1837309"/>
                    <a:pt x="20490053" y="1923542"/>
                    <a:pt x="20383754" y="1923542"/>
                  </a:cubicBezTo>
                  <a:lnTo>
                    <a:pt x="192405" y="1923542"/>
                  </a:lnTo>
                  <a:cubicBezTo>
                    <a:pt x="86106" y="1923415"/>
                    <a:pt x="0" y="1837309"/>
                    <a:pt x="0" y="1731137"/>
                  </a:cubicBezTo>
                  <a:close/>
                </a:path>
              </a:pathLst>
            </a:custGeom>
            <a:solidFill>
              <a:srgbClr val="F9C0C5"/>
            </a:solidFill>
          </p:spPr>
        </p:sp>
      </p:grpSp>
      <p:sp>
        <p:nvSpPr>
          <p:cNvPr name="Freeform 14" id="14"/>
          <p:cNvSpPr/>
          <p:nvPr/>
        </p:nvSpPr>
        <p:spPr>
          <a:xfrm flipH="false" flipV="false" rot="0">
            <a:off x="1331076" y="4034167"/>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5" id="15"/>
          <p:cNvSpPr txBox="true"/>
          <p:nvPr/>
        </p:nvSpPr>
        <p:spPr>
          <a:xfrm rot="0">
            <a:off x="2657906" y="3797079"/>
            <a:ext cx="13571837" cy="1258074"/>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Environmental impacts:</a:t>
            </a:r>
            <a:r>
              <a:rPr lang="en-US" sz="3150">
                <a:solidFill>
                  <a:srgbClr val="000000"/>
                </a:solidFill>
                <a:latin typeface="Roboto"/>
                <a:ea typeface="Roboto"/>
                <a:cs typeface="Roboto"/>
                <a:sym typeface="Roboto"/>
              </a:rPr>
              <a:t> High energy consumption, pollution, and waste if production processes are not environmentally managed.</a:t>
            </a:r>
          </a:p>
        </p:txBody>
      </p:sp>
      <p:grpSp>
        <p:nvGrpSpPr>
          <p:cNvPr name="Group 16" id="16"/>
          <p:cNvGrpSpPr/>
          <p:nvPr/>
        </p:nvGrpSpPr>
        <p:grpSpPr>
          <a:xfrm rot="0">
            <a:off x="894693" y="5512822"/>
            <a:ext cx="15432072" cy="1442590"/>
            <a:chOff x="0" y="0"/>
            <a:chExt cx="20576096" cy="1923454"/>
          </a:xfrm>
        </p:grpSpPr>
        <p:sp>
          <p:nvSpPr>
            <p:cNvPr name="Freeform 17" id="17"/>
            <p:cNvSpPr/>
            <p:nvPr/>
          </p:nvSpPr>
          <p:spPr>
            <a:xfrm flipH="false" flipV="false" rot="0">
              <a:off x="0" y="0"/>
              <a:ext cx="20576160" cy="1923542"/>
            </a:xfrm>
            <a:custGeom>
              <a:avLst/>
              <a:gdLst/>
              <a:ahLst/>
              <a:cxnLst/>
              <a:rect r="r" b="b" t="t" l="l"/>
              <a:pathLst>
                <a:path h="1923542" w="20576160">
                  <a:moveTo>
                    <a:pt x="0" y="192405"/>
                  </a:moveTo>
                  <a:cubicBezTo>
                    <a:pt x="0" y="86106"/>
                    <a:pt x="86106" y="0"/>
                    <a:pt x="192405" y="0"/>
                  </a:cubicBezTo>
                  <a:lnTo>
                    <a:pt x="20383754" y="0"/>
                  </a:lnTo>
                  <a:cubicBezTo>
                    <a:pt x="20489926" y="0"/>
                    <a:pt x="20576160" y="86106"/>
                    <a:pt x="20576160" y="192405"/>
                  </a:cubicBezTo>
                  <a:lnTo>
                    <a:pt x="20576160" y="1731137"/>
                  </a:lnTo>
                  <a:cubicBezTo>
                    <a:pt x="20576160" y="1837309"/>
                    <a:pt x="20490053" y="1923542"/>
                    <a:pt x="20383754" y="1923542"/>
                  </a:cubicBezTo>
                  <a:lnTo>
                    <a:pt x="192405" y="1923542"/>
                  </a:lnTo>
                  <a:cubicBezTo>
                    <a:pt x="86106" y="1923415"/>
                    <a:pt x="0" y="1837309"/>
                    <a:pt x="0" y="1731137"/>
                  </a:cubicBezTo>
                  <a:close/>
                </a:path>
              </a:pathLst>
            </a:custGeom>
            <a:solidFill>
              <a:srgbClr val="F9C0C5"/>
            </a:solidFill>
          </p:spPr>
        </p:sp>
      </p:grpSp>
      <p:sp>
        <p:nvSpPr>
          <p:cNvPr name="Freeform 18" id="18"/>
          <p:cNvSpPr/>
          <p:nvPr/>
        </p:nvSpPr>
        <p:spPr>
          <a:xfrm flipH="false" flipV="false" rot="0">
            <a:off x="1331076" y="5837406"/>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9" id="19"/>
          <p:cNvSpPr txBox="true"/>
          <p:nvPr/>
        </p:nvSpPr>
        <p:spPr>
          <a:xfrm rot="0">
            <a:off x="2657906" y="5600318"/>
            <a:ext cx="13571837" cy="1258074"/>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Real-world application:</a:t>
            </a:r>
            <a:r>
              <a:rPr lang="en-US" sz="3150">
                <a:solidFill>
                  <a:srgbClr val="000000"/>
                </a:solidFill>
                <a:latin typeface="Roboto"/>
                <a:ea typeface="Roboto"/>
                <a:cs typeface="Roboto"/>
                <a:sym typeface="Roboto"/>
              </a:rPr>
              <a:t> Environmentally responsible production supports local economies, uses less energy, and produces minimal waste.</a:t>
            </a:r>
          </a:p>
        </p:txBody>
      </p:sp>
      <p:grpSp>
        <p:nvGrpSpPr>
          <p:cNvPr name="Group 20" id="20"/>
          <p:cNvGrpSpPr/>
          <p:nvPr/>
        </p:nvGrpSpPr>
        <p:grpSpPr>
          <a:xfrm rot="0">
            <a:off x="894693" y="7316062"/>
            <a:ext cx="15432072" cy="1442590"/>
            <a:chOff x="0" y="0"/>
            <a:chExt cx="20576096" cy="1923454"/>
          </a:xfrm>
        </p:grpSpPr>
        <p:sp>
          <p:nvSpPr>
            <p:cNvPr name="Freeform 21" id="21"/>
            <p:cNvSpPr/>
            <p:nvPr/>
          </p:nvSpPr>
          <p:spPr>
            <a:xfrm flipH="false" flipV="false" rot="0">
              <a:off x="0" y="0"/>
              <a:ext cx="20576160" cy="1923542"/>
            </a:xfrm>
            <a:custGeom>
              <a:avLst/>
              <a:gdLst/>
              <a:ahLst/>
              <a:cxnLst/>
              <a:rect r="r" b="b" t="t" l="l"/>
              <a:pathLst>
                <a:path h="1923542" w="20576160">
                  <a:moveTo>
                    <a:pt x="0" y="192405"/>
                  </a:moveTo>
                  <a:cubicBezTo>
                    <a:pt x="0" y="86106"/>
                    <a:pt x="86106" y="0"/>
                    <a:pt x="192405" y="0"/>
                  </a:cubicBezTo>
                  <a:lnTo>
                    <a:pt x="20383754" y="0"/>
                  </a:lnTo>
                  <a:cubicBezTo>
                    <a:pt x="20489926" y="0"/>
                    <a:pt x="20576160" y="86106"/>
                    <a:pt x="20576160" y="192405"/>
                  </a:cubicBezTo>
                  <a:lnTo>
                    <a:pt x="20576160" y="1731137"/>
                  </a:lnTo>
                  <a:cubicBezTo>
                    <a:pt x="20576160" y="1837309"/>
                    <a:pt x="20490053" y="1923542"/>
                    <a:pt x="20383754" y="1923542"/>
                  </a:cubicBezTo>
                  <a:lnTo>
                    <a:pt x="192405" y="1923542"/>
                  </a:lnTo>
                  <a:cubicBezTo>
                    <a:pt x="86106" y="1923415"/>
                    <a:pt x="0" y="1837309"/>
                    <a:pt x="0" y="1731137"/>
                  </a:cubicBezTo>
                  <a:close/>
                </a:path>
              </a:pathLst>
            </a:custGeom>
            <a:solidFill>
              <a:srgbClr val="F9C0C5"/>
            </a:solidFill>
          </p:spPr>
        </p:sp>
      </p:grpSp>
      <p:sp>
        <p:nvSpPr>
          <p:cNvPr name="Freeform 22" id="22"/>
          <p:cNvSpPr/>
          <p:nvPr/>
        </p:nvSpPr>
        <p:spPr>
          <a:xfrm flipH="false" flipV="false" rot="0">
            <a:off x="1331076" y="7640645"/>
            <a:ext cx="793425" cy="793425"/>
          </a:xfrm>
          <a:custGeom>
            <a:avLst/>
            <a:gdLst/>
            <a:ahLst/>
            <a:cxnLst/>
            <a:rect r="r" b="b" t="t" l="l"/>
            <a:pathLst>
              <a:path h="793425" w="793425">
                <a:moveTo>
                  <a:pt x="0" y="0"/>
                </a:moveTo>
                <a:lnTo>
                  <a:pt x="793425" y="0"/>
                </a:lnTo>
                <a:lnTo>
                  <a:pt x="793425" y="793425"/>
                </a:lnTo>
                <a:lnTo>
                  <a:pt x="0" y="79342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3" id="23"/>
          <p:cNvSpPr txBox="true"/>
          <p:nvPr/>
        </p:nvSpPr>
        <p:spPr>
          <a:xfrm rot="0">
            <a:off x="2657906" y="7403558"/>
            <a:ext cx="13571837" cy="1258074"/>
          </a:xfrm>
          <a:prstGeom prst="rect">
            <a:avLst/>
          </a:prstGeom>
        </p:spPr>
        <p:txBody>
          <a:bodyPr anchor="t" rtlCol="false" tIns="0" lIns="0" bIns="0" rIns="0">
            <a:spAutoFit/>
          </a:bodyPr>
          <a:lstStyle/>
          <a:p>
            <a:pPr algn="l">
              <a:lnSpc>
                <a:spcPts val="3779"/>
              </a:lnSpc>
            </a:pPr>
            <a:r>
              <a:rPr lang="en-US" sz="3150" b="true">
                <a:solidFill>
                  <a:srgbClr val="000000"/>
                </a:solidFill>
                <a:latin typeface="Roboto Bold"/>
                <a:ea typeface="Roboto Bold"/>
                <a:cs typeface="Roboto Bold"/>
                <a:sym typeface="Roboto Bold"/>
              </a:rPr>
              <a:t>Benefits from the environment:</a:t>
            </a:r>
            <a:r>
              <a:rPr lang="en-US" sz="3150">
                <a:solidFill>
                  <a:srgbClr val="000000"/>
                </a:solidFill>
                <a:latin typeface="Roboto"/>
                <a:ea typeface="Roboto"/>
                <a:cs typeface="Roboto"/>
                <a:sym typeface="Roboto"/>
              </a:rPr>
              <a:t> Reduces overall energy use and minimizes pollution, benefiting local environments and communities.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7093EABEAF8B4CBA11C585923F1E9C" ma:contentTypeVersion="18" ma:contentTypeDescription="Create a new document." ma:contentTypeScope="" ma:versionID="131a324aee4d555a63beee497a8ea6ce">
  <xsd:schema xmlns:xsd="http://www.w3.org/2001/XMLSchema" xmlns:xs="http://www.w3.org/2001/XMLSchema" xmlns:p="http://schemas.microsoft.com/office/2006/metadata/properties" xmlns:ns2="6da850ba-8d6a-4946-9e64-3cca585aae94" xmlns:ns3="1f53fade-b7a2-46aa-9ff1-583a0afc40b4" xmlns:ns4="985ec44e-1bab-4c0b-9df0-6ba128686fc9" targetNamespace="http://schemas.microsoft.com/office/2006/metadata/properties" ma:root="true" ma:fieldsID="67098cbe284325ff0b97796543bd31fd" ns2:_="" ns3:_="" ns4:_="">
    <xsd:import namespace="6da850ba-8d6a-4946-9e64-3cca585aae94"/>
    <xsd:import namespace="1f53fade-b7a2-46aa-9ff1-583a0afc40b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a850ba-8d6a-4946-9e64-3cca585aae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53fade-b7a2-46aa-9ff1-583a0afc40b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9aa507d-aaca-4591-aee8-da00b252780d}" ma:internalName="TaxCatchAll" ma:showField="CatchAllData" ma:web="1f53fade-b7a2-46aa-9ff1-583a0afc40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da850ba-8d6a-4946-9e64-3cca585aae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6B30F3-77B4-4E8E-BC91-4C5940A19127}"/>
</file>

<file path=customXml/itemProps2.xml><?xml version="1.0" encoding="utf-8"?>
<ds:datastoreItem xmlns:ds="http://schemas.openxmlformats.org/officeDocument/2006/customXml" ds:itemID="{5D20E500-F4FF-425C-B037-810AF5AA53C3}"/>
</file>

<file path=customXml/itemProps3.xml><?xml version="1.0" encoding="utf-8"?>
<ds:datastoreItem xmlns:ds="http://schemas.openxmlformats.org/officeDocument/2006/customXml" ds:itemID="{3638216D-EDCF-411C-B6AE-B310B142C8B8}"/>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10 PPT</dc:title>
  <cp:revision>1</cp:revision>
  <dcterms:created xsi:type="dcterms:W3CDTF">2006-08-16T00:00:00Z</dcterms:created>
  <dcterms:modified xsi:type="dcterms:W3CDTF">2011-08-01T06:04:30Z</dcterms:modified>
  <dc:identifier>DAGXPoK9rew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0x010100B77093EABEAF8B4CBA11C585923F1E9C</vt:lpwstr>
  </property>
</Properties>
</file>