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10287000" cx="18288000"/>
  <p:notesSz cx="6858000" cy="9144000"/>
  <p:embeddedFontLst>
    <p:embeddedFont>
      <p:font typeface="Robo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2" roundtripDataSignature="AMtx7mguoy3q5w+oDoOLYeyUXhhJ89Bt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Roboto-italic.fntdata"/><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53" Type="http://schemas.openxmlformats.org/officeDocument/2006/relationships/customXml" Target="../customXml/item1.xml"/><Relationship Id="rId5" Type="http://schemas.openxmlformats.org/officeDocument/2006/relationships/notesMaster" Target="notesMasters/notesMaster1.xml"/><Relationship Id="rId44" Type="http://schemas.openxmlformats.org/officeDocument/2006/relationships/slide" Target="slides/slide39.xml"/><Relationship Id="rId31" Type="http://schemas.openxmlformats.org/officeDocument/2006/relationships/slide" Target="slides/slide26.xml"/><Relationship Id="rId52"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Roboto-boldItalic.fntdata"/><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font" Target="fonts/Roboto-bold.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47" name="Google Shape;34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48" name="Google Shape;34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1" name="Google Shape;35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68" name="Google Shape;368;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69" name="Google Shape;369;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72" name="Google Shape;372;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89" name="Google Shape;389;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90" name="Google Shape;390;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93" name="Google Shape;393;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10" name="Google Shape;410;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11" name="Google Shape;411;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14" name="Google Shape;414;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31" name="Google Shape;431;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32" name="Google Shape;432;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35" name="Google Shape;435;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60" name="Google Shape;460;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61" name="Google Shape;461;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64" name="Google Shape;464;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9" name="Google Shape;489;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90" name="Google Shape;490;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16</a:t>
            </a:r>
            <a:endParaRPr/>
          </a:p>
        </p:txBody>
      </p:sp>
      <p:sp>
        <p:nvSpPr>
          <p:cNvPr id="492" name="Google Shape;492;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93" name="Google Shape;493;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5" name="Google Shape;505;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06" name="Google Shape;506;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17</a:t>
            </a:r>
            <a:endParaRPr/>
          </a:p>
        </p:txBody>
      </p:sp>
      <p:sp>
        <p:nvSpPr>
          <p:cNvPr id="508" name="Google Shape;508;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9" name="Google Shape;509;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21" name="Google Shape;521;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22" name="Google Shape;522;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18</a:t>
            </a:r>
            <a:endParaRPr/>
          </a:p>
        </p:txBody>
      </p:sp>
      <p:sp>
        <p:nvSpPr>
          <p:cNvPr id="524" name="Google Shape;524;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25" name="Google Shape;525;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37" name="Google Shape;537;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38" name="Google Shape;538;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19</a:t>
            </a:r>
            <a:endParaRPr/>
          </a:p>
        </p:txBody>
      </p:sp>
      <p:sp>
        <p:nvSpPr>
          <p:cNvPr id="540" name="Google Shape;540;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41" name="Google Shape;541;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0" name="Google Shape;11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1" name="Google Shape;11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a:t>
            </a:r>
            <a:endParaRPr/>
          </a:p>
        </p:txBody>
      </p:sp>
      <p:sp>
        <p:nvSpPr>
          <p:cNvPr id="113" name="Google Shape;11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4" name="Google Shape;11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53" name="Google Shape;553;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54" name="Google Shape;554;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20</a:t>
            </a:r>
            <a:endParaRPr/>
          </a:p>
        </p:txBody>
      </p:sp>
      <p:sp>
        <p:nvSpPr>
          <p:cNvPr id="556" name="Google Shape;556;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57" name="Google Shape;557;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69" name="Google Shape;569;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70" name="Google Shape;570;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21</a:t>
            </a:r>
            <a:endParaRPr/>
          </a:p>
        </p:txBody>
      </p:sp>
      <p:sp>
        <p:nvSpPr>
          <p:cNvPr id="572" name="Google Shape;572;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73" name="Google Shape;573;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85" name="Google Shape;585;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86" name="Google Shape;586;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22</a:t>
            </a:r>
            <a:endParaRPr/>
          </a:p>
        </p:txBody>
      </p:sp>
      <p:sp>
        <p:nvSpPr>
          <p:cNvPr id="588" name="Google Shape;588;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89" name="Google Shape;589;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01" name="Google Shape;601;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02" name="Google Shape;602;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23</a:t>
            </a:r>
            <a:endParaRPr/>
          </a:p>
        </p:txBody>
      </p:sp>
      <p:sp>
        <p:nvSpPr>
          <p:cNvPr id="604" name="Google Shape;604;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05" name="Google Shape;605;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17" name="Google Shape;617;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18" name="Google Shape;618;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24</a:t>
            </a:r>
            <a:endParaRPr/>
          </a:p>
        </p:txBody>
      </p:sp>
      <p:sp>
        <p:nvSpPr>
          <p:cNvPr id="620" name="Google Shape;620;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21" name="Google Shape;621;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33" name="Google Shape;633;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34" name="Google Shape;634;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25</a:t>
            </a:r>
            <a:endParaRPr/>
          </a:p>
        </p:txBody>
      </p:sp>
      <p:sp>
        <p:nvSpPr>
          <p:cNvPr id="636" name="Google Shape;636;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37" name="Google Shape;637;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3" name="Google Shape;653;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54" name="Google Shape;654;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26</a:t>
            </a:r>
            <a:endParaRPr/>
          </a:p>
        </p:txBody>
      </p:sp>
      <p:sp>
        <p:nvSpPr>
          <p:cNvPr id="656" name="Google Shape;656;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7" name="Google Shape;657;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3" name="Google Shape;673;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74" name="Google Shape;674;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27</a:t>
            </a:r>
            <a:endParaRPr/>
          </a:p>
        </p:txBody>
      </p:sp>
      <p:sp>
        <p:nvSpPr>
          <p:cNvPr id="676" name="Google Shape;676;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7" name="Google Shape;677;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88" name="Google Shape;688;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89" name="Google Shape;689;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1" name="Google Shape;691;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92" name="Google Shape;692;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16" name="Google Shape;716;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17" name="Google Shape;717;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20" name="Google Shape;720;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4" name="Google Shape;144;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45" name="Google Shape;145;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8" name="Google Shape;148;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3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p3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57" name="Google Shape;857;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58" name="Google Shape;858;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 name="Google Shape;859;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0" name="Google Shape;860;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1" name="Google Shape;861;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86" name="Google Shape;886;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87" name="Google Shape;887;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90" name="Google Shape;890;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5" name="Google Shape;905;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06" name="Google Shape;906;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9" name="Google Shape;909;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36" name="Google Shape;936;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37" name="Google Shape;937;p3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 name="Google Shape;938;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9" name="Google Shape;939;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40" name="Google Shape;940;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p3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4" name="Google Shape;994;p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3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19" name="Google Shape;1019;p3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20" name="Google Shape;1020;p3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 name="Google Shape;1021;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2" name="Google Shape;1022;p3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23" name="Google Shape;1023;p3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3" name="Google Shape;17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74" name="Google Shape;174;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4</a:t>
            </a:r>
            <a:endParaRPr/>
          </a:p>
        </p:txBody>
      </p:sp>
      <p:sp>
        <p:nvSpPr>
          <p:cNvPr id="176" name="Google Shape;17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7" name="Google Shape;17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4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48" name="Google Shape;1048;p4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49" name="Google Shape;1049;p4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0" name="Google Shape;1050;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1" name="Google Shape;1051;p4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52" name="Google Shape;1052;p4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4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74" name="Google Shape;1074;p4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75" name="Google Shape;1075;p4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7" name="Google Shape;1077;p4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78" name="Google Shape;1078;p4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03" name="Google Shape;1103;p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04" name="Google Shape;1104;p4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5" name="Google Shape;1105;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6" name="Google Shape;1106;p4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07" name="Google Shape;1107;p4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3" name="Google Shape;223;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24" name="Google Shape;224;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7" name="Google Shape;227;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1" name="Google Shape;251;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52" name="Google Shape;252;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5" name="Google Shape;255;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2" name="Google Shape;302;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03" name="Google Shape;303;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6" name="Google Shape;306;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26" name="Google Shape;326;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27" name="Google Shape;327;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30" name="Google Shape;330;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5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2"/>
          <p:cNvSpPr/>
          <p:nvPr>
            <p:ph idx="2" type="pic"/>
          </p:nvPr>
        </p:nvSpPr>
        <p:spPr>
          <a:xfrm>
            <a:off x="1792288" y="612775"/>
            <a:ext cx="5486400" cy="4114800"/>
          </a:xfrm>
          <a:prstGeom prst="rect">
            <a:avLst/>
          </a:prstGeom>
          <a:noFill/>
          <a:ln>
            <a:noFill/>
          </a:ln>
        </p:spPr>
      </p:sp>
      <p:sp>
        <p:nvSpPr>
          <p:cNvPr id="68" name="Google Shape;68;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36.png"/><Relationship Id="rId7" Type="http://schemas.openxmlformats.org/officeDocument/2006/relationships/image" Target="../media/image23.png"/><Relationship Id="rId8"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png"/><Relationship Id="rId10" Type="http://schemas.openxmlformats.org/officeDocument/2006/relationships/image" Target="../media/image37.png"/><Relationship Id="rId9"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8.png"/><Relationship Id="rId6"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1.png"/><Relationship Id="rId10" Type="http://schemas.openxmlformats.org/officeDocument/2006/relationships/image" Target="../media/image43.png"/><Relationship Id="rId9"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20.png"/><Relationship Id="rId7" Type="http://schemas.openxmlformats.org/officeDocument/2006/relationships/image" Target="../media/image55.png"/><Relationship Id="rId8"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3.png"/><Relationship Id="rId10" Type="http://schemas.openxmlformats.org/officeDocument/2006/relationships/image" Target="../media/image34.png"/><Relationship Id="rId9" Type="http://schemas.openxmlformats.org/officeDocument/2006/relationships/image" Target="../media/image29.png"/><Relationship Id="rId5" Type="http://schemas.openxmlformats.org/officeDocument/2006/relationships/image" Target="../media/image1.png"/><Relationship Id="rId6" Type="http://schemas.openxmlformats.org/officeDocument/2006/relationships/image" Target="../media/image57.png"/><Relationship Id="rId7" Type="http://schemas.openxmlformats.org/officeDocument/2006/relationships/image" Target="../media/image24.png"/><Relationship Id="rId8"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9.png"/><Relationship Id="rId5" Type="http://schemas.openxmlformats.org/officeDocument/2006/relationships/image" Target="../media/image6.png"/><Relationship Id="rId6" Type="http://schemas.openxmlformats.org/officeDocument/2006/relationships/image" Target="../media/image50.png"/><Relationship Id="rId7" Type="http://schemas.openxmlformats.org/officeDocument/2006/relationships/image" Target="../media/image44.png"/><Relationship Id="rId8"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1.png"/><Relationship Id="rId10" Type="http://schemas.openxmlformats.org/officeDocument/2006/relationships/image" Target="../media/image51.png"/><Relationship Id="rId9" Type="http://schemas.openxmlformats.org/officeDocument/2006/relationships/image" Target="../media/image52.png"/><Relationship Id="rId5" Type="http://schemas.openxmlformats.org/officeDocument/2006/relationships/image" Target="../media/image6.png"/><Relationship Id="rId6" Type="http://schemas.openxmlformats.org/officeDocument/2006/relationships/image" Target="../media/image45.png"/><Relationship Id="rId7" Type="http://schemas.openxmlformats.org/officeDocument/2006/relationships/image" Target="../media/image58.png"/><Relationship Id="rId8"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91" name="Shape 91"/>
        <p:cNvGrpSpPr/>
        <p:nvPr/>
      </p:nvGrpSpPr>
      <p:grpSpPr>
        <a:xfrm>
          <a:off x="0" y="0"/>
          <a:ext cx="0" cy="0"/>
          <a:chOff x="0" y="0"/>
          <a:chExt cx="0" cy="0"/>
        </a:xfrm>
      </p:grpSpPr>
      <p:sp>
        <p:nvSpPr>
          <p:cNvPr id="92" name="Google Shape;92;p1"/>
          <p:cNvSpPr/>
          <p:nvPr/>
        </p:nvSpPr>
        <p:spPr>
          <a:xfrm>
            <a:off x="10657489" y="616098"/>
            <a:ext cx="6981071" cy="1313878"/>
          </a:xfrm>
          <a:custGeom>
            <a:rect b="b" l="l" r="r" t="t"/>
            <a:pathLst>
              <a:path extrusionOk="0" h="1313878" w="6981071">
                <a:moveTo>
                  <a:pt x="0" y="0"/>
                </a:moveTo>
                <a:lnTo>
                  <a:pt x="6981072" y="0"/>
                </a:lnTo>
                <a:lnTo>
                  <a:pt x="6981072" y="1313878"/>
                </a:lnTo>
                <a:lnTo>
                  <a:pt x="0" y="1313878"/>
                </a:lnTo>
                <a:lnTo>
                  <a:pt x="0" y="0"/>
                </a:lnTo>
                <a:close/>
              </a:path>
            </a:pathLst>
          </a:custGeom>
          <a:blipFill rotWithShape="1">
            <a:blip r:embed="rId3">
              <a:alphaModFix/>
            </a:blip>
            <a:stretch>
              <a:fillRect b="0" l="0" r="-105" t="0"/>
            </a:stretch>
          </a:blipFill>
          <a:ln>
            <a:noFill/>
          </a:ln>
        </p:spPr>
      </p:sp>
      <p:grpSp>
        <p:nvGrpSpPr>
          <p:cNvPr id="93" name="Google Shape;93;p1"/>
          <p:cNvGrpSpPr/>
          <p:nvPr/>
        </p:nvGrpSpPr>
        <p:grpSpPr>
          <a:xfrm rot="7912833">
            <a:off x="-5298172" y="-4783896"/>
            <a:ext cx="12133474" cy="9005561"/>
            <a:chOff x="0" y="0"/>
            <a:chExt cx="16177966" cy="12007415"/>
          </a:xfrm>
        </p:grpSpPr>
        <p:sp>
          <p:nvSpPr>
            <p:cNvPr id="94" name="Google Shape;94;p1"/>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4">
                <a:alphaModFix amt="44999"/>
              </a:blip>
              <a:stretch>
                <a:fillRect b="0" l="0" r="0" t="0"/>
              </a:stretch>
            </a:blipFill>
            <a:ln>
              <a:noFill/>
            </a:ln>
          </p:spPr>
        </p:sp>
        <p:sp>
          <p:nvSpPr>
            <p:cNvPr id="95" name="Google Shape;95;p1"/>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5">
                <a:alphaModFix amt="44999"/>
              </a:blip>
              <a:stretch>
                <a:fillRect b="0" l="0" r="0" t="0"/>
              </a:stretch>
            </a:blipFill>
            <a:ln>
              <a:noFill/>
            </a:ln>
          </p:spPr>
        </p:sp>
        <p:grpSp>
          <p:nvGrpSpPr>
            <p:cNvPr id="96" name="Google Shape;96;p1"/>
            <p:cNvGrpSpPr/>
            <p:nvPr/>
          </p:nvGrpSpPr>
          <p:grpSpPr>
            <a:xfrm>
              <a:off x="4107521" y="4044491"/>
              <a:ext cx="7962924" cy="7962924"/>
              <a:chOff x="0" y="0"/>
              <a:chExt cx="812800" cy="812800"/>
            </a:xfrm>
          </p:grpSpPr>
          <p:sp>
            <p:nvSpPr>
              <p:cNvPr id="97" name="Google Shape;97;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99" name="Google Shape;99;p1"/>
          <p:cNvSpPr txBox="1"/>
          <p:nvPr/>
        </p:nvSpPr>
        <p:spPr>
          <a:xfrm>
            <a:off x="914399" y="3750057"/>
            <a:ext cx="11950863" cy="249174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6000"/>
              <a:buFont typeface="Arial"/>
              <a:buNone/>
            </a:pPr>
            <a:r>
              <a:rPr b="1" i="0" lang="en-US" sz="6000" u="none" cap="none" strike="noStrike">
                <a:solidFill>
                  <a:srgbClr val="FFFFFF"/>
                </a:solidFill>
                <a:latin typeface="Roboto"/>
                <a:ea typeface="Roboto"/>
                <a:cs typeface="Roboto"/>
                <a:sym typeface="Roboto"/>
              </a:rPr>
              <a:t>Module 2: </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6000"/>
              <a:buFont typeface="Arial"/>
              <a:buNone/>
            </a:pPr>
            <a:r>
              <a:rPr b="1" i="0" lang="en-US" sz="6000" u="none" cap="none" strike="noStrike">
                <a:solidFill>
                  <a:srgbClr val="FFFFFF"/>
                </a:solidFill>
                <a:latin typeface="Roboto"/>
                <a:ea typeface="Roboto"/>
                <a:cs typeface="Roboto"/>
                <a:sym typeface="Roboto"/>
              </a:rPr>
              <a:t>Environmental Screening in Humanitarian Action</a:t>
            </a:r>
            <a:endParaRPr b="0" i="0" sz="1400" u="none" cap="none" strike="noStrike">
              <a:solidFill>
                <a:srgbClr val="000000"/>
              </a:solidFill>
              <a:latin typeface="Arial"/>
              <a:ea typeface="Arial"/>
              <a:cs typeface="Arial"/>
              <a:sym typeface="Arial"/>
            </a:endParaRPr>
          </a:p>
        </p:txBody>
      </p:sp>
      <p:grpSp>
        <p:nvGrpSpPr>
          <p:cNvPr id="100" name="Google Shape;100;p1"/>
          <p:cNvGrpSpPr/>
          <p:nvPr/>
        </p:nvGrpSpPr>
        <p:grpSpPr>
          <a:xfrm rot="-1520634">
            <a:off x="9514612" y="5856408"/>
            <a:ext cx="12133474" cy="9005561"/>
            <a:chOff x="0" y="0"/>
            <a:chExt cx="16177966" cy="12007415"/>
          </a:xfrm>
        </p:grpSpPr>
        <p:sp>
          <p:nvSpPr>
            <p:cNvPr id="101" name="Google Shape;101;p1"/>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4">
                <a:alphaModFix amt="44999"/>
              </a:blip>
              <a:stretch>
                <a:fillRect b="0" l="0" r="0" t="0"/>
              </a:stretch>
            </a:blipFill>
            <a:ln>
              <a:noFill/>
            </a:ln>
          </p:spPr>
        </p:sp>
        <p:sp>
          <p:nvSpPr>
            <p:cNvPr id="102" name="Google Shape;102;p1"/>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5">
                <a:alphaModFix amt="44999"/>
              </a:blip>
              <a:stretch>
                <a:fillRect b="0" l="0" r="0" t="0"/>
              </a:stretch>
            </a:blipFill>
            <a:ln>
              <a:noFill/>
            </a:ln>
          </p:spPr>
        </p:sp>
        <p:grpSp>
          <p:nvGrpSpPr>
            <p:cNvPr id="103" name="Google Shape;103;p1"/>
            <p:cNvGrpSpPr/>
            <p:nvPr/>
          </p:nvGrpSpPr>
          <p:grpSpPr>
            <a:xfrm>
              <a:off x="4107521" y="4044491"/>
              <a:ext cx="7962924" cy="7962924"/>
              <a:chOff x="0" y="0"/>
              <a:chExt cx="812800" cy="812800"/>
            </a:xfrm>
          </p:grpSpPr>
          <p:sp>
            <p:nvSpPr>
              <p:cNvPr id="104" name="Google Shape;10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106" name="Google Shape;106;p1"/>
          <p:cNvSpPr txBox="1"/>
          <p:nvPr/>
        </p:nvSpPr>
        <p:spPr>
          <a:xfrm>
            <a:off x="914399" y="2879494"/>
            <a:ext cx="9743091" cy="55245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Roboto"/>
                <a:ea typeface="Roboto"/>
                <a:cs typeface="Roboto"/>
                <a:sym typeface="Roboto"/>
              </a:rPr>
              <a:t>ENVIRONMENT IN HUMANITARIAN ACTION (EHA) TRAINING</a:t>
            </a:r>
            <a:endParaRPr b="0" i="0" sz="1400" u="none" cap="none" strike="noStrike">
              <a:solidFill>
                <a:srgbClr val="000000"/>
              </a:solidFill>
              <a:latin typeface="Arial"/>
              <a:ea typeface="Arial"/>
              <a:cs typeface="Arial"/>
              <a:sym typeface="Arial"/>
            </a:endParaRPr>
          </a:p>
        </p:txBody>
      </p:sp>
      <p:sp>
        <p:nvSpPr>
          <p:cNvPr id="107" name="Google Shape;107;p1"/>
          <p:cNvSpPr txBox="1"/>
          <p:nvPr/>
        </p:nvSpPr>
        <p:spPr>
          <a:xfrm>
            <a:off x="1005824" y="7232243"/>
            <a:ext cx="6848265" cy="130312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700"/>
              <a:buFont typeface="Arial"/>
              <a:buNone/>
            </a:pPr>
            <a:r>
              <a:rPr b="1" i="0" lang="en-US" sz="2700" u="none" cap="none" strike="noStrike">
                <a:solidFill>
                  <a:srgbClr val="FFFFFF"/>
                </a:solidFill>
                <a:latin typeface="Roboto"/>
                <a:ea typeface="Roboto"/>
                <a:cs typeface="Roboto"/>
                <a:sym typeface="Roboto"/>
              </a:rPr>
              <a:t>Name of Facilitator:</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700"/>
              <a:buFont typeface="Arial"/>
              <a:buNone/>
            </a:pPr>
            <a:r>
              <a:rPr b="1" i="0" lang="en-US" sz="2700" u="none" cap="none" strike="noStrike">
                <a:solidFill>
                  <a:srgbClr val="FFFFFF"/>
                </a:solidFill>
                <a:latin typeface="Roboto"/>
                <a:ea typeface="Roboto"/>
                <a:cs typeface="Roboto"/>
                <a:sym typeface="Roboto"/>
              </a:rPr>
              <a:t>Venue: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700"/>
              <a:buFont typeface="Arial"/>
              <a:buNone/>
            </a:pPr>
            <a:r>
              <a:rPr b="1" i="0" lang="en-US" sz="2700" u="none" cap="none" strike="noStrike">
                <a:solidFill>
                  <a:srgbClr val="FFFFFF"/>
                </a:solidFill>
                <a:latin typeface="Roboto"/>
                <a:ea typeface="Roboto"/>
                <a:cs typeface="Roboto"/>
                <a:sym typeface="Roboto"/>
              </a:rPr>
              <a:t>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0"/>
          <p:cNvSpPr/>
          <p:nvPr/>
        </p:nvSpPr>
        <p:spPr>
          <a:xfrm flipH="1" rot="-6602911">
            <a:off x="15307567" y="3947702"/>
            <a:ext cx="5310598" cy="10621196"/>
          </a:xfrm>
          <a:custGeom>
            <a:rect b="b" l="l" r="r" t="t"/>
            <a:pathLst>
              <a:path extrusionOk="0" h="10621196" w="5310598">
                <a:moveTo>
                  <a:pt x="5310598" y="0"/>
                </a:moveTo>
                <a:lnTo>
                  <a:pt x="0" y="0"/>
                </a:lnTo>
                <a:lnTo>
                  <a:pt x="0" y="10621196"/>
                </a:lnTo>
                <a:lnTo>
                  <a:pt x="5310598" y="10621196"/>
                </a:lnTo>
                <a:lnTo>
                  <a:pt x="5310598" y="0"/>
                </a:lnTo>
                <a:close/>
              </a:path>
            </a:pathLst>
          </a:custGeom>
          <a:blipFill rotWithShape="1">
            <a:blip r:embed="rId3">
              <a:alphaModFix amt="27000"/>
            </a:blip>
            <a:stretch>
              <a:fillRect b="0" l="0" r="0" t="0"/>
            </a:stretch>
          </a:blipFill>
          <a:ln>
            <a:noFill/>
          </a:ln>
        </p:spPr>
      </p:sp>
      <p:sp>
        <p:nvSpPr>
          <p:cNvPr id="354" name="Google Shape;354;p10"/>
          <p:cNvSpPr/>
          <p:nvPr/>
        </p:nvSpPr>
        <p:spPr>
          <a:xfrm rot="4197088">
            <a:off x="15848538" y="5250662"/>
            <a:ext cx="4435599" cy="8871198"/>
          </a:xfrm>
          <a:custGeom>
            <a:rect b="b" l="l" r="r" t="t"/>
            <a:pathLst>
              <a:path extrusionOk="0" h="8871198" w="4435599">
                <a:moveTo>
                  <a:pt x="0" y="0"/>
                </a:moveTo>
                <a:lnTo>
                  <a:pt x="4435599" y="0"/>
                </a:lnTo>
                <a:lnTo>
                  <a:pt x="4435599" y="8871198"/>
                </a:lnTo>
                <a:lnTo>
                  <a:pt x="0" y="8871198"/>
                </a:lnTo>
                <a:lnTo>
                  <a:pt x="0" y="0"/>
                </a:lnTo>
                <a:close/>
              </a:path>
            </a:pathLst>
          </a:custGeom>
          <a:blipFill rotWithShape="1">
            <a:blip r:embed="rId4">
              <a:alphaModFix amt="27000"/>
            </a:blip>
            <a:stretch>
              <a:fillRect b="0" l="0" r="0" t="0"/>
            </a:stretch>
          </a:blipFill>
          <a:ln>
            <a:noFill/>
          </a:ln>
        </p:spPr>
      </p:sp>
      <p:sp>
        <p:nvSpPr>
          <p:cNvPr id="355" name="Google Shape;355;p10"/>
          <p:cNvSpPr/>
          <p:nvPr/>
        </p:nvSpPr>
        <p:spPr>
          <a:xfrm flipH="1" rot="-64427">
            <a:off x="-2228782" y="-6066737"/>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356" name="Google Shape;356;p10"/>
          <p:cNvSpPr/>
          <p:nvPr/>
        </p:nvSpPr>
        <p:spPr>
          <a:xfrm rot="10735572">
            <a:off x="-2229754" y="-5114337"/>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cxnSp>
        <p:nvCxnSpPr>
          <p:cNvPr id="357" name="Google Shape;357;p10"/>
          <p:cNvCxnSpPr/>
          <p:nvPr/>
        </p:nvCxnSpPr>
        <p:spPr>
          <a:xfrm>
            <a:off x="4087048" y="4227480"/>
            <a:ext cx="998418" cy="0"/>
          </a:xfrm>
          <a:prstGeom prst="straightConnector1">
            <a:avLst/>
          </a:prstGeom>
          <a:noFill/>
          <a:ln cap="rnd" cmpd="sng" w="47625">
            <a:solidFill>
              <a:srgbClr val="DC750D"/>
            </a:solidFill>
            <a:prstDash val="solid"/>
            <a:round/>
            <a:headEnd len="sm" w="sm" type="none"/>
            <a:tailEnd len="sm" w="sm" type="none"/>
          </a:ln>
        </p:spPr>
      </p:cxnSp>
      <p:cxnSp>
        <p:nvCxnSpPr>
          <p:cNvPr id="358" name="Google Shape;358;p10"/>
          <p:cNvCxnSpPr/>
          <p:nvPr/>
        </p:nvCxnSpPr>
        <p:spPr>
          <a:xfrm>
            <a:off x="13186588" y="4227480"/>
            <a:ext cx="1081076" cy="0"/>
          </a:xfrm>
          <a:prstGeom prst="straightConnector1">
            <a:avLst/>
          </a:prstGeom>
          <a:noFill/>
          <a:ln cap="rnd" cmpd="sng" w="47625">
            <a:solidFill>
              <a:srgbClr val="DC750D"/>
            </a:solidFill>
            <a:prstDash val="solid"/>
            <a:round/>
            <a:headEnd len="sm" w="sm" type="none"/>
            <a:tailEnd len="sm" w="sm" type="none"/>
          </a:ln>
        </p:spPr>
      </p:cxnSp>
      <p:sp>
        <p:nvSpPr>
          <p:cNvPr id="359" name="Google Shape;359;p10"/>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360" name="Google Shape;360;p10"/>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Differences Between Environmental Screening and EIA</a:t>
            </a:r>
            <a:endParaRPr b="0" i="0" sz="1400" u="none" cap="none" strike="noStrike">
              <a:solidFill>
                <a:srgbClr val="000000"/>
              </a:solidFill>
              <a:latin typeface="Arial"/>
              <a:ea typeface="Arial"/>
              <a:cs typeface="Arial"/>
              <a:sym typeface="Arial"/>
            </a:endParaRPr>
          </a:p>
        </p:txBody>
      </p:sp>
      <p:sp>
        <p:nvSpPr>
          <p:cNvPr id="361" name="Google Shape;361;p10"/>
          <p:cNvSpPr txBox="1"/>
          <p:nvPr/>
        </p:nvSpPr>
        <p:spPr>
          <a:xfrm>
            <a:off x="918342" y="4659114"/>
            <a:ext cx="7350919"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850"/>
              <a:buFont typeface="Arial"/>
              <a:buNone/>
            </a:pPr>
            <a:r>
              <a:rPr b="1" i="0" lang="en-US" sz="2850" u="sng" cap="none" strike="noStrike">
                <a:solidFill>
                  <a:srgbClr val="000000"/>
                </a:solidFill>
                <a:latin typeface="Roboto"/>
                <a:ea typeface="Roboto"/>
                <a:cs typeface="Roboto"/>
                <a:sym typeface="Roboto"/>
              </a:rPr>
              <a:t>Application Context:</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2850"/>
              <a:buFont typeface="Arial"/>
              <a:buNone/>
            </a:pPr>
            <a:r>
              <a:rPr b="1" i="0" lang="en-US" sz="2850" u="none" cap="none" strike="noStrike">
                <a:solidFill>
                  <a:srgbClr val="000000"/>
                </a:solidFill>
                <a:latin typeface="Roboto"/>
                <a:ea typeface="Roboto"/>
                <a:cs typeface="Roboto"/>
                <a:sym typeface="Roboto"/>
              </a:rPr>
              <a:t>Environmental Screening: </a:t>
            </a:r>
            <a:r>
              <a:rPr b="0" i="0" lang="en-US" sz="2850" u="none" cap="none" strike="noStrike">
                <a:solidFill>
                  <a:srgbClr val="000000"/>
                </a:solidFill>
                <a:latin typeface="Roboto"/>
                <a:ea typeface="Roboto"/>
                <a:cs typeface="Roboto"/>
                <a:sym typeface="Roboto"/>
              </a:rPr>
              <a:t>Used in humanitarian contexts where time, resources, and immediate action are critical.</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2850"/>
              <a:buFont typeface="Arial"/>
              <a:buNone/>
            </a:pPr>
            <a:r>
              <a:rPr b="1" i="0" lang="en-US" sz="2850" u="none" cap="none" strike="noStrike">
                <a:solidFill>
                  <a:srgbClr val="000000"/>
                </a:solidFill>
                <a:latin typeface="Roboto"/>
                <a:ea typeface="Roboto"/>
                <a:cs typeface="Roboto"/>
                <a:sym typeface="Roboto"/>
              </a:rPr>
              <a:t>EIA: </a:t>
            </a:r>
            <a:r>
              <a:rPr b="0" i="0" lang="en-US" sz="2850" u="none" cap="none" strike="noStrike">
                <a:solidFill>
                  <a:srgbClr val="000000"/>
                </a:solidFill>
                <a:latin typeface="Roboto"/>
                <a:ea typeface="Roboto"/>
                <a:cs typeface="Roboto"/>
                <a:sym typeface="Roboto"/>
              </a:rPr>
              <a:t>Mandated for large-scale development projects with significant environmental impacts, like infrastructure projects.</a:t>
            </a:r>
            <a:endParaRPr b="0" i="0" sz="1400" u="none" cap="none" strike="noStrike">
              <a:solidFill>
                <a:srgbClr val="000000"/>
              </a:solidFill>
              <a:latin typeface="Arial"/>
              <a:ea typeface="Arial"/>
              <a:cs typeface="Arial"/>
              <a:sym typeface="Arial"/>
            </a:endParaRPr>
          </a:p>
        </p:txBody>
      </p:sp>
      <p:sp>
        <p:nvSpPr>
          <p:cNvPr id="362" name="Google Shape;362;p10"/>
          <p:cNvSpPr txBox="1"/>
          <p:nvPr/>
        </p:nvSpPr>
        <p:spPr>
          <a:xfrm>
            <a:off x="10017882" y="4659114"/>
            <a:ext cx="7350918"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Expertise Required:</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Can be conducted by trained humanitarian staff using simplified tools and checklists.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Requires specialized environmental experts, field surveys, and technical evaluations.</a:t>
            </a:r>
            <a:endParaRPr b="0" i="0" sz="1400" u="none" cap="none" strike="noStrike">
              <a:solidFill>
                <a:srgbClr val="000000"/>
              </a:solidFill>
              <a:latin typeface="Arial"/>
              <a:ea typeface="Arial"/>
              <a:cs typeface="Arial"/>
              <a:sym typeface="Arial"/>
            </a:endParaRPr>
          </a:p>
        </p:txBody>
      </p:sp>
      <p:sp>
        <p:nvSpPr>
          <p:cNvPr id="363" name="Google Shape;363;p10"/>
          <p:cNvSpPr txBox="1"/>
          <p:nvPr/>
        </p:nvSpPr>
        <p:spPr>
          <a:xfrm>
            <a:off x="3771508"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03</a:t>
            </a:r>
            <a:endParaRPr b="0" i="0" sz="1400" u="none" cap="none" strike="noStrike">
              <a:solidFill>
                <a:srgbClr val="000000"/>
              </a:solidFill>
              <a:latin typeface="Arial"/>
              <a:ea typeface="Arial"/>
              <a:cs typeface="Arial"/>
              <a:sym typeface="Arial"/>
            </a:endParaRPr>
          </a:p>
        </p:txBody>
      </p:sp>
      <p:sp>
        <p:nvSpPr>
          <p:cNvPr id="364" name="Google Shape;364;p10"/>
          <p:cNvSpPr txBox="1"/>
          <p:nvPr/>
        </p:nvSpPr>
        <p:spPr>
          <a:xfrm>
            <a:off x="12871049"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04</a:t>
            </a:r>
            <a:endParaRPr b="0" i="0" sz="1400" u="none" cap="none" strike="noStrike">
              <a:solidFill>
                <a:srgbClr val="000000"/>
              </a:solidFill>
              <a:latin typeface="Arial"/>
              <a:ea typeface="Arial"/>
              <a:cs typeface="Arial"/>
              <a:sym typeface="Arial"/>
            </a:endParaRPr>
          </a:p>
        </p:txBody>
      </p:sp>
      <p:sp>
        <p:nvSpPr>
          <p:cNvPr id="365" name="Google Shape;365;p10"/>
          <p:cNvSpPr/>
          <p:nvPr/>
        </p:nvSpPr>
        <p:spPr>
          <a:xfrm>
            <a:off x="9144000" y="2390775"/>
            <a:ext cx="27432" cy="6977062"/>
          </a:xfrm>
          <a:custGeom>
            <a:rect b="b" l="l" r="r" t="t"/>
            <a:pathLst>
              <a:path extrusionOk="0" h="9302750" w="36576">
                <a:moveTo>
                  <a:pt x="0" y="0"/>
                </a:moveTo>
                <a:lnTo>
                  <a:pt x="36576" y="0"/>
                </a:lnTo>
                <a:lnTo>
                  <a:pt x="36576" y="9302750"/>
                </a:lnTo>
                <a:lnTo>
                  <a:pt x="0" y="9302750"/>
                </a:lnTo>
                <a:close/>
              </a:path>
            </a:pathLst>
          </a:custGeom>
          <a:solidFill>
            <a:srgbClr val="DEDEDE"/>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1"/>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375" name="Google Shape;375;p11"/>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376" name="Google Shape;376;p11"/>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377" name="Google Shape;377;p11"/>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cxnSp>
        <p:nvCxnSpPr>
          <p:cNvPr id="378" name="Google Shape;378;p11"/>
          <p:cNvCxnSpPr/>
          <p:nvPr/>
        </p:nvCxnSpPr>
        <p:spPr>
          <a:xfrm flipH="1" rot="10800000">
            <a:off x="4129025" y="4298875"/>
            <a:ext cx="972300" cy="7800"/>
          </a:xfrm>
          <a:prstGeom prst="straightConnector1">
            <a:avLst/>
          </a:prstGeom>
          <a:noFill/>
          <a:ln cap="rnd" cmpd="sng" w="47625">
            <a:solidFill>
              <a:srgbClr val="DC750D"/>
            </a:solidFill>
            <a:prstDash val="solid"/>
            <a:round/>
            <a:headEnd len="sm" w="sm" type="none"/>
            <a:tailEnd len="sm" w="sm" type="none"/>
          </a:ln>
        </p:spPr>
      </p:cxnSp>
      <p:cxnSp>
        <p:nvCxnSpPr>
          <p:cNvPr id="379" name="Google Shape;379;p11"/>
          <p:cNvCxnSpPr/>
          <p:nvPr/>
        </p:nvCxnSpPr>
        <p:spPr>
          <a:xfrm flipH="1" rot="10800000">
            <a:off x="13207875" y="4298875"/>
            <a:ext cx="993000" cy="7800"/>
          </a:xfrm>
          <a:prstGeom prst="straightConnector1">
            <a:avLst/>
          </a:prstGeom>
          <a:noFill/>
          <a:ln cap="rnd" cmpd="sng" w="47625">
            <a:solidFill>
              <a:srgbClr val="DC750D"/>
            </a:solidFill>
            <a:prstDash val="solid"/>
            <a:round/>
            <a:headEnd len="sm" w="sm" type="none"/>
            <a:tailEnd len="sm" w="sm" type="none"/>
          </a:ln>
        </p:spPr>
      </p:cxnSp>
      <p:sp>
        <p:nvSpPr>
          <p:cNvPr id="380" name="Google Shape;380;p11"/>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381" name="Google Shape;381;p11"/>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Differences Between Environmental Screening and EIA</a:t>
            </a:r>
            <a:endParaRPr b="0" i="0" sz="1400" u="none" cap="none" strike="noStrike">
              <a:solidFill>
                <a:srgbClr val="000000"/>
              </a:solidFill>
              <a:latin typeface="Arial"/>
              <a:ea typeface="Arial"/>
              <a:cs typeface="Arial"/>
              <a:sym typeface="Arial"/>
            </a:endParaRPr>
          </a:p>
        </p:txBody>
      </p:sp>
      <p:sp>
        <p:nvSpPr>
          <p:cNvPr id="382" name="Google Shape;382;p11"/>
          <p:cNvSpPr txBox="1"/>
          <p:nvPr/>
        </p:nvSpPr>
        <p:spPr>
          <a:xfrm>
            <a:off x="918342" y="4659114"/>
            <a:ext cx="7350919"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Outcome:</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Provides a rapid overview of key risks, leading to immediate mitigation actions.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Results in a detailed Environmental Impact Statement (EIS) that guides project approval or rejection.</a:t>
            </a:r>
            <a:endParaRPr b="0" i="0" sz="1400" u="none" cap="none" strike="noStrike">
              <a:solidFill>
                <a:srgbClr val="000000"/>
              </a:solidFill>
              <a:latin typeface="Arial"/>
              <a:ea typeface="Arial"/>
              <a:cs typeface="Arial"/>
              <a:sym typeface="Arial"/>
            </a:endParaRPr>
          </a:p>
        </p:txBody>
      </p:sp>
      <p:sp>
        <p:nvSpPr>
          <p:cNvPr id="383" name="Google Shape;383;p11"/>
          <p:cNvSpPr txBox="1"/>
          <p:nvPr/>
        </p:nvSpPr>
        <p:spPr>
          <a:xfrm>
            <a:off x="10017882" y="4668639"/>
            <a:ext cx="7350918" cy="355996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1" i="0" lang="en-US" sz="3300" u="sng" cap="none" strike="noStrike">
                <a:solidFill>
                  <a:srgbClr val="000000"/>
                </a:solidFill>
                <a:latin typeface="Roboto"/>
                <a:ea typeface="Roboto"/>
                <a:cs typeface="Roboto"/>
                <a:sym typeface="Roboto"/>
              </a:rPr>
              <a:t>Regulatory Compliance:</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Environmental Screening: </a:t>
            </a:r>
            <a:r>
              <a:rPr b="0" i="0" lang="en-US" sz="3300" u="none" cap="none" strike="noStrike">
                <a:solidFill>
                  <a:srgbClr val="000000"/>
                </a:solidFill>
                <a:latin typeface="Roboto"/>
                <a:ea typeface="Roboto"/>
                <a:cs typeface="Roboto"/>
                <a:sym typeface="Roboto"/>
              </a:rPr>
              <a:t>May ensure basic compliance with guidelines but is usually not legally required.</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EIA: </a:t>
            </a:r>
            <a:r>
              <a:rPr b="0" i="0" lang="en-US" sz="3300" u="none" cap="none" strike="noStrike">
                <a:solidFill>
                  <a:srgbClr val="000000"/>
                </a:solidFill>
                <a:latin typeface="Roboto"/>
                <a:ea typeface="Roboto"/>
                <a:cs typeface="Roboto"/>
                <a:sym typeface="Roboto"/>
              </a:rPr>
              <a:t>Legally required in many countries, with public consultations and formal reporting processes.</a:t>
            </a:r>
            <a:endParaRPr b="0" i="0" sz="1400" u="none" cap="none" strike="noStrike">
              <a:solidFill>
                <a:srgbClr val="000000"/>
              </a:solidFill>
              <a:latin typeface="Arial"/>
              <a:ea typeface="Arial"/>
              <a:cs typeface="Arial"/>
              <a:sym typeface="Arial"/>
            </a:endParaRPr>
          </a:p>
        </p:txBody>
      </p:sp>
      <p:sp>
        <p:nvSpPr>
          <p:cNvPr id="384" name="Google Shape;384;p11"/>
          <p:cNvSpPr txBox="1"/>
          <p:nvPr/>
        </p:nvSpPr>
        <p:spPr>
          <a:xfrm>
            <a:off x="3771508"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05</a:t>
            </a:r>
            <a:endParaRPr b="0" i="0" sz="1400" u="none" cap="none" strike="noStrike">
              <a:solidFill>
                <a:srgbClr val="000000"/>
              </a:solidFill>
              <a:latin typeface="Arial"/>
              <a:ea typeface="Arial"/>
              <a:cs typeface="Arial"/>
              <a:sym typeface="Arial"/>
            </a:endParaRPr>
          </a:p>
        </p:txBody>
      </p:sp>
      <p:sp>
        <p:nvSpPr>
          <p:cNvPr id="385" name="Google Shape;385;p11"/>
          <p:cNvSpPr txBox="1"/>
          <p:nvPr/>
        </p:nvSpPr>
        <p:spPr>
          <a:xfrm>
            <a:off x="12871049"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06</a:t>
            </a:r>
            <a:endParaRPr b="0" i="0" sz="1400" u="none" cap="none" strike="noStrike">
              <a:solidFill>
                <a:srgbClr val="000000"/>
              </a:solidFill>
              <a:latin typeface="Arial"/>
              <a:ea typeface="Arial"/>
              <a:cs typeface="Arial"/>
              <a:sym typeface="Arial"/>
            </a:endParaRPr>
          </a:p>
        </p:txBody>
      </p:sp>
      <p:sp>
        <p:nvSpPr>
          <p:cNvPr id="386" name="Google Shape;386;p11"/>
          <p:cNvSpPr/>
          <p:nvPr/>
        </p:nvSpPr>
        <p:spPr>
          <a:xfrm>
            <a:off x="9144000" y="2390775"/>
            <a:ext cx="27432" cy="6977062"/>
          </a:xfrm>
          <a:custGeom>
            <a:rect b="b" l="l" r="r" t="t"/>
            <a:pathLst>
              <a:path extrusionOk="0" h="9302750" w="36576">
                <a:moveTo>
                  <a:pt x="0" y="0"/>
                </a:moveTo>
                <a:lnTo>
                  <a:pt x="36576" y="0"/>
                </a:lnTo>
                <a:lnTo>
                  <a:pt x="36576" y="9302750"/>
                </a:lnTo>
                <a:lnTo>
                  <a:pt x="0" y="9302750"/>
                </a:lnTo>
                <a:close/>
              </a:path>
            </a:pathLst>
          </a:custGeom>
          <a:solidFill>
            <a:srgbClr val="DEDEDE"/>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2"/>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396" name="Google Shape;396;p12"/>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397" name="Google Shape;397;p12"/>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398" name="Google Shape;398;p12"/>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cxnSp>
        <p:nvCxnSpPr>
          <p:cNvPr id="399" name="Google Shape;399;p12"/>
          <p:cNvCxnSpPr/>
          <p:nvPr/>
        </p:nvCxnSpPr>
        <p:spPr>
          <a:xfrm>
            <a:off x="4087048" y="4227480"/>
            <a:ext cx="1138063" cy="0"/>
          </a:xfrm>
          <a:prstGeom prst="straightConnector1">
            <a:avLst/>
          </a:prstGeom>
          <a:noFill/>
          <a:ln cap="rnd" cmpd="sng" w="47625">
            <a:solidFill>
              <a:srgbClr val="DC750D"/>
            </a:solidFill>
            <a:prstDash val="solid"/>
            <a:round/>
            <a:headEnd len="sm" w="sm" type="none"/>
            <a:tailEnd len="sm" w="sm" type="none"/>
          </a:ln>
        </p:spPr>
      </p:cxnSp>
      <p:cxnSp>
        <p:nvCxnSpPr>
          <p:cNvPr id="400" name="Google Shape;400;p12"/>
          <p:cNvCxnSpPr/>
          <p:nvPr/>
        </p:nvCxnSpPr>
        <p:spPr>
          <a:xfrm>
            <a:off x="13186588" y="4227480"/>
            <a:ext cx="1027559" cy="0"/>
          </a:xfrm>
          <a:prstGeom prst="straightConnector1">
            <a:avLst/>
          </a:prstGeom>
          <a:noFill/>
          <a:ln cap="rnd" cmpd="sng" w="47625">
            <a:solidFill>
              <a:srgbClr val="DC750D"/>
            </a:solidFill>
            <a:prstDash val="solid"/>
            <a:round/>
            <a:headEnd len="sm" w="sm" type="none"/>
            <a:tailEnd len="sm" w="sm" type="none"/>
          </a:ln>
        </p:spPr>
      </p:cxnSp>
      <p:sp>
        <p:nvSpPr>
          <p:cNvPr id="401" name="Google Shape;401;p12"/>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402" name="Google Shape;402;p12"/>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Differences Between Environmental Screening and EIA</a:t>
            </a:r>
            <a:endParaRPr b="0" i="0" sz="1400" u="none" cap="none" strike="noStrike">
              <a:solidFill>
                <a:srgbClr val="000000"/>
              </a:solidFill>
              <a:latin typeface="Arial"/>
              <a:ea typeface="Arial"/>
              <a:cs typeface="Arial"/>
              <a:sym typeface="Arial"/>
            </a:endParaRPr>
          </a:p>
        </p:txBody>
      </p:sp>
      <p:sp>
        <p:nvSpPr>
          <p:cNvPr id="403" name="Google Shape;403;p12"/>
          <p:cNvSpPr txBox="1"/>
          <p:nvPr/>
        </p:nvSpPr>
        <p:spPr>
          <a:xfrm>
            <a:off x="918342" y="4668639"/>
            <a:ext cx="7350919" cy="355996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1" i="0" lang="en-US" sz="3300" u="sng" cap="none" strike="noStrike">
                <a:solidFill>
                  <a:srgbClr val="000000"/>
                </a:solidFill>
                <a:latin typeface="Roboto"/>
                <a:ea typeface="Roboto"/>
                <a:cs typeface="Roboto"/>
                <a:sym typeface="Roboto"/>
              </a:rPr>
              <a:t>Public Participation:</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Environmental Screening: </a:t>
            </a:r>
            <a:r>
              <a:rPr b="0" i="0" lang="en-US" sz="3300" u="none" cap="none" strike="noStrike">
                <a:solidFill>
                  <a:srgbClr val="000000"/>
                </a:solidFill>
                <a:latin typeface="Roboto"/>
                <a:ea typeface="Roboto"/>
                <a:cs typeface="Roboto"/>
                <a:sym typeface="Roboto"/>
              </a:rPr>
              <a:t>Limited to basic consultations, focused on immediate project impacts.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EIA: </a:t>
            </a:r>
            <a:r>
              <a:rPr b="0" i="0" lang="en-US" sz="3300" u="none" cap="none" strike="noStrike">
                <a:solidFill>
                  <a:srgbClr val="000000"/>
                </a:solidFill>
                <a:latin typeface="Roboto"/>
                <a:ea typeface="Roboto"/>
                <a:cs typeface="Roboto"/>
                <a:sym typeface="Roboto"/>
              </a:rPr>
              <a:t>Involves extensive public participation, including hearings and consultations to ensure transparency.</a:t>
            </a:r>
            <a:endParaRPr b="0" i="0" sz="1400" u="none" cap="none" strike="noStrike">
              <a:solidFill>
                <a:srgbClr val="000000"/>
              </a:solidFill>
              <a:latin typeface="Arial"/>
              <a:ea typeface="Arial"/>
              <a:cs typeface="Arial"/>
              <a:sym typeface="Arial"/>
            </a:endParaRPr>
          </a:p>
        </p:txBody>
      </p:sp>
      <p:sp>
        <p:nvSpPr>
          <p:cNvPr id="404" name="Google Shape;404;p12"/>
          <p:cNvSpPr txBox="1"/>
          <p:nvPr/>
        </p:nvSpPr>
        <p:spPr>
          <a:xfrm>
            <a:off x="10017882" y="4668639"/>
            <a:ext cx="7350918" cy="355996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1" i="0" lang="en-US" sz="3300" u="sng" cap="none" strike="noStrike">
                <a:solidFill>
                  <a:srgbClr val="000000"/>
                </a:solidFill>
                <a:latin typeface="Roboto"/>
                <a:ea typeface="Roboto"/>
                <a:cs typeface="Roboto"/>
                <a:sym typeface="Roboto"/>
              </a:rPr>
              <a:t>Cost:</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Environmental Screening: </a:t>
            </a:r>
            <a:r>
              <a:rPr b="0" i="0" lang="en-US" sz="3300" u="none" cap="none" strike="noStrike">
                <a:solidFill>
                  <a:srgbClr val="000000"/>
                </a:solidFill>
                <a:latin typeface="Roboto"/>
                <a:ea typeface="Roboto"/>
                <a:cs typeface="Roboto"/>
                <a:sym typeface="Roboto"/>
              </a:rPr>
              <a:t>Generally low-cost due to its streamlined nature.</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300"/>
              <a:buFont typeface="Arial"/>
              <a:buNone/>
            </a:pPr>
            <a:r>
              <a:rPr b="1" i="0" lang="en-US" sz="3300" u="none" cap="none" strike="noStrike">
                <a:solidFill>
                  <a:srgbClr val="000000"/>
                </a:solidFill>
                <a:latin typeface="Roboto"/>
                <a:ea typeface="Roboto"/>
                <a:cs typeface="Roboto"/>
                <a:sym typeface="Roboto"/>
              </a:rPr>
              <a:t>EIA: </a:t>
            </a:r>
            <a:r>
              <a:rPr b="0" i="0" lang="en-US" sz="3300" u="none" cap="none" strike="noStrike">
                <a:solidFill>
                  <a:srgbClr val="000000"/>
                </a:solidFill>
                <a:latin typeface="Roboto"/>
                <a:ea typeface="Roboto"/>
                <a:cs typeface="Roboto"/>
                <a:sym typeface="Roboto"/>
              </a:rPr>
              <a:t>High cost, reflecting the need for extensive research, expert consultations, and reporting.</a:t>
            </a:r>
            <a:endParaRPr b="0" i="0" sz="1400" u="none" cap="none" strike="noStrike">
              <a:solidFill>
                <a:srgbClr val="000000"/>
              </a:solidFill>
              <a:latin typeface="Arial"/>
              <a:ea typeface="Arial"/>
              <a:cs typeface="Arial"/>
              <a:sym typeface="Arial"/>
            </a:endParaRPr>
          </a:p>
        </p:txBody>
      </p:sp>
      <p:sp>
        <p:nvSpPr>
          <p:cNvPr id="405" name="Google Shape;405;p12"/>
          <p:cNvSpPr txBox="1"/>
          <p:nvPr/>
        </p:nvSpPr>
        <p:spPr>
          <a:xfrm>
            <a:off x="3771508"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07</a:t>
            </a:r>
            <a:endParaRPr b="0" i="0" sz="1400" u="none" cap="none" strike="noStrike">
              <a:solidFill>
                <a:srgbClr val="000000"/>
              </a:solidFill>
              <a:latin typeface="Arial"/>
              <a:ea typeface="Arial"/>
              <a:cs typeface="Arial"/>
              <a:sym typeface="Arial"/>
            </a:endParaRPr>
          </a:p>
        </p:txBody>
      </p:sp>
      <p:sp>
        <p:nvSpPr>
          <p:cNvPr id="406" name="Google Shape;406;p12"/>
          <p:cNvSpPr txBox="1"/>
          <p:nvPr/>
        </p:nvSpPr>
        <p:spPr>
          <a:xfrm>
            <a:off x="12871049"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08</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9144000" y="2390775"/>
            <a:ext cx="27432" cy="6977062"/>
          </a:xfrm>
          <a:custGeom>
            <a:rect b="b" l="l" r="r" t="t"/>
            <a:pathLst>
              <a:path extrusionOk="0" h="9302750" w="36576">
                <a:moveTo>
                  <a:pt x="0" y="0"/>
                </a:moveTo>
                <a:lnTo>
                  <a:pt x="36576" y="0"/>
                </a:lnTo>
                <a:lnTo>
                  <a:pt x="36576" y="9302750"/>
                </a:lnTo>
                <a:lnTo>
                  <a:pt x="0" y="9302750"/>
                </a:lnTo>
                <a:close/>
              </a:path>
            </a:pathLst>
          </a:custGeom>
          <a:solidFill>
            <a:srgbClr val="DEDEDE"/>
          </a:solid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3"/>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417" name="Google Shape;417;p13"/>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418" name="Google Shape;418;p13"/>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419" name="Google Shape;419;p13"/>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cxnSp>
        <p:nvCxnSpPr>
          <p:cNvPr id="420" name="Google Shape;420;p13"/>
          <p:cNvCxnSpPr/>
          <p:nvPr/>
        </p:nvCxnSpPr>
        <p:spPr>
          <a:xfrm>
            <a:off x="4087048" y="4227480"/>
            <a:ext cx="1138063" cy="0"/>
          </a:xfrm>
          <a:prstGeom prst="straightConnector1">
            <a:avLst/>
          </a:prstGeom>
          <a:noFill/>
          <a:ln cap="rnd" cmpd="sng" w="47625">
            <a:solidFill>
              <a:srgbClr val="DC750D"/>
            </a:solidFill>
            <a:prstDash val="solid"/>
            <a:round/>
            <a:headEnd len="sm" w="sm" type="none"/>
            <a:tailEnd len="sm" w="sm" type="none"/>
          </a:ln>
        </p:spPr>
      </p:cxnSp>
      <p:cxnSp>
        <p:nvCxnSpPr>
          <p:cNvPr id="421" name="Google Shape;421;p13"/>
          <p:cNvCxnSpPr/>
          <p:nvPr/>
        </p:nvCxnSpPr>
        <p:spPr>
          <a:xfrm>
            <a:off x="13186589" y="4227480"/>
            <a:ext cx="963548" cy="0"/>
          </a:xfrm>
          <a:prstGeom prst="straightConnector1">
            <a:avLst/>
          </a:prstGeom>
          <a:noFill/>
          <a:ln cap="rnd" cmpd="sng" w="47625">
            <a:solidFill>
              <a:srgbClr val="DC750D"/>
            </a:solidFill>
            <a:prstDash val="solid"/>
            <a:round/>
            <a:headEnd len="sm" w="sm" type="none"/>
            <a:tailEnd len="sm" w="sm" type="none"/>
          </a:ln>
        </p:spPr>
      </p:cxnSp>
      <p:sp>
        <p:nvSpPr>
          <p:cNvPr id="422" name="Google Shape;422;p13"/>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423" name="Google Shape;423;p13"/>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Differences Between Environmental Screening and EIA</a:t>
            </a:r>
            <a:endParaRPr b="0" i="0" sz="1400" u="none" cap="none" strike="noStrike">
              <a:solidFill>
                <a:srgbClr val="000000"/>
              </a:solidFill>
              <a:latin typeface="Arial"/>
              <a:ea typeface="Arial"/>
              <a:cs typeface="Arial"/>
              <a:sym typeface="Arial"/>
            </a:endParaRPr>
          </a:p>
        </p:txBody>
      </p:sp>
      <p:sp>
        <p:nvSpPr>
          <p:cNvPr id="424" name="Google Shape;424;p13"/>
          <p:cNvSpPr txBox="1"/>
          <p:nvPr/>
        </p:nvSpPr>
        <p:spPr>
          <a:xfrm>
            <a:off x="918342" y="4659114"/>
            <a:ext cx="7350919"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Follow-up and Monitoring:</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May involve informal checks on environmental indicators, depending on available resources.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Involves formal monitoring with scheduled reviews and reporting to regulatory bodies.</a:t>
            </a:r>
            <a:endParaRPr b="0" i="0" sz="1400" u="none" cap="none" strike="noStrike">
              <a:solidFill>
                <a:srgbClr val="000000"/>
              </a:solidFill>
              <a:latin typeface="Arial"/>
              <a:ea typeface="Arial"/>
              <a:cs typeface="Arial"/>
              <a:sym typeface="Arial"/>
            </a:endParaRPr>
          </a:p>
        </p:txBody>
      </p:sp>
      <p:sp>
        <p:nvSpPr>
          <p:cNvPr id="425" name="Google Shape;425;p13"/>
          <p:cNvSpPr txBox="1"/>
          <p:nvPr/>
        </p:nvSpPr>
        <p:spPr>
          <a:xfrm>
            <a:off x="10017882" y="4659114"/>
            <a:ext cx="7350918"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Flexibility:</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Allows for rapid adjustments based on findings, enabling quick adaptation.</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Less flexible due to its detailed and formalized nature, requiring formal amendments to address changes.</a:t>
            </a:r>
            <a:endParaRPr b="0" i="0" sz="1400" u="none" cap="none" strike="noStrike">
              <a:solidFill>
                <a:srgbClr val="000000"/>
              </a:solidFill>
              <a:latin typeface="Arial"/>
              <a:ea typeface="Arial"/>
              <a:cs typeface="Arial"/>
              <a:sym typeface="Arial"/>
            </a:endParaRPr>
          </a:p>
        </p:txBody>
      </p:sp>
      <p:sp>
        <p:nvSpPr>
          <p:cNvPr id="426" name="Google Shape;426;p13"/>
          <p:cNvSpPr txBox="1"/>
          <p:nvPr/>
        </p:nvSpPr>
        <p:spPr>
          <a:xfrm>
            <a:off x="3771508"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09</a:t>
            </a:r>
            <a:endParaRPr b="0" i="0" sz="1400" u="none" cap="none" strike="noStrike">
              <a:solidFill>
                <a:srgbClr val="000000"/>
              </a:solidFill>
              <a:latin typeface="Arial"/>
              <a:ea typeface="Arial"/>
              <a:cs typeface="Arial"/>
              <a:sym typeface="Arial"/>
            </a:endParaRPr>
          </a:p>
        </p:txBody>
      </p:sp>
      <p:sp>
        <p:nvSpPr>
          <p:cNvPr id="427" name="Google Shape;427;p13"/>
          <p:cNvSpPr txBox="1"/>
          <p:nvPr/>
        </p:nvSpPr>
        <p:spPr>
          <a:xfrm>
            <a:off x="12871049"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10</a:t>
            </a:r>
            <a:endParaRPr b="0" i="0" sz="1400" u="none" cap="none" strike="noStrike">
              <a:solidFill>
                <a:srgbClr val="000000"/>
              </a:solidFill>
              <a:latin typeface="Arial"/>
              <a:ea typeface="Arial"/>
              <a:cs typeface="Arial"/>
              <a:sym typeface="Arial"/>
            </a:endParaRPr>
          </a:p>
        </p:txBody>
      </p:sp>
      <p:sp>
        <p:nvSpPr>
          <p:cNvPr id="428" name="Google Shape;428;p13"/>
          <p:cNvSpPr/>
          <p:nvPr/>
        </p:nvSpPr>
        <p:spPr>
          <a:xfrm>
            <a:off x="9144000" y="2390775"/>
            <a:ext cx="27432" cy="6977062"/>
          </a:xfrm>
          <a:custGeom>
            <a:rect b="b" l="l" r="r" t="t"/>
            <a:pathLst>
              <a:path extrusionOk="0" h="9302750" w="36576">
                <a:moveTo>
                  <a:pt x="0" y="0"/>
                </a:moveTo>
                <a:lnTo>
                  <a:pt x="36576" y="0"/>
                </a:lnTo>
                <a:lnTo>
                  <a:pt x="36576" y="9302750"/>
                </a:lnTo>
                <a:lnTo>
                  <a:pt x="0" y="9302750"/>
                </a:lnTo>
                <a:close/>
              </a:path>
            </a:pathLst>
          </a:custGeom>
          <a:solidFill>
            <a:srgbClr val="DEDEDE"/>
          </a:solid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436" name="Shape 436"/>
        <p:cNvGrpSpPr/>
        <p:nvPr/>
      </p:nvGrpSpPr>
      <p:grpSpPr>
        <a:xfrm>
          <a:off x="0" y="0"/>
          <a:ext cx="0" cy="0"/>
          <a:chOff x="0" y="0"/>
          <a:chExt cx="0" cy="0"/>
        </a:xfrm>
      </p:grpSpPr>
      <p:grpSp>
        <p:nvGrpSpPr>
          <p:cNvPr id="437" name="Google Shape;437;p14"/>
          <p:cNvGrpSpPr/>
          <p:nvPr/>
        </p:nvGrpSpPr>
        <p:grpSpPr>
          <a:xfrm rot="7912833">
            <a:off x="-5298172" y="-4783896"/>
            <a:ext cx="12133474" cy="9005561"/>
            <a:chOff x="0" y="0"/>
            <a:chExt cx="16177966" cy="12007415"/>
          </a:xfrm>
        </p:grpSpPr>
        <p:sp>
          <p:nvSpPr>
            <p:cNvPr id="438" name="Google Shape;438;p14"/>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439" name="Google Shape;439;p14"/>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440" name="Google Shape;440;p14"/>
            <p:cNvGrpSpPr/>
            <p:nvPr/>
          </p:nvGrpSpPr>
          <p:grpSpPr>
            <a:xfrm>
              <a:off x="4107521" y="4044491"/>
              <a:ext cx="7962924" cy="7962924"/>
              <a:chOff x="0" y="0"/>
              <a:chExt cx="812800" cy="812800"/>
            </a:xfrm>
          </p:grpSpPr>
          <p:sp>
            <p:nvSpPr>
              <p:cNvPr id="441" name="Google Shape;44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4"/>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43" name="Google Shape;443;p14"/>
          <p:cNvGrpSpPr/>
          <p:nvPr/>
        </p:nvGrpSpPr>
        <p:grpSpPr>
          <a:xfrm rot="-1520634">
            <a:off x="9514612" y="5856408"/>
            <a:ext cx="12133474" cy="9005561"/>
            <a:chOff x="0" y="0"/>
            <a:chExt cx="16177966" cy="12007415"/>
          </a:xfrm>
        </p:grpSpPr>
        <p:sp>
          <p:nvSpPr>
            <p:cNvPr id="444" name="Google Shape;444;p14"/>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445" name="Google Shape;445;p14"/>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446" name="Google Shape;446;p14"/>
            <p:cNvGrpSpPr/>
            <p:nvPr/>
          </p:nvGrpSpPr>
          <p:grpSpPr>
            <a:xfrm>
              <a:off x="4107521" y="4044491"/>
              <a:ext cx="7962924" cy="7962924"/>
              <a:chOff x="0" y="0"/>
              <a:chExt cx="812800" cy="812800"/>
            </a:xfrm>
          </p:grpSpPr>
          <p:sp>
            <p:nvSpPr>
              <p:cNvPr id="447" name="Google Shape;44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4"/>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49" name="Google Shape;449;p14"/>
          <p:cNvGrpSpPr/>
          <p:nvPr/>
        </p:nvGrpSpPr>
        <p:grpSpPr>
          <a:xfrm>
            <a:off x="3225546" y="3797046"/>
            <a:ext cx="2692908" cy="2692908"/>
            <a:chOff x="0" y="0"/>
            <a:chExt cx="3590544" cy="3590544"/>
          </a:xfrm>
        </p:grpSpPr>
        <p:sp>
          <p:nvSpPr>
            <p:cNvPr id="450" name="Google Shape;450;p14"/>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4"/>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52" name="Google Shape;452;p14"/>
          <p:cNvCxnSpPr/>
          <p:nvPr/>
        </p:nvCxnSpPr>
        <p:spPr>
          <a:xfrm>
            <a:off x="4572000" y="6489954"/>
            <a:ext cx="0" cy="3797046"/>
          </a:xfrm>
          <a:prstGeom prst="straightConnector1">
            <a:avLst/>
          </a:prstGeom>
          <a:noFill/>
          <a:ln cap="rnd" cmpd="sng" w="57150">
            <a:solidFill>
              <a:srgbClr val="FFFFFF"/>
            </a:solidFill>
            <a:prstDash val="solid"/>
            <a:round/>
            <a:headEnd len="sm" w="sm" type="none"/>
            <a:tailEnd len="sm" w="sm" type="none"/>
          </a:ln>
        </p:spPr>
      </p:cxnSp>
      <p:sp>
        <p:nvSpPr>
          <p:cNvPr id="453" name="Google Shape;453;p14"/>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454" name="Google Shape;454;p14"/>
          <p:cNvSpPr/>
          <p:nvPr/>
        </p:nvSpPr>
        <p:spPr>
          <a:xfrm>
            <a:off x="692250" y="6727344"/>
            <a:ext cx="3477850" cy="3117418"/>
          </a:xfrm>
          <a:custGeom>
            <a:rect b="b" l="l" r="r" t="t"/>
            <a:pathLst>
              <a:path extrusionOk="0" h="3117418" w="3477850">
                <a:moveTo>
                  <a:pt x="0" y="0"/>
                </a:moveTo>
                <a:lnTo>
                  <a:pt x="3477850" y="0"/>
                </a:lnTo>
                <a:lnTo>
                  <a:pt x="3477850" y="3117418"/>
                </a:lnTo>
                <a:lnTo>
                  <a:pt x="0" y="3117418"/>
                </a:lnTo>
                <a:lnTo>
                  <a:pt x="0" y="0"/>
                </a:lnTo>
                <a:close/>
              </a:path>
            </a:pathLst>
          </a:custGeom>
          <a:blipFill rotWithShape="1">
            <a:blip r:embed="rId6">
              <a:alphaModFix/>
            </a:blip>
            <a:stretch>
              <a:fillRect b="0" l="0" r="0" t="0"/>
            </a:stretch>
          </a:blipFill>
          <a:ln>
            <a:noFill/>
          </a:ln>
        </p:spPr>
      </p:sp>
      <p:sp>
        <p:nvSpPr>
          <p:cNvPr id="455" name="Google Shape;455;p14"/>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456" name="Google Shape;456;p14"/>
          <p:cNvSpPr txBox="1"/>
          <p:nvPr/>
        </p:nvSpPr>
        <p:spPr>
          <a:xfrm>
            <a:off x="4531695" y="4324350"/>
            <a:ext cx="676275" cy="163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3</a:t>
            </a:r>
            <a:endParaRPr b="0" i="0" sz="1400" u="none" cap="none" strike="noStrike">
              <a:solidFill>
                <a:srgbClr val="000000"/>
              </a:solidFill>
              <a:latin typeface="Arial"/>
              <a:ea typeface="Arial"/>
              <a:cs typeface="Arial"/>
              <a:sym typeface="Arial"/>
            </a:endParaRPr>
          </a:p>
        </p:txBody>
      </p:sp>
      <p:sp>
        <p:nvSpPr>
          <p:cNvPr id="457" name="Google Shape;457;p14"/>
          <p:cNvSpPr txBox="1"/>
          <p:nvPr/>
        </p:nvSpPr>
        <p:spPr>
          <a:xfrm>
            <a:off x="6509534" y="4059364"/>
            <a:ext cx="9731829" cy="2225421"/>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FFFFFF"/>
                </a:solidFill>
                <a:latin typeface="Roboto"/>
                <a:ea typeface="Roboto"/>
                <a:cs typeface="Roboto"/>
                <a:sym typeface="Roboto"/>
              </a:rPr>
              <a:t>Session 2: Methodologies and tools for environmental screening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5"/>
          <p:cNvSpPr/>
          <p:nvPr/>
        </p:nvSpPr>
        <p:spPr>
          <a:xfrm rot="323812">
            <a:off x="15639469" y="1213525"/>
            <a:ext cx="4517065" cy="9034130"/>
          </a:xfrm>
          <a:custGeom>
            <a:rect b="b" l="l" r="r" t="t"/>
            <a:pathLst>
              <a:path extrusionOk="0" h="9034130" w="4517065">
                <a:moveTo>
                  <a:pt x="0" y="0"/>
                </a:moveTo>
                <a:lnTo>
                  <a:pt x="4517066" y="0"/>
                </a:lnTo>
                <a:lnTo>
                  <a:pt x="4517066" y="9034130"/>
                </a:lnTo>
                <a:lnTo>
                  <a:pt x="0" y="9034130"/>
                </a:lnTo>
                <a:lnTo>
                  <a:pt x="0" y="0"/>
                </a:lnTo>
                <a:close/>
              </a:path>
            </a:pathLst>
          </a:custGeom>
          <a:blipFill rotWithShape="1">
            <a:blip r:embed="rId3">
              <a:alphaModFix amt="27000"/>
            </a:blip>
            <a:stretch>
              <a:fillRect b="0" l="0" r="0" t="0"/>
            </a:stretch>
          </a:blipFill>
          <a:ln>
            <a:noFill/>
          </a:ln>
        </p:spPr>
      </p:sp>
      <p:sp>
        <p:nvSpPr>
          <p:cNvPr id="467" name="Google Shape;467;p15"/>
          <p:cNvSpPr/>
          <p:nvPr/>
        </p:nvSpPr>
        <p:spPr>
          <a:xfrm flipH="1" rot="-10476187">
            <a:off x="14755117" y="230355"/>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4">
              <a:alphaModFix amt="27000"/>
            </a:blip>
            <a:stretch>
              <a:fillRect b="0" l="0" r="0" t="0"/>
            </a:stretch>
          </a:blipFill>
          <a:ln>
            <a:noFill/>
          </a:ln>
        </p:spPr>
      </p:sp>
      <p:sp>
        <p:nvSpPr>
          <p:cNvPr id="468" name="Google Shape;468;p15"/>
          <p:cNvSpPr/>
          <p:nvPr/>
        </p:nvSpPr>
        <p:spPr>
          <a:xfrm flipH="1" rot="2953502">
            <a:off x="233544" y="-5257279"/>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4">
              <a:alphaModFix amt="27000"/>
            </a:blip>
            <a:stretch>
              <a:fillRect b="0" l="0" r="0" t="0"/>
            </a:stretch>
          </a:blipFill>
          <a:ln>
            <a:noFill/>
          </a:ln>
        </p:spPr>
      </p:sp>
      <p:sp>
        <p:nvSpPr>
          <p:cNvPr id="469" name="Google Shape;469;p15"/>
          <p:cNvSpPr/>
          <p:nvPr/>
        </p:nvSpPr>
        <p:spPr>
          <a:xfrm rot="-7846497">
            <a:off x="426286" y="-4736533"/>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3">
              <a:alphaModFix amt="27000"/>
            </a:blip>
            <a:stretch>
              <a:fillRect b="0" l="0" r="0" t="0"/>
            </a:stretch>
          </a:blipFill>
          <a:ln>
            <a:noFill/>
          </a:ln>
        </p:spPr>
      </p:sp>
      <p:sp>
        <p:nvSpPr>
          <p:cNvPr id="470" name="Google Shape;470;p15"/>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grpSp>
        <p:nvGrpSpPr>
          <p:cNvPr id="471" name="Google Shape;471;p15"/>
          <p:cNvGrpSpPr/>
          <p:nvPr/>
        </p:nvGrpSpPr>
        <p:grpSpPr>
          <a:xfrm>
            <a:off x="1190375" y="3561500"/>
            <a:ext cx="4660773" cy="5446685"/>
            <a:chOff x="0" y="0"/>
            <a:chExt cx="6214364" cy="6648786"/>
          </a:xfrm>
        </p:grpSpPr>
        <p:sp>
          <p:nvSpPr>
            <p:cNvPr id="472" name="Google Shape;472;p15"/>
            <p:cNvSpPr/>
            <p:nvPr/>
          </p:nvSpPr>
          <p:spPr>
            <a:xfrm>
              <a:off x="25400" y="53909"/>
              <a:ext cx="6163564" cy="6541090"/>
            </a:xfrm>
            <a:custGeom>
              <a:rect b="b" l="l" r="r" t="t"/>
              <a:pathLst>
                <a:path extrusionOk="0" h="6541090" w="6163564">
                  <a:moveTo>
                    <a:pt x="0" y="654190"/>
                  </a:moveTo>
                  <a:cubicBezTo>
                    <a:pt x="0" y="292728"/>
                    <a:pt x="139065" y="0"/>
                    <a:pt x="310642" y="0"/>
                  </a:cubicBezTo>
                  <a:lnTo>
                    <a:pt x="5852922" y="0"/>
                  </a:lnTo>
                  <a:cubicBezTo>
                    <a:pt x="6024499" y="0"/>
                    <a:pt x="6163564" y="292728"/>
                    <a:pt x="6163564" y="654190"/>
                  </a:cubicBezTo>
                  <a:lnTo>
                    <a:pt x="6163564" y="5886900"/>
                  </a:lnTo>
                  <a:cubicBezTo>
                    <a:pt x="6163564" y="6248093"/>
                    <a:pt x="6024499" y="6541091"/>
                    <a:pt x="5852922" y="6541091"/>
                  </a:cubicBezTo>
                  <a:lnTo>
                    <a:pt x="310642" y="6541091"/>
                  </a:lnTo>
                  <a:cubicBezTo>
                    <a:pt x="139065" y="6540821"/>
                    <a:pt x="0" y="6248094"/>
                    <a:pt x="0" y="58869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5"/>
            <p:cNvSpPr/>
            <p:nvPr/>
          </p:nvSpPr>
          <p:spPr>
            <a:xfrm>
              <a:off x="0" y="0"/>
              <a:ext cx="6214364" cy="6648786"/>
            </a:xfrm>
            <a:custGeom>
              <a:rect b="b" l="l" r="r" t="t"/>
              <a:pathLst>
                <a:path extrusionOk="0" h="6648786" w="6214364">
                  <a:moveTo>
                    <a:pt x="0" y="708099"/>
                  </a:moveTo>
                  <a:cubicBezTo>
                    <a:pt x="0" y="316448"/>
                    <a:pt x="150622" y="0"/>
                    <a:pt x="336042" y="0"/>
                  </a:cubicBezTo>
                  <a:lnTo>
                    <a:pt x="5878322" y="0"/>
                  </a:lnTo>
                  <a:lnTo>
                    <a:pt x="5878322" y="53909"/>
                  </a:lnTo>
                  <a:lnTo>
                    <a:pt x="5878322" y="0"/>
                  </a:lnTo>
                  <a:cubicBezTo>
                    <a:pt x="6063742" y="0"/>
                    <a:pt x="6214364" y="316448"/>
                    <a:pt x="6214364" y="708099"/>
                  </a:cubicBezTo>
                  <a:lnTo>
                    <a:pt x="6188964" y="708099"/>
                  </a:lnTo>
                  <a:lnTo>
                    <a:pt x="6214364" y="708099"/>
                  </a:lnTo>
                  <a:lnTo>
                    <a:pt x="6214364" y="5940809"/>
                  </a:lnTo>
                  <a:lnTo>
                    <a:pt x="6188964" y="5940809"/>
                  </a:lnTo>
                  <a:lnTo>
                    <a:pt x="6214364" y="5940809"/>
                  </a:lnTo>
                  <a:cubicBezTo>
                    <a:pt x="6214364" y="6332192"/>
                    <a:pt x="6063742" y="6648786"/>
                    <a:pt x="5878322" y="6648786"/>
                  </a:cubicBezTo>
                  <a:lnTo>
                    <a:pt x="5878322" y="6595000"/>
                  </a:lnTo>
                  <a:lnTo>
                    <a:pt x="5878322" y="6648786"/>
                  </a:lnTo>
                  <a:lnTo>
                    <a:pt x="336042" y="6648786"/>
                  </a:lnTo>
                  <a:lnTo>
                    <a:pt x="336042" y="6595000"/>
                  </a:lnTo>
                  <a:lnTo>
                    <a:pt x="336042" y="6648786"/>
                  </a:lnTo>
                  <a:cubicBezTo>
                    <a:pt x="150622" y="6648640"/>
                    <a:pt x="0" y="6332192"/>
                    <a:pt x="0" y="5940809"/>
                  </a:cubicBezTo>
                  <a:lnTo>
                    <a:pt x="0" y="708099"/>
                  </a:lnTo>
                  <a:lnTo>
                    <a:pt x="25400" y="708099"/>
                  </a:lnTo>
                  <a:lnTo>
                    <a:pt x="0" y="708099"/>
                  </a:lnTo>
                  <a:moveTo>
                    <a:pt x="50800" y="708099"/>
                  </a:moveTo>
                  <a:lnTo>
                    <a:pt x="50800" y="5940809"/>
                  </a:lnTo>
                  <a:lnTo>
                    <a:pt x="25400" y="5940809"/>
                  </a:lnTo>
                  <a:lnTo>
                    <a:pt x="50800" y="5940809"/>
                  </a:lnTo>
                  <a:cubicBezTo>
                    <a:pt x="50800" y="6271813"/>
                    <a:pt x="178308" y="6541091"/>
                    <a:pt x="336042" y="6541091"/>
                  </a:cubicBezTo>
                  <a:lnTo>
                    <a:pt x="5878322" y="6541091"/>
                  </a:lnTo>
                  <a:cubicBezTo>
                    <a:pt x="6036056" y="6541091"/>
                    <a:pt x="6163564" y="6272083"/>
                    <a:pt x="6163564" y="5940809"/>
                  </a:cubicBezTo>
                  <a:lnTo>
                    <a:pt x="6163564" y="708099"/>
                  </a:lnTo>
                  <a:cubicBezTo>
                    <a:pt x="6163564" y="376826"/>
                    <a:pt x="6036056" y="107819"/>
                    <a:pt x="5878322" y="107819"/>
                  </a:cubicBezTo>
                  <a:lnTo>
                    <a:pt x="336042" y="107819"/>
                  </a:lnTo>
                  <a:lnTo>
                    <a:pt x="336042" y="53909"/>
                  </a:lnTo>
                  <a:lnTo>
                    <a:pt x="336042" y="107819"/>
                  </a:lnTo>
                  <a:cubicBezTo>
                    <a:pt x="178308" y="107819"/>
                    <a:pt x="50800" y="376826"/>
                    <a:pt x="50800" y="708099"/>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p15"/>
          <p:cNvGrpSpPr/>
          <p:nvPr/>
        </p:nvGrpSpPr>
        <p:grpSpPr>
          <a:xfrm>
            <a:off x="6468675" y="3561500"/>
            <a:ext cx="4660773" cy="5446685"/>
            <a:chOff x="0" y="0"/>
            <a:chExt cx="6214364" cy="6648786"/>
          </a:xfrm>
        </p:grpSpPr>
        <p:sp>
          <p:nvSpPr>
            <p:cNvPr id="475" name="Google Shape;475;p15"/>
            <p:cNvSpPr/>
            <p:nvPr/>
          </p:nvSpPr>
          <p:spPr>
            <a:xfrm>
              <a:off x="25400" y="53909"/>
              <a:ext cx="6163564" cy="6541090"/>
            </a:xfrm>
            <a:custGeom>
              <a:rect b="b" l="l" r="r" t="t"/>
              <a:pathLst>
                <a:path extrusionOk="0" h="6541090" w="6163564">
                  <a:moveTo>
                    <a:pt x="0" y="654190"/>
                  </a:moveTo>
                  <a:cubicBezTo>
                    <a:pt x="0" y="292728"/>
                    <a:pt x="139065" y="0"/>
                    <a:pt x="310642" y="0"/>
                  </a:cubicBezTo>
                  <a:lnTo>
                    <a:pt x="5852922" y="0"/>
                  </a:lnTo>
                  <a:cubicBezTo>
                    <a:pt x="6024499" y="0"/>
                    <a:pt x="6163564" y="292728"/>
                    <a:pt x="6163564" y="654190"/>
                  </a:cubicBezTo>
                  <a:lnTo>
                    <a:pt x="6163564" y="5886900"/>
                  </a:lnTo>
                  <a:cubicBezTo>
                    <a:pt x="6163564" y="6248093"/>
                    <a:pt x="6024499" y="6541091"/>
                    <a:pt x="5852922" y="6541091"/>
                  </a:cubicBezTo>
                  <a:lnTo>
                    <a:pt x="310642" y="6541091"/>
                  </a:lnTo>
                  <a:cubicBezTo>
                    <a:pt x="139065" y="6540821"/>
                    <a:pt x="0" y="6248094"/>
                    <a:pt x="0" y="58869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5"/>
            <p:cNvSpPr/>
            <p:nvPr/>
          </p:nvSpPr>
          <p:spPr>
            <a:xfrm>
              <a:off x="0" y="0"/>
              <a:ext cx="6214364" cy="6648786"/>
            </a:xfrm>
            <a:custGeom>
              <a:rect b="b" l="l" r="r" t="t"/>
              <a:pathLst>
                <a:path extrusionOk="0" h="6648786" w="6214364">
                  <a:moveTo>
                    <a:pt x="0" y="708099"/>
                  </a:moveTo>
                  <a:cubicBezTo>
                    <a:pt x="0" y="316448"/>
                    <a:pt x="150622" y="0"/>
                    <a:pt x="336042" y="0"/>
                  </a:cubicBezTo>
                  <a:lnTo>
                    <a:pt x="5878322" y="0"/>
                  </a:lnTo>
                  <a:lnTo>
                    <a:pt x="5878322" y="53909"/>
                  </a:lnTo>
                  <a:lnTo>
                    <a:pt x="5878322" y="0"/>
                  </a:lnTo>
                  <a:cubicBezTo>
                    <a:pt x="6063742" y="0"/>
                    <a:pt x="6214364" y="316448"/>
                    <a:pt x="6214364" y="708099"/>
                  </a:cubicBezTo>
                  <a:lnTo>
                    <a:pt x="6188964" y="708099"/>
                  </a:lnTo>
                  <a:lnTo>
                    <a:pt x="6214364" y="708099"/>
                  </a:lnTo>
                  <a:lnTo>
                    <a:pt x="6214364" y="5940809"/>
                  </a:lnTo>
                  <a:lnTo>
                    <a:pt x="6188964" y="5940809"/>
                  </a:lnTo>
                  <a:lnTo>
                    <a:pt x="6214364" y="5940809"/>
                  </a:lnTo>
                  <a:cubicBezTo>
                    <a:pt x="6214364" y="6332192"/>
                    <a:pt x="6063742" y="6648786"/>
                    <a:pt x="5878322" y="6648786"/>
                  </a:cubicBezTo>
                  <a:lnTo>
                    <a:pt x="5878322" y="6595000"/>
                  </a:lnTo>
                  <a:lnTo>
                    <a:pt x="5878322" y="6648786"/>
                  </a:lnTo>
                  <a:lnTo>
                    <a:pt x="336042" y="6648786"/>
                  </a:lnTo>
                  <a:lnTo>
                    <a:pt x="336042" y="6595000"/>
                  </a:lnTo>
                  <a:lnTo>
                    <a:pt x="336042" y="6648786"/>
                  </a:lnTo>
                  <a:cubicBezTo>
                    <a:pt x="150622" y="6648640"/>
                    <a:pt x="0" y="6332192"/>
                    <a:pt x="0" y="5940809"/>
                  </a:cubicBezTo>
                  <a:lnTo>
                    <a:pt x="0" y="708099"/>
                  </a:lnTo>
                  <a:lnTo>
                    <a:pt x="25400" y="708099"/>
                  </a:lnTo>
                  <a:lnTo>
                    <a:pt x="0" y="708099"/>
                  </a:lnTo>
                  <a:moveTo>
                    <a:pt x="50800" y="708099"/>
                  </a:moveTo>
                  <a:lnTo>
                    <a:pt x="50800" y="5940809"/>
                  </a:lnTo>
                  <a:lnTo>
                    <a:pt x="25400" y="5940809"/>
                  </a:lnTo>
                  <a:lnTo>
                    <a:pt x="50800" y="5940809"/>
                  </a:lnTo>
                  <a:cubicBezTo>
                    <a:pt x="50800" y="6271813"/>
                    <a:pt x="178308" y="6541091"/>
                    <a:pt x="336042" y="6541091"/>
                  </a:cubicBezTo>
                  <a:lnTo>
                    <a:pt x="5878322" y="6541091"/>
                  </a:lnTo>
                  <a:cubicBezTo>
                    <a:pt x="6036056" y="6541091"/>
                    <a:pt x="6163564" y="6272083"/>
                    <a:pt x="6163564" y="5940809"/>
                  </a:cubicBezTo>
                  <a:lnTo>
                    <a:pt x="6163564" y="708099"/>
                  </a:lnTo>
                  <a:cubicBezTo>
                    <a:pt x="6163564" y="376826"/>
                    <a:pt x="6036056" y="107819"/>
                    <a:pt x="5878322" y="107819"/>
                  </a:cubicBezTo>
                  <a:lnTo>
                    <a:pt x="336042" y="107819"/>
                  </a:lnTo>
                  <a:lnTo>
                    <a:pt x="336042" y="53909"/>
                  </a:lnTo>
                  <a:lnTo>
                    <a:pt x="336042" y="107819"/>
                  </a:lnTo>
                  <a:cubicBezTo>
                    <a:pt x="178308" y="107819"/>
                    <a:pt x="50800" y="376826"/>
                    <a:pt x="50800" y="708099"/>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7" name="Google Shape;477;p15"/>
          <p:cNvGrpSpPr/>
          <p:nvPr/>
        </p:nvGrpSpPr>
        <p:grpSpPr>
          <a:xfrm>
            <a:off x="11843850" y="3561500"/>
            <a:ext cx="4660773" cy="5446685"/>
            <a:chOff x="0" y="0"/>
            <a:chExt cx="6214364" cy="6648786"/>
          </a:xfrm>
        </p:grpSpPr>
        <p:sp>
          <p:nvSpPr>
            <p:cNvPr id="478" name="Google Shape;478;p15"/>
            <p:cNvSpPr/>
            <p:nvPr/>
          </p:nvSpPr>
          <p:spPr>
            <a:xfrm>
              <a:off x="25400" y="53909"/>
              <a:ext cx="6163564" cy="6541090"/>
            </a:xfrm>
            <a:custGeom>
              <a:rect b="b" l="l" r="r" t="t"/>
              <a:pathLst>
                <a:path extrusionOk="0" h="6541090" w="6163564">
                  <a:moveTo>
                    <a:pt x="0" y="654190"/>
                  </a:moveTo>
                  <a:cubicBezTo>
                    <a:pt x="0" y="292728"/>
                    <a:pt x="139065" y="0"/>
                    <a:pt x="310642" y="0"/>
                  </a:cubicBezTo>
                  <a:lnTo>
                    <a:pt x="5852922" y="0"/>
                  </a:lnTo>
                  <a:cubicBezTo>
                    <a:pt x="6024499" y="0"/>
                    <a:pt x="6163564" y="292728"/>
                    <a:pt x="6163564" y="654190"/>
                  </a:cubicBezTo>
                  <a:lnTo>
                    <a:pt x="6163564" y="5886900"/>
                  </a:lnTo>
                  <a:cubicBezTo>
                    <a:pt x="6163564" y="6248093"/>
                    <a:pt x="6024499" y="6541091"/>
                    <a:pt x="5852922" y="6541091"/>
                  </a:cubicBezTo>
                  <a:lnTo>
                    <a:pt x="310642" y="6541091"/>
                  </a:lnTo>
                  <a:cubicBezTo>
                    <a:pt x="139065" y="6540821"/>
                    <a:pt x="0" y="6248094"/>
                    <a:pt x="0" y="58869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5"/>
            <p:cNvSpPr/>
            <p:nvPr/>
          </p:nvSpPr>
          <p:spPr>
            <a:xfrm>
              <a:off x="0" y="0"/>
              <a:ext cx="6214364" cy="6648786"/>
            </a:xfrm>
            <a:custGeom>
              <a:rect b="b" l="l" r="r" t="t"/>
              <a:pathLst>
                <a:path extrusionOk="0" h="6648786" w="6214364">
                  <a:moveTo>
                    <a:pt x="0" y="708099"/>
                  </a:moveTo>
                  <a:cubicBezTo>
                    <a:pt x="0" y="316448"/>
                    <a:pt x="150622" y="0"/>
                    <a:pt x="336042" y="0"/>
                  </a:cubicBezTo>
                  <a:lnTo>
                    <a:pt x="5878322" y="0"/>
                  </a:lnTo>
                  <a:lnTo>
                    <a:pt x="5878322" y="53909"/>
                  </a:lnTo>
                  <a:lnTo>
                    <a:pt x="5878322" y="0"/>
                  </a:lnTo>
                  <a:cubicBezTo>
                    <a:pt x="6063742" y="0"/>
                    <a:pt x="6214364" y="316448"/>
                    <a:pt x="6214364" y="708099"/>
                  </a:cubicBezTo>
                  <a:lnTo>
                    <a:pt x="6188964" y="708099"/>
                  </a:lnTo>
                  <a:lnTo>
                    <a:pt x="6214364" y="708099"/>
                  </a:lnTo>
                  <a:lnTo>
                    <a:pt x="6214364" y="5940809"/>
                  </a:lnTo>
                  <a:lnTo>
                    <a:pt x="6188964" y="5940809"/>
                  </a:lnTo>
                  <a:lnTo>
                    <a:pt x="6214364" y="5940809"/>
                  </a:lnTo>
                  <a:cubicBezTo>
                    <a:pt x="6214364" y="6332192"/>
                    <a:pt x="6063742" y="6648786"/>
                    <a:pt x="5878322" y="6648786"/>
                  </a:cubicBezTo>
                  <a:lnTo>
                    <a:pt x="5878322" y="6595000"/>
                  </a:lnTo>
                  <a:lnTo>
                    <a:pt x="5878322" y="6648786"/>
                  </a:lnTo>
                  <a:lnTo>
                    <a:pt x="336042" y="6648786"/>
                  </a:lnTo>
                  <a:lnTo>
                    <a:pt x="336042" y="6595000"/>
                  </a:lnTo>
                  <a:lnTo>
                    <a:pt x="336042" y="6648786"/>
                  </a:lnTo>
                  <a:cubicBezTo>
                    <a:pt x="150622" y="6648640"/>
                    <a:pt x="0" y="6332192"/>
                    <a:pt x="0" y="5940809"/>
                  </a:cubicBezTo>
                  <a:lnTo>
                    <a:pt x="0" y="708099"/>
                  </a:lnTo>
                  <a:lnTo>
                    <a:pt x="25400" y="708099"/>
                  </a:lnTo>
                  <a:lnTo>
                    <a:pt x="0" y="708099"/>
                  </a:lnTo>
                  <a:moveTo>
                    <a:pt x="50800" y="708099"/>
                  </a:moveTo>
                  <a:lnTo>
                    <a:pt x="50800" y="5940809"/>
                  </a:lnTo>
                  <a:lnTo>
                    <a:pt x="25400" y="5940809"/>
                  </a:lnTo>
                  <a:lnTo>
                    <a:pt x="50800" y="5940809"/>
                  </a:lnTo>
                  <a:cubicBezTo>
                    <a:pt x="50800" y="6271813"/>
                    <a:pt x="178308" y="6541091"/>
                    <a:pt x="336042" y="6541091"/>
                  </a:cubicBezTo>
                  <a:lnTo>
                    <a:pt x="5878322" y="6541091"/>
                  </a:lnTo>
                  <a:cubicBezTo>
                    <a:pt x="6036056" y="6541091"/>
                    <a:pt x="6163564" y="6272083"/>
                    <a:pt x="6163564" y="5940809"/>
                  </a:cubicBezTo>
                  <a:lnTo>
                    <a:pt x="6163564" y="708099"/>
                  </a:lnTo>
                  <a:cubicBezTo>
                    <a:pt x="6163564" y="376826"/>
                    <a:pt x="6036056" y="107819"/>
                    <a:pt x="5878322" y="107819"/>
                  </a:cubicBezTo>
                  <a:lnTo>
                    <a:pt x="336042" y="107819"/>
                  </a:lnTo>
                  <a:lnTo>
                    <a:pt x="336042" y="53909"/>
                  </a:lnTo>
                  <a:lnTo>
                    <a:pt x="336042" y="107819"/>
                  </a:lnTo>
                  <a:cubicBezTo>
                    <a:pt x="178308" y="107819"/>
                    <a:pt x="50800" y="376826"/>
                    <a:pt x="50800" y="708099"/>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 name="Google Shape;480;p15"/>
          <p:cNvSpPr/>
          <p:nvPr/>
        </p:nvSpPr>
        <p:spPr>
          <a:xfrm>
            <a:off x="2937611" y="3859501"/>
            <a:ext cx="1558107" cy="1871090"/>
          </a:xfrm>
          <a:custGeom>
            <a:rect b="b" l="l" r="r" t="t"/>
            <a:pathLst>
              <a:path extrusionOk="0" h="1871090" w="1558107">
                <a:moveTo>
                  <a:pt x="0" y="0"/>
                </a:moveTo>
                <a:lnTo>
                  <a:pt x="1558107" y="0"/>
                </a:lnTo>
                <a:lnTo>
                  <a:pt x="1558107" y="1871089"/>
                </a:lnTo>
                <a:lnTo>
                  <a:pt x="0" y="1871089"/>
                </a:lnTo>
                <a:lnTo>
                  <a:pt x="0" y="0"/>
                </a:lnTo>
                <a:close/>
              </a:path>
            </a:pathLst>
          </a:custGeom>
          <a:blipFill rotWithShape="1">
            <a:blip r:embed="rId6">
              <a:alphaModFix/>
            </a:blip>
            <a:stretch>
              <a:fillRect b="0" l="0" r="0" t="0"/>
            </a:stretch>
          </a:blipFill>
          <a:ln>
            <a:noFill/>
          </a:ln>
        </p:spPr>
      </p:sp>
      <p:sp>
        <p:nvSpPr>
          <p:cNvPr id="481" name="Google Shape;481;p15"/>
          <p:cNvSpPr/>
          <p:nvPr/>
        </p:nvSpPr>
        <p:spPr>
          <a:xfrm>
            <a:off x="7712820" y="3608726"/>
            <a:ext cx="2328402" cy="2372638"/>
          </a:xfrm>
          <a:custGeom>
            <a:rect b="b" l="l" r="r" t="t"/>
            <a:pathLst>
              <a:path extrusionOk="0" h="2372638" w="2328402">
                <a:moveTo>
                  <a:pt x="0" y="0"/>
                </a:moveTo>
                <a:lnTo>
                  <a:pt x="2328403" y="0"/>
                </a:lnTo>
                <a:lnTo>
                  <a:pt x="2328403" y="2372638"/>
                </a:lnTo>
                <a:lnTo>
                  <a:pt x="0" y="2372638"/>
                </a:lnTo>
                <a:lnTo>
                  <a:pt x="0" y="0"/>
                </a:lnTo>
                <a:close/>
              </a:path>
            </a:pathLst>
          </a:custGeom>
          <a:blipFill rotWithShape="1">
            <a:blip r:embed="rId7">
              <a:alphaModFix/>
            </a:blip>
            <a:stretch>
              <a:fillRect b="0" l="0" r="0" t="0"/>
            </a:stretch>
          </a:blipFill>
          <a:ln>
            <a:noFill/>
          </a:ln>
        </p:spPr>
      </p:sp>
      <p:sp>
        <p:nvSpPr>
          <p:cNvPr id="482" name="Google Shape;482;p15"/>
          <p:cNvSpPr/>
          <p:nvPr/>
        </p:nvSpPr>
        <p:spPr>
          <a:xfrm>
            <a:off x="13391290" y="3951601"/>
            <a:ext cx="1860160" cy="1778989"/>
          </a:xfrm>
          <a:custGeom>
            <a:rect b="b" l="l" r="r" t="t"/>
            <a:pathLst>
              <a:path extrusionOk="0" h="1778989" w="1860160">
                <a:moveTo>
                  <a:pt x="0" y="0"/>
                </a:moveTo>
                <a:lnTo>
                  <a:pt x="1860160" y="0"/>
                </a:lnTo>
                <a:lnTo>
                  <a:pt x="1860160" y="1778989"/>
                </a:lnTo>
                <a:lnTo>
                  <a:pt x="0" y="1778989"/>
                </a:lnTo>
                <a:lnTo>
                  <a:pt x="0" y="0"/>
                </a:lnTo>
                <a:close/>
              </a:path>
            </a:pathLst>
          </a:custGeom>
          <a:blipFill rotWithShape="1">
            <a:blip r:embed="rId8">
              <a:alphaModFix/>
            </a:blip>
            <a:stretch>
              <a:fillRect b="0" l="0" r="0" t="0"/>
            </a:stretch>
          </a:blipFill>
          <a:ln>
            <a:noFill/>
          </a:ln>
        </p:spPr>
      </p:sp>
      <p:sp>
        <p:nvSpPr>
          <p:cNvPr id="483" name="Google Shape;483;p15"/>
          <p:cNvSpPr txBox="1"/>
          <p:nvPr/>
        </p:nvSpPr>
        <p:spPr>
          <a:xfrm>
            <a:off x="1092902" y="2011977"/>
            <a:ext cx="15412365" cy="68275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OVERVIEW</a:t>
            </a:r>
            <a:endParaRPr b="0" i="0" sz="1400" u="none" cap="none" strike="noStrike">
              <a:solidFill>
                <a:srgbClr val="000000"/>
              </a:solidFill>
              <a:latin typeface="Arial"/>
              <a:ea typeface="Arial"/>
              <a:cs typeface="Arial"/>
              <a:sym typeface="Arial"/>
            </a:endParaRPr>
          </a:p>
        </p:txBody>
      </p:sp>
      <p:sp>
        <p:nvSpPr>
          <p:cNvPr id="484" name="Google Shape;484;p15"/>
          <p:cNvSpPr txBox="1"/>
          <p:nvPr/>
        </p:nvSpPr>
        <p:spPr>
          <a:xfrm>
            <a:off x="1290448" y="6178583"/>
            <a:ext cx="4460638" cy="215182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550"/>
              <a:buFont typeface="Arial"/>
              <a:buNone/>
            </a:pPr>
            <a:r>
              <a:rPr b="0" i="0" lang="en-US" sz="2550" u="none" cap="none" strike="noStrike">
                <a:solidFill>
                  <a:srgbClr val="FFFFFF"/>
                </a:solidFill>
                <a:latin typeface="Roboto"/>
                <a:ea typeface="Roboto"/>
                <a:cs typeface="Roboto"/>
                <a:sym typeface="Roboto"/>
              </a:rPr>
              <a:t>Various tools and methodologies are used to conduct environmental assessments, each with unique strengths.</a:t>
            </a:r>
            <a:endParaRPr b="0" i="0" sz="1400" u="none" cap="none" strike="noStrike">
              <a:solidFill>
                <a:srgbClr val="000000"/>
              </a:solidFill>
              <a:latin typeface="Arial"/>
              <a:ea typeface="Arial"/>
              <a:cs typeface="Arial"/>
              <a:sym typeface="Arial"/>
            </a:endParaRPr>
          </a:p>
        </p:txBody>
      </p:sp>
      <p:sp>
        <p:nvSpPr>
          <p:cNvPr id="485" name="Google Shape;485;p15"/>
          <p:cNvSpPr txBox="1"/>
          <p:nvPr/>
        </p:nvSpPr>
        <p:spPr>
          <a:xfrm>
            <a:off x="6568766" y="6178583"/>
            <a:ext cx="4460638" cy="215182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550"/>
              <a:buFont typeface="Arial"/>
              <a:buNone/>
            </a:pPr>
            <a:r>
              <a:rPr b="0" i="0" lang="en-US" sz="2550" u="none" cap="none" strike="noStrike">
                <a:solidFill>
                  <a:srgbClr val="FFFFFF"/>
                </a:solidFill>
                <a:latin typeface="Roboto"/>
                <a:ea typeface="Roboto"/>
                <a:cs typeface="Roboto"/>
                <a:sym typeface="Roboto"/>
              </a:rPr>
              <a:t>Effective use of these tools enhances sustainability and environmental responsibility in humanitarian interventions, helping prevent negative impacts.</a:t>
            </a:r>
            <a:endParaRPr b="0" i="0" sz="1400" u="none" cap="none" strike="noStrike">
              <a:solidFill>
                <a:srgbClr val="000000"/>
              </a:solidFill>
              <a:latin typeface="Arial"/>
              <a:ea typeface="Arial"/>
              <a:cs typeface="Arial"/>
              <a:sym typeface="Arial"/>
            </a:endParaRPr>
          </a:p>
        </p:txBody>
      </p:sp>
      <p:sp>
        <p:nvSpPr>
          <p:cNvPr id="486" name="Google Shape;486;p15"/>
          <p:cNvSpPr txBox="1"/>
          <p:nvPr/>
        </p:nvSpPr>
        <p:spPr>
          <a:xfrm>
            <a:off x="11945484" y="6178583"/>
            <a:ext cx="4460638" cy="215182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550"/>
              <a:buFont typeface="Arial"/>
              <a:buNone/>
            </a:pPr>
            <a:r>
              <a:rPr b="0" i="0" lang="en-US" sz="2550" u="none" cap="none" strike="noStrike">
                <a:solidFill>
                  <a:srgbClr val="FFFFFF"/>
                </a:solidFill>
                <a:latin typeface="Roboto"/>
                <a:ea typeface="Roboto"/>
                <a:cs typeface="Roboto"/>
                <a:sym typeface="Roboto"/>
              </a:rPr>
              <a:t>Tools like </a:t>
            </a:r>
            <a:r>
              <a:rPr b="1" i="0" lang="en-US" sz="2550" u="none" cap="none" strike="noStrike">
                <a:solidFill>
                  <a:srgbClr val="FFFFFF"/>
                </a:solidFill>
                <a:latin typeface="Roboto"/>
                <a:ea typeface="Roboto"/>
                <a:cs typeface="Roboto"/>
                <a:sym typeface="Roboto"/>
              </a:rPr>
              <a:t>NEAT+</a:t>
            </a:r>
            <a:r>
              <a:rPr b="0" i="0" lang="en-US" sz="2550" u="none" cap="none" strike="noStrike">
                <a:solidFill>
                  <a:srgbClr val="FFFFFF"/>
                </a:solidFill>
                <a:latin typeface="Roboto"/>
                <a:ea typeface="Roboto"/>
                <a:cs typeface="Roboto"/>
                <a:sym typeface="Roboto"/>
              </a:rPr>
              <a:t>, </a:t>
            </a:r>
            <a:r>
              <a:rPr b="1" i="0" lang="en-US" sz="2550" u="none" cap="none" strike="noStrike">
                <a:solidFill>
                  <a:srgbClr val="FFFFFF"/>
                </a:solidFill>
                <a:latin typeface="Roboto"/>
                <a:ea typeface="Roboto"/>
                <a:cs typeface="Roboto"/>
                <a:sym typeface="Roboto"/>
              </a:rPr>
              <a:t>FEAT</a:t>
            </a:r>
            <a:r>
              <a:rPr b="0" i="0" lang="en-US" sz="2550" u="none" cap="none" strike="noStrike">
                <a:solidFill>
                  <a:srgbClr val="FFFFFF"/>
                </a:solidFill>
                <a:latin typeface="Roboto"/>
                <a:ea typeface="Roboto"/>
                <a:cs typeface="Roboto"/>
                <a:sym typeface="Roboto"/>
              </a:rPr>
              <a:t>, and </a:t>
            </a:r>
            <a:r>
              <a:rPr b="1" i="0" lang="en-US" sz="2550" u="none" cap="none" strike="noStrike">
                <a:solidFill>
                  <a:srgbClr val="FFFFFF"/>
                </a:solidFill>
                <a:latin typeface="Roboto"/>
                <a:ea typeface="Roboto"/>
                <a:cs typeface="Roboto"/>
                <a:sym typeface="Roboto"/>
              </a:rPr>
              <a:t>REA</a:t>
            </a:r>
            <a:r>
              <a:rPr b="0" i="0" lang="en-US" sz="2550" u="none" cap="none" strike="noStrike">
                <a:solidFill>
                  <a:srgbClr val="FFFFFF"/>
                </a:solidFill>
                <a:latin typeface="Roboto"/>
                <a:ea typeface="Roboto"/>
                <a:cs typeface="Roboto"/>
                <a:sym typeface="Roboto"/>
              </a:rPr>
              <a:t> enable rapid assessments, while comprehensive assessments like </a:t>
            </a:r>
            <a:r>
              <a:rPr b="1" i="0" lang="en-US" sz="2550" u="none" cap="none" strike="noStrike">
                <a:solidFill>
                  <a:srgbClr val="FFFFFF"/>
                </a:solidFill>
                <a:latin typeface="Roboto"/>
                <a:ea typeface="Roboto"/>
                <a:cs typeface="Roboto"/>
                <a:sym typeface="Roboto"/>
              </a:rPr>
              <a:t>EIA</a:t>
            </a:r>
            <a:r>
              <a:rPr b="0" i="0" lang="en-US" sz="2550" u="none" cap="none" strike="noStrike">
                <a:solidFill>
                  <a:srgbClr val="FFFFFF"/>
                </a:solidFill>
                <a:latin typeface="Roboto"/>
                <a:ea typeface="Roboto"/>
                <a:cs typeface="Roboto"/>
                <a:sym typeface="Roboto"/>
              </a:rPr>
              <a:t> are required for large-scale projects.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6"/>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496" name="Google Shape;496;p16"/>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497" name="Google Shape;497;p16"/>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498" name="Google Shape;498;p16"/>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499" name="Google Shape;499;p16"/>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500" name="Google Shape;500;p16"/>
          <p:cNvSpPr txBox="1"/>
          <p:nvPr/>
        </p:nvSpPr>
        <p:spPr>
          <a:xfrm>
            <a:off x="1028700" y="3023204"/>
            <a:ext cx="8303671" cy="5760721"/>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NEAT+ (Nexus Environmental Assessment Tool):</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 rapid environmental screening tool for use in both rural and urban humanitarian contexts. It identifies high, medium, and low environmental risks and offers mitigation tips.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Mainstreaming environmental concerns in humanitarian projects; early identification of risks.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 </a:t>
            </a:r>
            <a:r>
              <a:rPr b="0" i="0" lang="en-US" sz="3000" u="none" cap="none" strike="noStrike">
                <a:solidFill>
                  <a:srgbClr val="000000"/>
                </a:solidFill>
                <a:latin typeface="Roboto"/>
                <a:ea typeface="Roboto"/>
                <a:cs typeface="Roboto"/>
                <a:sym typeface="Roboto"/>
              </a:rPr>
              <a:t>Applied in planning WASH activities in refugee camps to minimize environmental degradation.</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p:txBody>
      </p:sp>
      <p:sp>
        <p:nvSpPr>
          <p:cNvPr id="501" name="Google Shape;501;p16"/>
          <p:cNvSpPr txBox="1"/>
          <p:nvPr/>
        </p:nvSpPr>
        <p:spPr>
          <a:xfrm>
            <a:off x="914400" y="957072"/>
            <a:ext cx="8229600"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
        <p:nvSpPr>
          <p:cNvPr descr="The Nexus Environmental Assessment Tool ..." id="502" name="Google Shape;502;p16"/>
          <p:cNvSpPr/>
          <p:nvPr/>
        </p:nvSpPr>
        <p:spPr>
          <a:xfrm>
            <a:off x="10884782" y="3485097"/>
            <a:ext cx="6374518" cy="4173246"/>
          </a:xfrm>
          <a:custGeom>
            <a:rect b="b" l="l" r="r" t="t"/>
            <a:pathLst>
              <a:path extrusionOk="0" h="4173246" w="6374518">
                <a:moveTo>
                  <a:pt x="0" y="0"/>
                </a:moveTo>
                <a:lnTo>
                  <a:pt x="6374518" y="0"/>
                </a:lnTo>
                <a:lnTo>
                  <a:pt x="6374518" y="4173246"/>
                </a:lnTo>
                <a:lnTo>
                  <a:pt x="0" y="417324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7"/>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512" name="Google Shape;512;p17"/>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13" name="Google Shape;513;p17"/>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14" name="Google Shape;514;p17"/>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15" name="Google Shape;515;p17"/>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descr="A yellow sign with white text  Description automatically generated" id="516" name="Google Shape;516;p17"/>
          <p:cNvSpPr/>
          <p:nvPr/>
        </p:nvSpPr>
        <p:spPr>
          <a:xfrm>
            <a:off x="9551545" y="2323688"/>
            <a:ext cx="7983710" cy="6251793"/>
          </a:xfrm>
          <a:custGeom>
            <a:rect b="b" l="l" r="r" t="t"/>
            <a:pathLst>
              <a:path extrusionOk="0" h="6251793" w="7983710">
                <a:moveTo>
                  <a:pt x="0" y="0"/>
                </a:moveTo>
                <a:lnTo>
                  <a:pt x="7983711" y="0"/>
                </a:lnTo>
                <a:lnTo>
                  <a:pt x="7983711" y="6251793"/>
                </a:lnTo>
                <a:lnTo>
                  <a:pt x="0" y="6251793"/>
                </a:lnTo>
                <a:lnTo>
                  <a:pt x="0" y="0"/>
                </a:lnTo>
                <a:close/>
              </a:path>
            </a:pathLst>
          </a:custGeom>
          <a:blipFill rotWithShape="1">
            <a:blip r:embed="rId6">
              <a:alphaModFix/>
            </a:blip>
            <a:stretch>
              <a:fillRect b="-1293" l="-7777" r="-7892" t="-3889"/>
            </a:stretch>
          </a:blipFill>
          <a:ln>
            <a:noFill/>
          </a:ln>
        </p:spPr>
      </p:sp>
      <p:sp>
        <p:nvSpPr>
          <p:cNvPr id="517" name="Google Shape;517;p17"/>
          <p:cNvSpPr txBox="1"/>
          <p:nvPr/>
        </p:nvSpPr>
        <p:spPr>
          <a:xfrm>
            <a:off x="1028700" y="2791069"/>
            <a:ext cx="7759710" cy="5342077"/>
          </a:xfrm>
          <a:prstGeom prst="rect">
            <a:avLst/>
          </a:prstGeom>
          <a:noFill/>
          <a:ln>
            <a:noFill/>
          </a:ln>
        </p:spPr>
        <p:txBody>
          <a:bodyPr anchorCtr="0" anchor="t" bIns="0" lIns="0" spcFirstLastPara="1" rIns="0" wrap="square" tIns="0">
            <a:spAutoFit/>
          </a:bodyPr>
          <a:lstStyle/>
          <a:p>
            <a:pPr indent="0" lvl="0" marL="0" marR="0" rtl="0" algn="l">
              <a:lnSpc>
                <a:spcPct val="107986"/>
              </a:lnSpc>
              <a:spcBef>
                <a:spcPts val="0"/>
              </a:spcBef>
              <a:spcAft>
                <a:spcPts val="0"/>
              </a:spcAft>
              <a:buClr>
                <a:srgbClr val="000000"/>
              </a:buClr>
              <a:buSzPts val="3030"/>
              <a:buFont typeface="Arial"/>
              <a:buNone/>
            </a:pPr>
            <a:r>
              <a:rPr b="1" i="0" lang="en-US" sz="3030" u="none" cap="none" strike="noStrike">
                <a:solidFill>
                  <a:srgbClr val="000000"/>
                </a:solidFill>
                <a:latin typeface="Roboto"/>
                <a:ea typeface="Roboto"/>
                <a:cs typeface="Roboto"/>
                <a:sym typeface="Roboto"/>
              </a:rPr>
              <a:t>FEAT (Flash Environmental Assessment Tool):</a:t>
            </a:r>
            <a:endParaRPr b="0" i="0" sz="1400" u="none" cap="none" strike="noStrike">
              <a:solidFill>
                <a:srgbClr val="000000"/>
              </a:solidFill>
              <a:latin typeface="Arial"/>
              <a:ea typeface="Arial"/>
              <a:cs typeface="Arial"/>
              <a:sym typeface="Arial"/>
            </a:endParaRPr>
          </a:p>
          <a:p>
            <a:pPr indent="-274178" lvl="1" marL="548356" marR="0" rtl="0" algn="l">
              <a:lnSpc>
                <a:spcPct val="107986"/>
              </a:lnSpc>
              <a:spcBef>
                <a:spcPts val="0"/>
              </a:spcBef>
              <a:spcAft>
                <a:spcPts val="0"/>
              </a:spcAft>
              <a:buClr>
                <a:srgbClr val="000000"/>
              </a:buClr>
              <a:buSzPts val="3030"/>
              <a:buFont typeface="Arial"/>
              <a:buChar char="•"/>
            </a:pPr>
            <a:r>
              <a:rPr b="0" i="0" lang="en-US" sz="3030" u="none" cap="none" strike="noStrike">
                <a:solidFill>
                  <a:srgbClr val="000000"/>
                </a:solidFill>
                <a:latin typeface="Roboto"/>
                <a:ea typeface="Roboto"/>
                <a:cs typeface="Roboto"/>
                <a:sym typeface="Roboto"/>
              </a:rPr>
              <a:t>A rapid tool to assess potential environmental hazards, particularly in emergencies involving industrial or chemical hazards.</a:t>
            </a:r>
            <a:endParaRPr b="0" i="0" sz="1400" u="none" cap="none" strike="noStrike">
              <a:solidFill>
                <a:srgbClr val="000000"/>
              </a:solidFill>
              <a:latin typeface="Arial"/>
              <a:ea typeface="Arial"/>
              <a:cs typeface="Arial"/>
              <a:sym typeface="Arial"/>
            </a:endParaRPr>
          </a:p>
          <a:p>
            <a:pPr indent="-274178" lvl="1" marL="548356" marR="0" rtl="0" algn="l">
              <a:lnSpc>
                <a:spcPct val="107986"/>
              </a:lnSpc>
              <a:spcBef>
                <a:spcPts val="0"/>
              </a:spcBef>
              <a:spcAft>
                <a:spcPts val="0"/>
              </a:spcAft>
              <a:buClr>
                <a:srgbClr val="000000"/>
              </a:buClr>
              <a:buSzPts val="3030"/>
              <a:buFont typeface="Arial"/>
              <a:buChar char="•"/>
            </a:pPr>
            <a:r>
              <a:rPr b="1" i="0" lang="en-US" sz="3030" u="none" cap="none" strike="noStrike">
                <a:solidFill>
                  <a:srgbClr val="000000"/>
                </a:solidFill>
                <a:latin typeface="Roboto"/>
                <a:ea typeface="Roboto"/>
                <a:cs typeface="Roboto"/>
                <a:sym typeface="Roboto"/>
              </a:rPr>
              <a:t>Application:</a:t>
            </a:r>
            <a:r>
              <a:rPr b="0" i="0" lang="en-US" sz="3030" u="none" cap="none" strike="noStrike">
                <a:solidFill>
                  <a:srgbClr val="000000"/>
                </a:solidFill>
                <a:latin typeface="Roboto"/>
                <a:ea typeface="Roboto"/>
                <a:cs typeface="Roboto"/>
                <a:sym typeface="Roboto"/>
              </a:rPr>
              <a:t> Used for initial assessments to guide emergency response interventions.</a:t>
            </a:r>
            <a:endParaRPr b="0" i="0" sz="1400" u="none" cap="none" strike="noStrike">
              <a:solidFill>
                <a:srgbClr val="000000"/>
              </a:solidFill>
              <a:latin typeface="Arial"/>
              <a:ea typeface="Arial"/>
              <a:cs typeface="Arial"/>
              <a:sym typeface="Arial"/>
            </a:endParaRPr>
          </a:p>
          <a:p>
            <a:pPr indent="-274178" lvl="1" marL="548356" marR="0" rtl="0" algn="l">
              <a:lnSpc>
                <a:spcPct val="107986"/>
              </a:lnSpc>
              <a:spcBef>
                <a:spcPts val="0"/>
              </a:spcBef>
              <a:spcAft>
                <a:spcPts val="0"/>
              </a:spcAft>
              <a:buClr>
                <a:srgbClr val="000000"/>
              </a:buClr>
              <a:buSzPts val="3030"/>
              <a:buFont typeface="Arial"/>
              <a:buChar char="•"/>
            </a:pPr>
            <a:r>
              <a:rPr b="1" i="0" lang="en-US" sz="3030" u="none" cap="none" strike="noStrike">
                <a:solidFill>
                  <a:srgbClr val="000000"/>
                </a:solidFill>
                <a:latin typeface="Roboto"/>
                <a:ea typeface="Roboto"/>
                <a:cs typeface="Roboto"/>
                <a:sym typeface="Roboto"/>
              </a:rPr>
              <a:t>Example:</a:t>
            </a:r>
            <a:r>
              <a:rPr b="0" i="0" lang="en-US" sz="3030" u="none" cap="none" strike="noStrike">
                <a:solidFill>
                  <a:srgbClr val="000000"/>
                </a:solidFill>
                <a:latin typeface="Roboto"/>
                <a:ea typeface="Roboto"/>
                <a:cs typeface="Roboto"/>
                <a:sym typeface="Roboto"/>
              </a:rPr>
              <a:t> Used after an industrial accident to assess the environmental risk of chemical spills in an earthquake-affected area.</a:t>
            </a:r>
            <a:endParaRPr b="0" i="0" sz="1400" u="none" cap="none" strike="noStrike">
              <a:solidFill>
                <a:srgbClr val="000000"/>
              </a:solidFill>
              <a:latin typeface="Arial"/>
              <a:ea typeface="Arial"/>
              <a:cs typeface="Arial"/>
              <a:sym typeface="Arial"/>
            </a:endParaRPr>
          </a:p>
        </p:txBody>
      </p:sp>
      <p:sp>
        <p:nvSpPr>
          <p:cNvPr id="518" name="Google Shape;518;p17"/>
          <p:cNvSpPr txBox="1"/>
          <p:nvPr/>
        </p:nvSpPr>
        <p:spPr>
          <a:xfrm>
            <a:off x="1028700" y="1066800"/>
            <a:ext cx="9550279" cy="1088136"/>
          </a:xfrm>
          <a:prstGeom prst="rect">
            <a:avLst/>
          </a:prstGeom>
          <a:noFill/>
          <a:ln>
            <a:noFill/>
          </a:ln>
        </p:spPr>
        <p:txBody>
          <a:bodyPr anchorCtr="0" anchor="t" bIns="0" lIns="0" spcFirstLastPara="1" rIns="0" wrap="square" tIns="0">
            <a:spAutoFit/>
          </a:bodyPr>
          <a:lstStyle/>
          <a:p>
            <a:pPr indent="0" lvl="0" marL="0" marR="0" rtl="0" algn="l">
              <a:lnSpc>
                <a:spcPct val="108002"/>
              </a:lnSpc>
              <a:spcBef>
                <a:spcPts val="0"/>
              </a:spcBef>
              <a:spcAft>
                <a:spcPts val="0"/>
              </a:spcAft>
              <a:buClr>
                <a:srgbClr val="000000"/>
              </a:buClr>
              <a:buSzPts val="3899"/>
              <a:buFont typeface="Arial"/>
              <a:buNone/>
            </a:pPr>
            <a:r>
              <a:rPr b="1" i="0" lang="en-US" sz="3899"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8"/>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528" name="Google Shape;528;p18"/>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4">
              <a:alphaModFix amt="27000"/>
            </a:blip>
            <a:stretch>
              <a:fillRect b="0" l="0" r="0" t="0"/>
            </a:stretch>
          </a:blipFill>
          <a:ln>
            <a:noFill/>
          </a:ln>
        </p:spPr>
      </p:sp>
      <p:sp>
        <p:nvSpPr>
          <p:cNvPr id="529" name="Google Shape;529;p18"/>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
        <p:nvSpPr>
          <p:cNvPr id="530" name="Google Shape;530;p18"/>
          <p:cNvSpPr txBox="1"/>
          <p:nvPr/>
        </p:nvSpPr>
        <p:spPr>
          <a:xfrm>
            <a:off x="602748" y="3258414"/>
            <a:ext cx="7200902" cy="494157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REA (Rapid Environmental Impact Assessment):</a:t>
            </a:r>
            <a:endParaRPr b="0" i="0" sz="1400" u="none" cap="none" strike="noStrike">
              <a:solidFill>
                <a:srgbClr val="000000"/>
              </a:solidFill>
              <a:latin typeface="Arial"/>
              <a:ea typeface="Arial"/>
              <a:cs typeface="Arial"/>
              <a:sym typeface="Arial"/>
            </a:endParaRPr>
          </a:p>
          <a:p>
            <a:pPr indent="-271463" lvl="1" marL="542926" marR="0" rtl="0" algn="l">
              <a:lnSpc>
                <a:spcPct val="108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 tool to identify, prioritize, and assess environmental impacts in disaster situations.</a:t>
            </a:r>
            <a:endParaRPr b="0" i="0" sz="1400" u="none" cap="none" strike="noStrike">
              <a:solidFill>
                <a:srgbClr val="000000"/>
              </a:solidFill>
              <a:latin typeface="Arial"/>
              <a:ea typeface="Arial"/>
              <a:cs typeface="Arial"/>
              <a:sym typeface="Arial"/>
            </a:endParaRPr>
          </a:p>
          <a:p>
            <a:pPr indent="-271463" lvl="1" marL="542926"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Guides environmental action plans and early mitigation responses.</a:t>
            </a:r>
            <a:endParaRPr b="0" i="0" sz="1400" u="none" cap="none" strike="noStrike">
              <a:solidFill>
                <a:srgbClr val="000000"/>
              </a:solidFill>
              <a:latin typeface="Arial"/>
              <a:ea typeface="Arial"/>
              <a:cs typeface="Arial"/>
              <a:sym typeface="Arial"/>
            </a:endParaRPr>
          </a:p>
          <a:p>
            <a:pPr indent="-271463" lvl="1" marL="542926"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a:t>
            </a:r>
            <a:r>
              <a:rPr b="0" i="0" lang="en-US" sz="3000" u="none" cap="none" strike="noStrike">
                <a:solidFill>
                  <a:srgbClr val="000000"/>
                </a:solidFill>
                <a:latin typeface="Roboto"/>
                <a:ea typeface="Roboto"/>
                <a:cs typeface="Roboto"/>
                <a:sym typeface="Roboto"/>
              </a:rPr>
              <a:t>: Conducting a REA after a major flood to assess immediate environmental risks and inform mitigation actions.</a:t>
            </a:r>
            <a:endParaRPr b="0" i="0" sz="1400" u="none" cap="none" strike="noStrike">
              <a:solidFill>
                <a:srgbClr val="000000"/>
              </a:solidFill>
              <a:latin typeface="Arial"/>
              <a:ea typeface="Arial"/>
              <a:cs typeface="Arial"/>
              <a:sym typeface="Arial"/>
            </a:endParaRPr>
          </a:p>
        </p:txBody>
      </p:sp>
      <p:sp>
        <p:nvSpPr>
          <p:cNvPr descr="A cover of a book  Description automatically generated" id="531" name="Google Shape;531;p18"/>
          <p:cNvSpPr/>
          <p:nvPr/>
        </p:nvSpPr>
        <p:spPr>
          <a:xfrm>
            <a:off x="914400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6">
              <a:alphaModFix/>
            </a:blip>
            <a:stretch>
              <a:fillRect b="-1343" l="0" r="0" t="-1343"/>
            </a:stretch>
          </a:blipFill>
          <a:ln>
            <a:noFill/>
          </a:ln>
        </p:spPr>
      </p:sp>
      <p:sp>
        <p:nvSpPr>
          <p:cNvPr id="532" name="Google Shape;532;p18"/>
          <p:cNvSpPr txBox="1"/>
          <p:nvPr/>
        </p:nvSpPr>
        <p:spPr>
          <a:xfrm>
            <a:off x="602748" y="1066800"/>
            <a:ext cx="8229600" cy="1740408"/>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
        <p:nvSpPr>
          <p:cNvPr id="533" name="Google Shape;533;p18"/>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7">
              <a:alphaModFix amt="27000"/>
            </a:blip>
            <a:stretch>
              <a:fillRect b="0" l="0" r="0" t="0"/>
            </a:stretch>
          </a:blipFill>
          <a:ln>
            <a:noFill/>
          </a:ln>
        </p:spPr>
      </p:sp>
      <p:sp>
        <p:nvSpPr>
          <p:cNvPr id="534" name="Google Shape;534;p18"/>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8">
              <a:alphaModFix amt="27000"/>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9"/>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544" name="Google Shape;544;p19"/>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45" name="Google Shape;545;p19"/>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46" name="Google Shape;546;p19"/>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47" name="Google Shape;547;p19"/>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descr="A group of people working on computers  Description automatically generated" id="548" name="Google Shape;548;p19"/>
          <p:cNvSpPr/>
          <p:nvPr/>
        </p:nvSpPr>
        <p:spPr>
          <a:xfrm>
            <a:off x="9144000" y="15"/>
            <a:ext cx="9144000" cy="10286985"/>
          </a:xfrm>
          <a:custGeom>
            <a:rect b="b" l="l" r="r" t="t"/>
            <a:pathLst>
              <a:path extrusionOk="0" h="10286985" w="9144000">
                <a:moveTo>
                  <a:pt x="0" y="0"/>
                </a:moveTo>
                <a:lnTo>
                  <a:pt x="9144000" y="0"/>
                </a:lnTo>
                <a:lnTo>
                  <a:pt x="9144000" y="10286985"/>
                </a:lnTo>
                <a:lnTo>
                  <a:pt x="0" y="10286985"/>
                </a:lnTo>
                <a:lnTo>
                  <a:pt x="0" y="0"/>
                </a:lnTo>
                <a:close/>
              </a:path>
            </a:pathLst>
          </a:custGeom>
          <a:blipFill rotWithShape="1">
            <a:blip r:embed="rId6">
              <a:alphaModFix/>
            </a:blip>
            <a:stretch>
              <a:fillRect b="0" l="-7397" r="-5095" t="0"/>
            </a:stretch>
          </a:blipFill>
          <a:ln>
            <a:noFill/>
          </a:ln>
        </p:spPr>
      </p:sp>
      <p:sp>
        <p:nvSpPr>
          <p:cNvPr id="549" name="Google Shape;549;p19"/>
          <p:cNvSpPr txBox="1"/>
          <p:nvPr/>
        </p:nvSpPr>
        <p:spPr>
          <a:xfrm>
            <a:off x="914399" y="3143149"/>
            <a:ext cx="6385811" cy="5106543"/>
          </a:xfrm>
          <a:prstGeom prst="rect">
            <a:avLst/>
          </a:prstGeom>
          <a:noFill/>
          <a:ln>
            <a:noFill/>
          </a:ln>
        </p:spPr>
        <p:txBody>
          <a:bodyPr anchorCtr="0" anchor="t" bIns="0" lIns="0" spcFirstLastPara="1" rIns="0" wrap="square" tIns="0">
            <a:spAutoFit/>
          </a:bodyPr>
          <a:lstStyle/>
          <a:p>
            <a:pPr indent="0" lvl="0" marL="0" marR="0" rtl="0" algn="l">
              <a:lnSpc>
                <a:spcPct val="972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(Environmental Impact Assessment):</a:t>
            </a:r>
            <a:endParaRPr b="0" i="0" sz="1400" u="none" cap="none" strike="noStrike">
              <a:solidFill>
                <a:srgbClr val="000000"/>
              </a:solidFill>
              <a:latin typeface="Arial"/>
              <a:ea typeface="Arial"/>
              <a:cs typeface="Arial"/>
              <a:sym typeface="Arial"/>
            </a:endParaRPr>
          </a:p>
          <a:p>
            <a:pPr indent="-271463" lvl="1" marL="542926" marR="0" rtl="0" algn="l">
              <a:lnSpc>
                <a:spcPct val="972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 comprehensive process to evaluate environmental consequences of large-scale humanitarian or development projects.</a:t>
            </a:r>
            <a:endParaRPr b="0" i="0" sz="1400" u="none" cap="none" strike="noStrike">
              <a:solidFill>
                <a:srgbClr val="000000"/>
              </a:solidFill>
              <a:latin typeface="Arial"/>
              <a:ea typeface="Arial"/>
              <a:cs typeface="Arial"/>
              <a:sym typeface="Arial"/>
            </a:endParaRPr>
          </a:p>
          <a:p>
            <a:pPr indent="-271463" lvl="1" marL="542926" marR="0" rtl="0" algn="l">
              <a:lnSpc>
                <a:spcPct val="972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 </a:t>
            </a:r>
            <a:r>
              <a:rPr b="0" i="0" lang="en-US" sz="3000" u="none" cap="none" strike="noStrike">
                <a:solidFill>
                  <a:srgbClr val="000000"/>
                </a:solidFill>
                <a:latin typeface="Roboto"/>
                <a:ea typeface="Roboto"/>
                <a:cs typeface="Roboto"/>
                <a:sym typeface="Roboto"/>
              </a:rPr>
              <a:t>Required for projects with potentially significant environmental impacts.</a:t>
            </a:r>
            <a:endParaRPr b="0" i="0" sz="1400" u="none" cap="none" strike="noStrike">
              <a:solidFill>
                <a:srgbClr val="000000"/>
              </a:solidFill>
              <a:latin typeface="Arial"/>
              <a:ea typeface="Arial"/>
              <a:cs typeface="Arial"/>
              <a:sym typeface="Arial"/>
            </a:endParaRPr>
          </a:p>
          <a:p>
            <a:pPr indent="-271463" lvl="1" marL="542926" marR="0" rtl="0" algn="l">
              <a:lnSpc>
                <a:spcPct val="972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 </a:t>
            </a:r>
            <a:r>
              <a:rPr b="0" i="0" lang="en-US" sz="3000" u="none" cap="none" strike="noStrike">
                <a:solidFill>
                  <a:srgbClr val="000000"/>
                </a:solidFill>
                <a:latin typeface="Roboto"/>
                <a:ea typeface="Roboto"/>
                <a:cs typeface="Roboto"/>
                <a:sym typeface="Roboto"/>
              </a:rPr>
              <a:t>Used for large housing reconstruction projects to assess environmental impacts post-disaster.</a:t>
            </a:r>
            <a:endParaRPr b="0" i="0" sz="1400" u="none" cap="none" strike="noStrike">
              <a:solidFill>
                <a:srgbClr val="000000"/>
              </a:solidFill>
              <a:latin typeface="Arial"/>
              <a:ea typeface="Arial"/>
              <a:cs typeface="Arial"/>
              <a:sym typeface="Arial"/>
            </a:endParaRPr>
          </a:p>
        </p:txBody>
      </p:sp>
      <p:sp>
        <p:nvSpPr>
          <p:cNvPr id="550" name="Google Shape;550;p19"/>
          <p:cNvSpPr txBox="1"/>
          <p:nvPr/>
        </p:nvSpPr>
        <p:spPr>
          <a:xfrm>
            <a:off x="914399" y="1066800"/>
            <a:ext cx="8964593" cy="1740408"/>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p:nvPr/>
        </p:nvSpPr>
        <p:spPr>
          <a:xfrm flipH="1" rot="7584581">
            <a:off x="13422561" y="-452975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117" name="Google Shape;117;p2"/>
          <p:cNvSpPr/>
          <p:nvPr/>
        </p:nvSpPr>
        <p:spPr>
          <a:xfrm rot="-3215418">
            <a:off x="14264526" y="-3898825"/>
            <a:ext cx="5067153" cy="10134306"/>
          </a:xfrm>
          <a:custGeom>
            <a:rect b="b" l="l" r="r" t="t"/>
            <a:pathLst>
              <a:path extrusionOk="0" h="10134306" w="5067153">
                <a:moveTo>
                  <a:pt x="0" y="0"/>
                </a:moveTo>
                <a:lnTo>
                  <a:pt x="5067153" y="0"/>
                </a:lnTo>
                <a:lnTo>
                  <a:pt x="5067153" y="10134307"/>
                </a:lnTo>
                <a:lnTo>
                  <a:pt x="0" y="10134307"/>
                </a:lnTo>
                <a:lnTo>
                  <a:pt x="0" y="0"/>
                </a:lnTo>
                <a:close/>
              </a:path>
            </a:pathLst>
          </a:custGeom>
          <a:blipFill rotWithShape="1">
            <a:blip r:embed="rId4">
              <a:alphaModFix amt="27000"/>
            </a:blip>
            <a:stretch>
              <a:fillRect b="0" l="0" r="0" t="0"/>
            </a:stretch>
          </a:blipFill>
          <a:ln>
            <a:noFill/>
          </a:ln>
        </p:spPr>
      </p:sp>
      <p:sp>
        <p:nvSpPr>
          <p:cNvPr id="118" name="Google Shape;118;p2"/>
          <p:cNvSpPr/>
          <p:nvPr/>
        </p:nvSpPr>
        <p:spPr>
          <a:xfrm flipH="1" rot="-3947927">
            <a:off x="-102387" y="3025908"/>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119" name="Google Shape;119;p2"/>
          <p:cNvSpPr/>
          <p:nvPr/>
        </p:nvSpPr>
        <p:spPr>
          <a:xfrm rot="6852072">
            <a:off x="140930" y="4458172"/>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sp>
        <p:nvSpPr>
          <p:cNvPr id="120" name="Google Shape;120;p2"/>
          <p:cNvSpPr/>
          <p:nvPr/>
        </p:nvSpPr>
        <p:spPr>
          <a:xfrm>
            <a:off x="1167568" y="2356780"/>
            <a:ext cx="1338463" cy="1338463"/>
          </a:xfrm>
          <a:custGeom>
            <a:rect b="b" l="l" r="r" t="t"/>
            <a:pathLst>
              <a:path extrusionOk="0"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1374871" y="2542994"/>
            <a:ext cx="481504" cy="9565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55"/>
              <a:buFont typeface="Arial"/>
              <a:buNone/>
            </a:pPr>
            <a:r>
              <a:rPr b="1" i="0" lang="en-US" sz="5855"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1140955" y="4463229"/>
            <a:ext cx="1338463" cy="1338463"/>
          </a:xfrm>
          <a:custGeom>
            <a:rect b="b" l="l" r="r" t="t"/>
            <a:pathLst>
              <a:path extrusionOk="0"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1348259" y="4649444"/>
            <a:ext cx="481504" cy="9565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55"/>
              <a:buFont typeface="Arial"/>
              <a:buNone/>
            </a:pPr>
            <a:r>
              <a:rPr b="1" i="0" lang="en-US" sz="5855"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1140955" y="6591757"/>
            <a:ext cx="1338463" cy="1338463"/>
          </a:xfrm>
          <a:custGeom>
            <a:rect b="b" l="l" r="r" t="t"/>
            <a:pathLst>
              <a:path extrusionOk="0"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1348259" y="6777972"/>
            <a:ext cx="481504" cy="9565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55"/>
              <a:buFont typeface="Arial"/>
              <a:buNone/>
            </a:pPr>
            <a:r>
              <a:rPr b="1" i="0" lang="en-US" sz="5855"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9224959" y="3582155"/>
            <a:ext cx="1338463" cy="1338463"/>
          </a:xfrm>
          <a:custGeom>
            <a:rect b="b" l="l" r="r" t="t"/>
            <a:pathLst>
              <a:path extrusionOk="0"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9432263" y="3768369"/>
            <a:ext cx="481504" cy="9565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55"/>
              <a:buFont typeface="Arial"/>
              <a:buNone/>
            </a:pPr>
            <a:r>
              <a:rPr b="1" i="0" lang="en-US" sz="5855"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9198347" y="5750765"/>
            <a:ext cx="1338463" cy="1338463"/>
          </a:xfrm>
          <a:custGeom>
            <a:rect b="b" l="l" r="r" t="t"/>
            <a:pathLst>
              <a:path extrusionOk="0"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9405650" y="5936980"/>
            <a:ext cx="481504" cy="9565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55"/>
              <a:buFont typeface="Arial"/>
              <a:buNone/>
            </a:pPr>
            <a:r>
              <a:rPr b="1" i="0" lang="en-US" sz="5855"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13507261" y="8870112"/>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131" name="Google Shape;131;p2"/>
          <p:cNvSpPr txBox="1"/>
          <p:nvPr/>
        </p:nvSpPr>
        <p:spPr>
          <a:xfrm>
            <a:off x="1140955" y="922224"/>
            <a:ext cx="15412365" cy="832866"/>
          </a:xfrm>
          <a:prstGeom prst="rect">
            <a:avLst/>
          </a:prstGeom>
          <a:noFill/>
          <a:ln>
            <a:noFill/>
          </a:ln>
        </p:spPr>
        <p:txBody>
          <a:bodyPr anchorCtr="0" anchor="t" bIns="0" lIns="0" spcFirstLastPara="1" rIns="0" wrap="square" tIns="0">
            <a:spAutoFit/>
          </a:bodyPr>
          <a:lstStyle/>
          <a:p>
            <a:pPr indent="0" lvl="0" marL="0" marR="0" rtl="0" algn="l">
              <a:lnSpc>
                <a:spcPct val="108001"/>
              </a:lnSpc>
              <a:spcBef>
                <a:spcPts val="0"/>
              </a:spcBef>
              <a:spcAft>
                <a:spcPts val="0"/>
              </a:spcAft>
              <a:buClr>
                <a:srgbClr val="000000"/>
              </a:buClr>
              <a:buSzPts val="5899"/>
              <a:buFont typeface="Arial"/>
              <a:buNone/>
            </a:pPr>
            <a:r>
              <a:rPr b="1" i="0" lang="en-US" sz="5899" u="none" cap="none" strike="noStrike">
                <a:solidFill>
                  <a:srgbClr val="F58220"/>
                </a:solidFill>
                <a:latin typeface="Roboto"/>
                <a:ea typeface="Roboto"/>
                <a:cs typeface="Roboto"/>
                <a:sym typeface="Roboto"/>
              </a:rPr>
              <a:t>Module Outline</a:t>
            </a:r>
            <a:endParaRPr b="0" i="0" sz="1400" u="none" cap="none" strike="noStrike">
              <a:solidFill>
                <a:srgbClr val="000000"/>
              </a:solidFill>
              <a:latin typeface="Arial"/>
              <a:ea typeface="Arial"/>
              <a:cs typeface="Arial"/>
              <a:sym typeface="Arial"/>
            </a:endParaRPr>
          </a:p>
        </p:txBody>
      </p:sp>
      <p:sp>
        <p:nvSpPr>
          <p:cNvPr id="132" name="Google Shape;132;p2"/>
          <p:cNvSpPr txBox="1"/>
          <p:nvPr/>
        </p:nvSpPr>
        <p:spPr>
          <a:xfrm>
            <a:off x="3039857" y="2659851"/>
            <a:ext cx="5578844" cy="815400"/>
          </a:xfrm>
          <a:prstGeom prst="rect">
            <a:avLst/>
          </a:prstGeom>
          <a:noFill/>
          <a:ln>
            <a:noFill/>
          </a:ln>
        </p:spPr>
        <p:txBody>
          <a:bodyPr anchorCtr="0" anchor="t" bIns="0" lIns="0" spcFirstLastPara="1" rIns="0" wrap="square" tIns="0">
            <a:spAutoFit/>
          </a:bodyPr>
          <a:lstStyle/>
          <a:p>
            <a:pPr indent="0" lvl="0" marL="0" marR="0" rtl="0" algn="l">
              <a:lnSpc>
                <a:spcPct val="107994"/>
              </a:lnSpc>
              <a:spcBef>
                <a:spcPts val="0"/>
              </a:spcBef>
              <a:spcAft>
                <a:spcPts val="0"/>
              </a:spcAft>
              <a:buClr>
                <a:srgbClr val="000000"/>
              </a:buClr>
              <a:buSzPts val="2927"/>
              <a:buFont typeface="Arial"/>
              <a:buNone/>
            </a:pPr>
            <a:r>
              <a:rPr b="0" i="0" lang="en-US" sz="2927" u="none" cap="none" strike="noStrike">
                <a:solidFill>
                  <a:srgbClr val="000000"/>
                </a:solidFill>
                <a:latin typeface="Roboto"/>
                <a:ea typeface="Roboto"/>
                <a:cs typeface="Roboto"/>
                <a:sym typeface="Roboto"/>
              </a:rPr>
              <a:t> Introduction to environmental screening and risk assessment</a:t>
            </a:r>
            <a:endParaRPr b="0" i="0" sz="1400" u="none" cap="none" strike="noStrike">
              <a:solidFill>
                <a:srgbClr val="000000"/>
              </a:solidFill>
              <a:latin typeface="Arial"/>
              <a:ea typeface="Arial"/>
              <a:cs typeface="Arial"/>
              <a:sym typeface="Arial"/>
            </a:endParaRPr>
          </a:p>
        </p:txBody>
      </p:sp>
      <p:sp>
        <p:nvSpPr>
          <p:cNvPr id="133" name="Google Shape;133;p2"/>
          <p:cNvSpPr txBox="1"/>
          <p:nvPr/>
        </p:nvSpPr>
        <p:spPr>
          <a:xfrm>
            <a:off x="3013245" y="6961267"/>
            <a:ext cx="4820025" cy="815400"/>
          </a:xfrm>
          <a:prstGeom prst="rect">
            <a:avLst/>
          </a:prstGeom>
          <a:noFill/>
          <a:ln>
            <a:noFill/>
          </a:ln>
        </p:spPr>
        <p:txBody>
          <a:bodyPr anchorCtr="0" anchor="t" bIns="0" lIns="0" spcFirstLastPara="1" rIns="0" wrap="square" tIns="0">
            <a:spAutoFit/>
          </a:bodyPr>
          <a:lstStyle/>
          <a:p>
            <a:pPr indent="0" lvl="0" marL="0" marR="0" rtl="0" algn="l">
              <a:lnSpc>
                <a:spcPct val="107994"/>
              </a:lnSpc>
              <a:spcBef>
                <a:spcPts val="0"/>
              </a:spcBef>
              <a:spcAft>
                <a:spcPts val="0"/>
              </a:spcAft>
              <a:buClr>
                <a:srgbClr val="000000"/>
              </a:buClr>
              <a:buSzPts val="2927"/>
              <a:buFont typeface="Arial"/>
              <a:buNone/>
            </a:pPr>
            <a:r>
              <a:rPr b="0" i="0" lang="en-US" sz="2927" u="none" cap="none" strike="noStrike">
                <a:solidFill>
                  <a:srgbClr val="000000"/>
                </a:solidFill>
                <a:latin typeface="Roboto"/>
                <a:ea typeface="Roboto"/>
                <a:cs typeface="Roboto"/>
                <a:sym typeface="Roboto"/>
              </a:rPr>
              <a:t>Steps in conducting an environmental screening</a:t>
            </a:r>
            <a:endParaRPr b="0" i="0" sz="1400" u="none" cap="none" strike="noStrike">
              <a:solidFill>
                <a:srgbClr val="000000"/>
              </a:solidFill>
              <a:latin typeface="Arial"/>
              <a:ea typeface="Arial"/>
              <a:cs typeface="Arial"/>
              <a:sym typeface="Arial"/>
            </a:endParaRPr>
          </a:p>
        </p:txBody>
      </p:sp>
      <p:sp>
        <p:nvSpPr>
          <p:cNvPr id="134" name="Google Shape;134;p2"/>
          <p:cNvSpPr txBox="1"/>
          <p:nvPr/>
        </p:nvSpPr>
        <p:spPr>
          <a:xfrm>
            <a:off x="3039857" y="4686825"/>
            <a:ext cx="4820025" cy="815400"/>
          </a:xfrm>
          <a:prstGeom prst="rect">
            <a:avLst/>
          </a:prstGeom>
          <a:noFill/>
          <a:ln>
            <a:noFill/>
          </a:ln>
        </p:spPr>
        <p:txBody>
          <a:bodyPr anchorCtr="0" anchor="t" bIns="0" lIns="0" spcFirstLastPara="1" rIns="0" wrap="square" tIns="0">
            <a:spAutoFit/>
          </a:bodyPr>
          <a:lstStyle/>
          <a:p>
            <a:pPr indent="0" lvl="0" marL="0" marR="0" rtl="0" algn="l">
              <a:lnSpc>
                <a:spcPct val="107994"/>
              </a:lnSpc>
              <a:spcBef>
                <a:spcPts val="0"/>
              </a:spcBef>
              <a:spcAft>
                <a:spcPts val="0"/>
              </a:spcAft>
              <a:buClr>
                <a:srgbClr val="000000"/>
              </a:buClr>
              <a:buSzPts val="2927"/>
              <a:buFont typeface="Arial"/>
              <a:buNone/>
            </a:pPr>
            <a:r>
              <a:rPr b="0" i="0" lang="en-US" sz="2927" u="none" cap="none" strike="noStrike">
                <a:solidFill>
                  <a:srgbClr val="000000"/>
                </a:solidFill>
                <a:latin typeface="Roboto"/>
                <a:ea typeface="Roboto"/>
                <a:cs typeface="Roboto"/>
                <a:sym typeface="Roboto"/>
              </a:rPr>
              <a:t>Methodologies and tools for environmental screening</a:t>
            </a:r>
            <a:endParaRPr b="0" i="0" sz="1400" u="none" cap="none" strike="noStrike">
              <a:solidFill>
                <a:srgbClr val="000000"/>
              </a:solidFill>
              <a:latin typeface="Arial"/>
              <a:ea typeface="Arial"/>
              <a:cs typeface="Arial"/>
              <a:sym typeface="Arial"/>
            </a:endParaRPr>
          </a:p>
        </p:txBody>
      </p:sp>
      <p:sp>
        <p:nvSpPr>
          <p:cNvPr id="135" name="Google Shape;135;p2"/>
          <p:cNvSpPr txBox="1"/>
          <p:nvPr/>
        </p:nvSpPr>
        <p:spPr>
          <a:xfrm>
            <a:off x="1819482" y="2570332"/>
            <a:ext cx="426635" cy="9018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855"/>
              <a:buFont typeface="Arial"/>
              <a:buNone/>
            </a:pPr>
            <a:r>
              <a:rPr b="1" i="0" lang="en-US" sz="5855" u="none" cap="none" strike="noStrike">
                <a:solidFill>
                  <a:srgbClr val="FFFFFF"/>
                </a:solidFill>
                <a:latin typeface="Roboto"/>
                <a:ea typeface="Roboto"/>
                <a:cs typeface="Roboto"/>
                <a:sym typeface="Roboto"/>
              </a:rPr>
              <a:t>1</a:t>
            </a:r>
            <a:endParaRPr b="0" i="0" sz="1400" u="none" cap="none" strike="noStrike">
              <a:solidFill>
                <a:srgbClr val="000000"/>
              </a:solidFill>
              <a:latin typeface="Arial"/>
              <a:ea typeface="Arial"/>
              <a:cs typeface="Arial"/>
              <a:sym typeface="Arial"/>
            </a:endParaRPr>
          </a:p>
        </p:txBody>
      </p:sp>
      <p:sp>
        <p:nvSpPr>
          <p:cNvPr id="136" name="Google Shape;136;p2"/>
          <p:cNvSpPr txBox="1"/>
          <p:nvPr/>
        </p:nvSpPr>
        <p:spPr>
          <a:xfrm>
            <a:off x="1792869" y="4676781"/>
            <a:ext cx="659937" cy="9018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855"/>
              <a:buFont typeface="Arial"/>
              <a:buNone/>
            </a:pPr>
            <a:r>
              <a:rPr b="1" i="0" lang="en-US" sz="5855" u="none" cap="none" strike="noStrike">
                <a:solidFill>
                  <a:srgbClr val="FFFFFF"/>
                </a:solidFill>
                <a:latin typeface="Roboto"/>
                <a:ea typeface="Roboto"/>
                <a:cs typeface="Roboto"/>
                <a:sym typeface="Roboto"/>
              </a:rPr>
              <a:t>2</a:t>
            </a:r>
            <a:endParaRPr b="0" i="0" sz="1400" u="none" cap="none" strike="noStrike">
              <a:solidFill>
                <a:srgbClr val="000000"/>
              </a:solidFill>
              <a:latin typeface="Arial"/>
              <a:ea typeface="Arial"/>
              <a:cs typeface="Arial"/>
              <a:sym typeface="Arial"/>
            </a:endParaRPr>
          </a:p>
        </p:txBody>
      </p:sp>
      <p:sp>
        <p:nvSpPr>
          <p:cNvPr id="137" name="Google Shape;137;p2"/>
          <p:cNvSpPr txBox="1"/>
          <p:nvPr/>
        </p:nvSpPr>
        <p:spPr>
          <a:xfrm>
            <a:off x="11097249" y="3885226"/>
            <a:ext cx="4820025" cy="815400"/>
          </a:xfrm>
          <a:prstGeom prst="rect">
            <a:avLst/>
          </a:prstGeom>
          <a:noFill/>
          <a:ln>
            <a:noFill/>
          </a:ln>
        </p:spPr>
        <p:txBody>
          <a:bodyPr anchorCtr="0" anchor="t" bIns="0" lIns="0" spcFirstLastPara="1" rIns="0" wrap="square" tIns="0">
            <a:spAutoFit/>
          </a:bodyPr>
          <a:lstStyle/>
          <a:p>
            <a:pPr indent="0" lvl="0" marL="0" marR="0" rtl="0" algn="l">
              <a:lnSpc>
                <a:spcPct val="107994"/>
              </a:lnSpc>
              <a:spcBef>
                <a:spcPts val="0"/>
              </a:spcBef>
              <a:spcAft>
                <a:spcPts val="0"/>
              </a:spcAft>
              <a:buClr>
                <a:srgbClr val="000000"/>
              </a:buClr>
              <a:buSzPts val="2927"/>
              <a:buFont typeface="Arial"/>
              <a:buNone/>
            </a:pPr>
            <a:r>
              <a:rPr b="0" i="0" lang="en-US" sz="2927" u="none" cap="none" strike="noStrike">
                <a:solidFill>
                  <a:srgbClr val="133E62"/>
                </a:solidFill>
                <a:latin typeface="Roboto"/>
                <a:ea typeface="Roboto"/>
                <a:cs typeface="Roboto"/>
                <a:sym typeface="Roboto"/>
              </a:rPr>
              <a:t>Developing and prioritizing mitigation strategies</a:t>
            </a:r>
            <a:endParaRPr b="0" i="0" sz="1400" u="none" cap="none" strike="noStrike">
              <a:solidFill>
                <a:srgbClr val="000000"/>
              </a:solidFill>
              <a:latin typeface="Arial"/>
              <a:ea typeface="Arial"/>
              <a:cs typeface="Arial"/>
              <a:sym typeface="Arial"/>
            </a:endParaRPr>
          </a:p>
        </p:txBody>
      </p:sp>
      <p:sp>
        <p:nvSpPr>
          <p:cNvPr id="138" name="Google Shape;138;p2"/>
          <p:cNvSpPr txBox="1"/>
          <p:nvPr/>
        </p:nvSpPr>
        <p:spPr>
          <a:xfrm>
            <a:off x="11097249" y="5974361"/>
            <a:ext cx="4820025" cy="815400"/>
          </a:xfrm>
          <a:prstGeom prst="rect">
            <a:avLst/>
          </a:prstGeom>
          <a:noFill/>
          <a:ln>
            <a:noFill/>
          </a:ln>
        </p:spPr>
        <p:txBody>
          <a:bodyPr anchorCtr="0" anchor="t" bIns="0" lIns="0" spcFirstLastPara="1" rIns="0" wrap="square" tIns="0">
            <a:spAutoFit/>
          </a:bodyPr>
          <a:lstStyle/>
          <a:p>
            <a:pPr indent="0" lvl="0" marL="0" marR="0" rtl="0" algn="l">
              <a:lnSpc>
                <a:spcPct val="107994"/>
              </a:lnSpc>
              <a:spcBef>
                <a:spcPts val="0"/>
              </a:spcBef>
              <a:spcAft>
                <a:spcPts val="0"/>
              </a:spcAft>
              <a:buClr>
                <a:srgbClr val="000000"/>
              </a:buClr>
              <a:buSzPts val="2927"/>
              <a:buFont typeface="Arial"/>
              <a:buNone/>
            </a:pPr>
            <a:r>
              <a:rPr b="0" i="0" lang="en-US" sz="2927" u="none" cap="none" strike="noStrike">
                <a:solidFill>
                  <a:srgbClr val="133E62"/>
                </a:solidFill>
                <a:latin typeface="Roboto"/>
                <a:ea typeface="Roboto"/>
                <a:cs typeface="Roboto"/>
                <a:sym typeface="Roboto"/>
              </a:rPr>
              <a:t>Case studies and practical exercises</a:t>
            </a:r>
            <a:endParaRPr b="0" i="0" sz="1400" u="none" cap="none" strike="noStrike">
              <a:solidFill>
                <a:srgbClr val="000000"/>
              </a:solidFill>
              <a:latin typeface="Arial"/>
              <a:ea typeface="Arial"/>
              <a:cs typeface="Arial"/>
              <a:sym typeface="Arial"/>
            </a:endParaRPr>
          </a:p>
        </p:txBody>
      </p:sp>
      <p:sp>
        <p:nvSpPr>
          <p:cNvPr id="139" name="Google Shape;139;p2"/>
          <p:cNvSpPr txBox="1"/>
          <p:nvPr/>
        </p:nvSpPr>
        <p:spPr>
          <a:xfrm>
            <a:off x="1792869" y="6764699"/>
            <a:ext cx="659937" cy="9018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855"/>
              <a:buFont typeface="Arial"/>
              <a:buNone/>
            </a:pPr>
            <a:r>
              <a:rPr b="1" i="0" lang="en-US" sz="5855" u="none" cap="none" strike="noStrike">
                <a:solidFill>
                  <a:srgbClr val="FFFFFF"/>
                </a:solidFill>
                <a:latin typeface="Roboto"/>
                <a:ea typeface="Roboto"/>
                <a:cs typeface="Roboto"/>
                <a:sym typeface="Roboto"/>
              </a:rPr>
              <a:t>3</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9909184" y="3770147"/>
            <a:ext cx="659937" cy="9018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855"/>
              <a:buFont typeface="Arial"/>
              <a:buNone/>
            </a:pPr>
            <a:r>
              <a:rPr b="1" i="0" lang="en-US" sz="5855" u="none" cap="none" strike="noStrike">
                <a:solidFill>
                  <a:srgbClr val="FFFFFF"/>
                </a:solidFill>
                <a:latin typeface="Roboto"/>
                <a:ea typeface="Roboto"/>
                <a:cs typeface="Roboto"/>
                <a:sym typeface="Roboto"/>
              </a:rPr>
              <a:t>4</a:t>
            </a:r>
            <a:endParaRPr b="0" i="0" sz="1400" u="none" cap="none" strike="noStrike">
              <a:solidFill>
                <a:srgbClr val="000000"/>
              </a:solidFill>
              <a:latin typeface="Arial"/>
              <a:ea typeface="Arial"/>
              <a:cs typeface="Arial"/>
              <a:sym typeface="Arial"/>
            </a:endParaRPr>
          </a:p>
        </p:txBody>
      </p:sp>
      <p:sp>
        <p:nvSpPr>
          <p:cNvPr id="141" name="Google Shape;141;p2"/>
          <p:cNvSpPr txBox="1"/>
          <p:nvPr/>
        </p:nvSpPr>
        <p:spPr>
          <a:xfrm>
            <a:off x="9909184" y="5912095"/>
            <a:ext cx="659937" cy="9018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855"/>
              <a:buFont typeface="Arial"/>
              <a:buNone/>
            </a:pPr>
            <a:r>
              <a:rPr b="1" i="0" lang="en-US" sz="5855" u="none" cap="none" strike="noStrike">
                <a:solidFill>
                  <a:srgbClr val="FFFFFF"/>
                </a:solidFill>
                <a:latin typeface="Roboto"/>
                <a:ea typeface="Roboto"/>
                <a:cs typeface="Roboto"/>
                <a:sym typeface="Roboto"/>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0"/>
          <p:cNvSpPr/>
          <p:nvPr/>
        </p:nvSpPr>
        <p:spPr>
          <a:xfrm flipH="1" rot="5962">
            <a:off x="-2704067" y="-1428748"/>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60" name="Google Shape;560;p20"/>
          <p:cNvSpPr/>
          <p:nvPr/>
        </p:nvSpPr>
        <p:spPr>
          <a:xfrm rot="-10794037">
            <a:off x="-2703979" y="-588871"/>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
        <p:nvSpPr>
          <p:cNvPr id="561" name="Google Shape;561;p20"/>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562" name="Google Shape;562;p20"/>
          <p:cNvSpPr txBox="1"/>
          <p:nvPr/>
        </p:nvSpPr>
        <p:spPr>
          <a:xfrm>
            <a:off x="914400" y="3402254"/>
            <a:ext cx="7200902" cy="453199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SEA (Strategic Environmental Assessment):</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Evaluates the environmental impacts of policies, plans, or programs at a strategic level.</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Integrates environmental considerations into high-level decision-making.</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a:t>
            </a:r>
            <a:r>
              <a:rPr b="0" i="0" lang="en-US" sz="3000" u="none" cap="none" strike="noStrike">
                <a:solidFill>
                  <a:srgbClr val="000000"/>
                </a:solidFill>
                <a:latin typeface="Roboto"/>
                <a:ea typeface="Roboto"/>
                <a:cs typeface="Roboto"/>
                <a:sym typeface="Roboto"/>
              </a:rPr>
              <a:t>: Conducted during the strategic planning of humanitarian interventions in disaster-prone areas.</a:t>
            </a:r>
            <a:endParaRPr b="0" i="0" sz="1400" u="none" cap="none" strike="noStrike">
              <a:solidFill>
                <a:srgbClr val="000000"/>
              </a:solidFill>
              <a:latin typeface="Arial"/>
              <a:ea typeface="Arial"/>
              <a:cs typeface="Arial"/>
              <a:sym typeface="Arial"/>
            </a:endParaRPr>
          </a:p>
        </p:txBody>
      </p:sp>
      <p:sp>
        <p:nvSpPr>
          <p:cNvPr descr="A close-up of a green cover  Description automatically generated" id="563" name="Google Shape;563;p20"/>
          <p:cNvSpPr/>
          <p:nvPr/>
        </p:nvSpPr>
        <p:spPr>
          <a:xfrm>
            <a:off x="914400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6">
              <a:alphaModFix/>
            </a:blip>
            <a:stretch>
              <a:fillRect b="-19486" l="-5433" r="-3143" t="-15873"/>
            </a:stretch>
          </a:blipFill>
          <a:ln>
            <a:noFill/>
          </a:ln>
        </p:spPr>
      </p:sp>
      <p:sp>
        <p:nvSpPr>
          <p:cNvPr id="564" name="Google Shape;564;p20"/>
          <p:cNvSpPr txBox="1"/>
          <p:nvPr/>
        </p:nvSpPr>
        <p:spPr>
          <a:xfrm>
            <a:off x="914400" y="957072"/>
            <a:ext cx="8229600"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
        <p:nvSpPr>
          <p:cNvPr id="565" name="Google Shape;565;p20"/>
          <p:cNvSpPr/>
          <p:nvPr/>
        </p:nvSpPr>
        <p:spPr>
          <a:xfrm flipH="1" rot="-5776871">
            <a:off x="14555233" y="5437595"/>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66" name="Google Shape;566;p20"/>
          <p:cNvSpPr/>
          <p:nvPr/>
        </p:nvSpPr>
        <p:spPr>
          <a:xfrm rot="5023128">
            <a:off x="14999395" y="6777041"/>
            <a:ext cx="4517065" cy="9034130"/>
          </a:xfrm>
          <a:custGeom>
            <a:rect b="b" l="l" r="r" t="t"/>
            <a:pathLst>
              <a:path extrusionOk="0" h="9034130" w="4517065">
                <a:moveTo>
                  <a:pt x="0" y="0"/>
                </a:moveTo>
                <a:lnTo>
                  <a:pt x="4517066" y="0"/>
                </a:lnTo>
                <a:lnTo>
                  <a:pt x="4517066" y="9034130"/>
                </a:lnTo>
                <a:lnTo>
                  <a:pt x="0" y="9034130"/>
                </a:lnTo>
                <a:lnTo>
                  <a:pt x="0" y="0"/>
                </a:lnTo>
                <a:close/>
              </a:path>
            </a:pathLst>
          </a:custGeom>
          <a:blipFill rotWithShape="1">
            <a:blip r:embed="rId4">
              <a:alphaModFix amt="27000"/>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1"/>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576" name="Google Shape;576;p21"/>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77" name="Google Shape;577;p21"/>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78" name="Google Shape;578;p21"/>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79" name="Google Shape;579;p21"/>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580" name="Google Shape;580;p21"/>
          <p:cNvSpPr txBox="1"/>
          <p:nvPr/>
        </p:nvSpPr>
        <p:spPr>
          <a:xfrm>
            <a:off x="1028700" y="3114574"/>
            <a:ext cx="7200902" cy="592693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PDNA (Post-Disaster Needs Assessment):</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 comprehensive tool that assesses damage, losses, and environmental needs post-disaster, guiding recovery efforts.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Helps integrate environmental concerns in broader post-disaster recovery strategies.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a:t>
            </a:r>
            <a:r>
              <a:rPr b="0" i="0" lang="en-US" sz="3000" u="none" cap="none" strike="noStrike">
                <a:solidFill>
                  <a:srgbClr val="000000"/>
                </a:solidFill>
                <a:latin typeface="Roboto"/>
                <a:ea typeface="Roboto"/>
                <a:cs typeface="Roboto"/>
                <a:sym typeface="Roboto"/>
              </a:rPr>
              <a:t>: Used after a major earthquake to assess environmental damage alongside social and economic impacts.</a:t>
            </a:r>
            <a:endParaRPr b="0" i="0" sz="1400" u="none" cap="none" strike="noStrike">
              <a:solidFill>
                <a:srgbClr val="000000"/>
              </a:solidFill>
              <a:latin typeface="Arial"/>
              <a:ea typeface="Arial"/>
              <a:cs typeface="Arial"/>
              <a:sym typeface="Arial"/>
            </a:endParaRPr>
          </a:p>
        </p:txBody>
      </p:sp>
      <p:sp>
        <p:nvSpPr>
          <p:cNvPr descr="A blue cover with white text  Description automatically generated" id="581" name="Google Shape;581;p21"/>
          <p:cNvSpPr/>
          <p:nvPr/>
        </p:nvSpPr>
        <p:spPr>
          <a:xfrm>
            <a:off x="9144000" y="0"/>
            <a:ext cx="9144000" cy="10287000"/>
          </a:xfrm>
          <a:custGeom>
            <a:rect b="b" l="l" r="r" t="t"/>
            <a:pathLst>
              <a:path extrusionOk="0" h="10287000" w="9144000">
                <a:moveTo>
                  <a:pt x="0" y="0"/>
                </a:moveTo>
                <a:lnTo>
                  <a:pt x="9144000" y="0"/>
                </a:lnTo>
                <a:lnTo>
                  <a:pt x="9144000" y="10287000"/>
                </a:lnTo>
                <a:lnTo>
                  <a:pt x="0" y="10287000"/>
                </a:lnTo>
                <a:lnTo>
                  <a:pt x="0" y="0"/>
                </a:lnTo>
                <a:close/>
              </a:path>
            </a:pathLst>
          </a:custGeom>
          <a:blipFill rotWithShape="1">
            <a:blip r:embed="rId6">
              <a:alphaModFix/>
            </a:blip>
            <a:stretch>
              <a:fillRect b="-22974" l="0" r="-11226" t="-930"/>
            </a:stretch>
          </a:blipFill>
          <a:ln>
            <a:noFill/>
          </a:ln>
        </p:spPr>
      </p:sp>
      <p:sp>
        <p:nvSpPr>
          <p:cNvPr id="582" name="Google Shape;582;p21"/>
          <p:cNvSpPr txBox="1"/>
          <p:nvPr/>
        </p:nvSpPr>
        <p:spPr>
          <a:xfrm>
            <a:off x="914400" y="957072"/>
            <a:ext cx="8229600"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2"/>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592" name="Google Shape;592;p22"/>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593" name="Google Shape;593;p22"/>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594" name="Google Shape;594;p22"/>
          <p:cNvSpPr txBox="1"/>
          <p:nvPr/>
        </p:nvSpPr>
        <p:spPr>
          <a:xfrm>
            <a:off x="901110" y="968450"/>
            <a:ext cx="16173450"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050"/>
              <a:buFont typeface="Arial"/>
              <a:buNone/>
            </a:pPr>
            <a:r>
              <a:rPr b="1" i="0" lang="en-US" sz="405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
        <p:nvSpPr>
          <p:cNvPr id="595" name="Google Shape;595;p22"/>
          <p:cNvSpPr txBox="1"/>
          <p:nvPr/>
        </p:nvSpPr>
        <p:spPr>
          <a:xfrm>
            <a:off x="1028700" y="2433066"/>
            <a:ext cx="7800975" cy="5468493"/>
          </a:xfrm>
          <a:prstGeom prst="rect">
            <a:avLst/>
          </a:prstGeom>
          <a:noFill/>
          <a:ln>
            <a:noFill/>
          </a:ln>
        </p:spPr>
        <p:txBody>
          <a:bodyPr anchorCtr="0" anchor="t" bIns="0" lIns="0" spcFirstLastPara="1" rIns="0" wrap="square" tIns="0">
            <a:spAutoFit/>
          </a:bodyPr>
          <a:lstStyle/>
          <a:p>
            <a:pPr indent="0" lvl="0" marL="0" marR="0" rtl="0" algn="l">
              <a:lnSpc>
                <a:spcPct val="972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VEHA (Virtual Environmental and Humanitarian Adviser):</a:t>
            </a:r>
            <a:endParaRPr b="0" i="0" sz="1400" u="none" cap="none" strike="noStrike">
              <a:solidFill>
                <a:srgbClr val="000000"/>
              </a:solidFill>
              <a:latin typeface="Arial"/>
              <a:ea typeface="Arial"/>
              <a:cs typeface="Arial"/>
              <a:sym typeface="Arial"/>
            </a:endParaRPr>
          </a:p>
          <a:p>
            <a:pPr indent="-271462" lvl="1" marL="542925" marR="0" rtl="0" algn="l">
              <a:lnSpc>
                <a:spcPct val="972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An online tool designed to help humanitarian actors integrate environmental considerations into response planning, offering sector-specific guidance.</a:t>
            </a:r>
            <a:endParaRPr b="0" i="0" sz="1400" u="none" cap="none" strike="noStrike">
              <a:solidFill>
                <a:srgbClr val="000000"/>
              </a:solidFill>
              <a:latin typeface="Arial"/>
              <a:ea typeface="Arial"/>
              <a:cs typeface="Arial"/>
              <a:sym typeface="Arial"/>
            </a:endParaRPr>
          </a:p>
          <a:p>
            <a:pPr indent="-271462" lvl="1" marL="542925" marR="0" rtl="0" algn="l">
              <a:lnSpc>
                <a:spcPct val="972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Provides tailored environmental advice and supports planning across various humanitarian sectors.</a:t>
            </a:r>
            <a:endParaRPr b="0" i="0" sz="1400" u="none" cap="none" strike="noStrike">
              <a:solidFill>
                <a:srgbClr val="000000"/>
              </a:solidFill>
              <a:latin typeface="Arial"/>
              <a:ea typeface="Arial"/>
              <a:cs typeface="Arial"/>
              <a:sym typeface="Arial"/>
            </a:endParaRPr>
          </a:p>
          <a:p>
            <a:pPr indent="-271462" lvl="1" marL="542925" marR="0" rtl="0" algn="l">
              <a:lnSpc>
                <a:spcPct val="972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 </a:t>
            </a:r>
            <a:r>
              <a:rPr b="0" i="0" lang="en-US" sz="3000" u="none" cap="none" strike="noStrike">
                <a:solidFill>
                  <a:srgbClr val="000000"/>
                </a:solidFill>
                <a:latin typeface="Roboto"/>
                <a:ea typeface="Roboto"/>
                <a:cs typeface="Roboto"/>
                <a:sym typeface="Roboto"/>
              </a:rPr>
              <a:t>Used in planning water and sanitation interventions in camps to ensure alignment with sustainable practices.</a:t>
            </a:r>
            <a:endParaRPr b="0" i="0" sz="1400" u="none" cap="none" strike="noStrike">
              <a:solidFill>
                <a:srgbClr val="000000"/>
              </a:solidFill>
              <a:latin typeface="Arial"/>
              <a:ea typeface="Arial"/>
              <a:cs typeface="Arial"/>
              <a:sym typeface="Arial"/>
            </a:endParaRPr>
          </a:p>
        </p:txBody>
      </p:sp>
      <p:sp>
        <p:nvSpPr>
          <p:cNvPr descr="VEHA Tool - EHA Connect" id="596" name="Google Shape;596;p22"/>
          <p:cNvSpPr/>
          <p:nvPr/>
        </p:nvSpPr>
        <p:spPr>
          <a:xfrm>
            <a:off x="9273585" y="1880896"/>
            <a:ext cx="7800975" cy="6528816"/>
          </a:xfrm>
          <a:custGeom>
            <a:rect b="b" l="l" r="r" t="t"/>
            <a:pathLst>
              <a:path extrusionOk="0" h="6528816" w="7800975">
                <a:moveTo>
                  <a:pt x="0" y="0"/>
                </a:moveTo>
                <a:lnTo>
                  <a:pt x="7800975" y="0"/>
                </a:lnTo>
                <a:lnTo>
                  <a:pt x="7800975" y="6528816"/>
                </a:lnTo>
                <a:lnTo>
                  <a:pt x="0" y="6528816"/>
                </a:lnTo>
                <a:lnTo>
                  <a:pt x="0" y="0"/>
                </a:lnTo>
                <a:close/>
              </a:path>
            </a:pathLst>
          </a:custGeom>
          <a:blipFill rotWithShape="1">
            <a:blip r:embed="rId6">
              <a:alphaModFix/>
            </a:blip>
            <a:stretch>
              <a:fillRect b="0" l="-5588" r="-20169" t="0"/>
            </a:stretch>
          </a:blipFill>
          <a:ln>
            <a:noFill/>
          </a:ln>
        </p:spPr>
      </p:sp>
      <p:sp>
        <p:nvSpPr>
          <p:cNvPr id="597" name="Google Shape;597;p22"/>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598" name="Google Shape;598;p22"/>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3"/>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608" name="Google Shape;608;p23"/>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09" name="Google Shape;609;p23"/>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610" name="Google Shape;610;p23"/>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11" name="Google Shape;611;p23"/>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612" name="Google Shape;612;p23"/>
          <p:cNvSpPr txBox="1"/>
          <p:nvPr/>
        </p:nvSpPr>
        <p:spPr>
          <a:xfrm>
            <a:off x="7300296" y="4415923"/>
            <a:ext cx="10102844" cy="453199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CEDRIG (Climate, Environment, and Disaster Risk Reduction Integration Guidance):</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A tool that supports integrating climate change, environmental risks, and disaster risk reduction into humanitarian and development programs.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Application</a:t>
            </a:r>
            <a:r>
              <a:rPr b="0" i="0" lang="en-US" sz="3000" u="none" cap="none" strike="noStrike">
                <a:solidFill>
                  <a:srgbClr val="000000"/>
                </a:solidFill>
                <a:latin typeface="Roboto"/>
                <a:ea typeface="Roboto"/>
                <a:cs typeface="Roboto"/>
                <a:sym typeface="Roboto"/>
              </a:rPr>
              <a:t>: Used for screening strategies and projects for environmental risks, with three levels of assessment: Light, Strategic, and Operational.</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0000"/>
              </a:buClr>
              <a:buSzPts val="3000"/>
              <a:buFont typeface="Arial"/>
              <a:buChar char="•"/>
            </a:pPr>
            <a:r>
              <a:rPr b="1" i="0" lang="en-US" sz="3000" u="none" cap="none" strike="noStrike">
                <a:solidFill>
                  <a:srgbClr val="000000"/>
                </a:solidFill>
                <a:latin typeface="Roboto"/>
                <a:ea typeface="Roboto"/>
                <a:cs typeface="Roboto"/>
                <a:sym typeface="Roboto"/>
              </a:rPr>
              <a:t>Example</a:t>
            </a:r>
            <a:r>
              <a:rPr b="0" i="0" lang="en-US" sz="3000" u="none" cap="none" strike="noStrike">
                <a:solidFill>
                  <a:srgbClr val="000000"/>
                </a:solidFill>
                <a:latin typeface="Roboto"/>
                <a:ea typeface="Roboto"/>
                <a:cs typeface="Roboto"/>
                <a:sym typeface="Roboto"/>
              </a:rPr>
              <a:t>: CEDRIG Light used in initial screening of shelter locations for environmental hazards post-flooding.</a:t>
            </a:r>
            <a:endParaRPr b="0" i="0" sz="1400" u="none" cap="none" strike="noStrike">
              <a:solidFill>
                <a:srgbClr val="000000"/>
              </a:solidFill>
              <a:latin typeface="Arial"/>
              <a:ea typeface="Arial"/>
              <a:cs typeface="Arial"/>
              <a:sym typeface="Arial"/>
            </a:endParaRPr>
          </a:p>
        </p:txBody>
      </p:sp>
      <p:sp>
        <p:nvSpPr>
          <p:cNvPr descr="A blue letter d on a white background  Description automatically generated" id="613" name="Google Shape;613;p23"/>
          <p:cNvSpPr/>
          <p:nvPr/>
        </p:nvSpPr>
        <p:spPr>
          <a:xfrm>
            <a:off x="7300296" y="2045328"/>
            <a:ext cx="10102844" cy="1403204"/>
          </a:xfrm>
          <a:custGeom>
            <a:rect b="b" l="l" r="r" t="t"/>
            <a:pathLst>
              <a:path extrusionOk="0" h="1403204" w="10102844">
                <a:moveTo>
                  <a:pt x="0" y="0"/>
                </a:moveTo>
                <a:lnTo>
                  <a:pt x="10102844" y="0"/>
                </a:lnTo>
                <a:lnTo>
                  <a:pt x="10102844" y="1403204"/>
                </a:lnTo>
                <a:lnTo>
                  <a:pt x="0" y="1403204"/>
                </a:lnTo>
                <a:lnTo>
                  <a:pt x="0" y="0"/>
                </a:lnTo>
                <a:close/>
              </a:path>
            </a:pathLst>
          </a:custGeom>
          <a:blipFill rotWithShape="1">
            <a:blip r:embed="rId6">
              <a:alphaModFix/>
            </a:blip>
            <a:stretch>
              <a:fillRect b="-1532" l="-159" r="0" t="-3937"/>
            </a:stretch>
          </a:blipFill>
          <a:ln>
            <a:noFill/>
          </a:ln>
        </p:spPr>
      </p:sp>
      <p:sp>
        <p:nvSpPr>
          <p:cNvPr id="614" name="Google Shape;614;p23"/>
          <p:cNvSpPr txBox="1"/>
          <p:nvPr/>
        </p:nvSpPr>
        <p:spPr>
          <a:xfrm>
            <a:off x="1028700" y="3821943"/>
            <a:ext cx="5139200" cy="2311908"/>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4"/>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624" name="Google Shape;624;p24"/>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4">
              <a:alphaModFix amt="27000"/>
            </a:blip>
            <a:stretch>
              <a:fillRect b="0" l="0" r="0" t="0"/>
            </a:stretch>
          </a:blipFill>
          <a:ln>
            <a:noFill/>
          </a:ln>
        </p:spPr>
      </p:sp>
      <p:sp>
        <p:nvSpPr>
          <p:cNvPr id="625" name="Google Shape;625;p24"/>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
        <p:nvSpPr>
          <p:cNvPr id="626" name="Google Shape;626;p24"/>
          <p:cNvSpPr txBox="1"/>
          <p:nvPr/>
        </p:nvSpPr>
        <p:spPr>
          <a:xfrm>
            <a:off x="914400" y="3570065"/>
            <a:ext cx="7560131" cy="412242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000"/>
              <a:buFont typeface="Arial"/>
              <a:buNone/>
            </a:pPr>
            <a:r>
              <a:rPr b="1" i="0" lang="en-US" sz="3000" u="none" cap="none" strike="noStrike">
                <a:solidFill>
                  <a:srgbClr val="002E6E"/>
                </a:solidFill>
                <a:latin typeface="Roboto"/>
                <a:ea typeface="Roboto"/>
                <a:cs typeface="Roboto"/>
                <a:sym typeface="Roboto"/>
              </a:rPr>
              <a:t>Environmental Audits:</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2E6E"/>
              </a:buClr>
              <a:buSzPts val="3000"/>
              <a:buFont typeface="Arial"/>
              <a:buChar char="•"/>
            </a:pPr>
            <a:r>
              <a:rPr b="0" i="0" lang="en-US" sz="3000" u="none" cap="none" strike="noStrike">
                <a:solidFill>
                  <a:srgbClr val="002E6E"/>
                </a:solidFill>
                <a:latin typeface="Roboto"/>
                <a:ea typeface="Roboto"/>
                <a:cs typeface="Roboto"/>
                <a:sym typeface="Roboto"/>
              </a:rPr>
              <a:t>A systematic evaluation to ensure compliance with environmental standards during project implementation.</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2E6E"/>
              </a:buClr>
              <a:buSzPts val="3000"/>
              <a:buFont typeface="Arial"/>
              <a:buChar char="•"/>
            </a:pPr>
            <a:r>
              <a:rPr b="1" i="0" lang="en-US" sz="3000" u="none" cap="none" strike="noStrike">
                <a:solidFill>
                  <a:srgbClr val="002E6E"/>
                </a:solidFill>
                <a:latin typeface="Roboto"/>
                <a:ea typeface="Roboto"/>
                <a:cs typeface="Roboto"/>
                <a:sym typeface="Roboto"/>
              </a:rPr>
              <a:t>Application</a:t>
            </a:r>
            <a:r>
              <a:rPr b="0" i="0" lang="en-US" sz="3000" u="none" cap="none" strike="noStrike">
                <a:solidFill>
                  <a:srgbClr val="002E6E"/>
                </a:solidFill>
                <a:latin typeface="Roboto"/>
                <a:ea typeface="Roboto"/>
                <a:cs typeface="Roboto"/>
                <a:sym typeface="Roboto"/>
              </a:rPr>
              <a:t>: Monitors ongoing projects and identifies areas for environmental improvement.</a:t>
            </a:r>
            <a:endParaRPr b="0" i="0" sz="1400" u="none" cap="none" strike="noStrike">
              <a:solidFill>
                <a:srgbClr val="000000"/>
              </a:solidFill>
              <a:latin typeface="Arial"/>
              <a:ea typeface="Arial"/>
              <a:cs typeface="Arial"/>
              <a:sym typeface="Arial"/>
            </a:endParaRPr>
          </a:p>
          <a:p>
            <a:pPr indent="-271462" lvl="1" marL="542925" marR="0" rtl="0" algn="l">
              <a:lnSpc>
                <a:spcPct val="108000"/>
              </a:lnSpc>
              <a:spcBef>
                <a:spcPts val="0"/>
              </a:spcBef>
              <a:spcAft>
                <a:spcPts val="0"/>
              </a:spcAft>
              <a:buClr>
                <a:srgbClr val="002E6E"/>
              </a:buClr>
              <a:buSzPts val="3000"/>
              <a:buFont typeface="Arial"/>
              <a:buChar char="•"/>
            </a:pPr>
            <a:r>
              <a:rPr b="1" i="0" lang="en-US" sz="3000" u="none" cap="none" strike="noStrike">
                <a:solidFill>
                  <a:srgbClr val="002E6E"/>
                </a:solidFill>
                <a:latin typeface="Roboto"/>
                <a:ea typeface="Roboto"/>
                <a:cs typeface="Roboto"/>
                <a:sym typeface="Roboto"/>
              </a:rPr>
              <a:t>Example</a:t>
            </a:r>
            <a:r>
              <a:rPr b="0" i="0" lang="en-US" sz="3000" u="none" cap="none" strike="noStrike">
                <a:solidFill>
                  <a:srgbClr val="002E6E"/>
                </a:solidFill>
                <a:latin typeface="Roboto"/>
                <a:ea typeface="Roboto"/>
                <a:cs typeface="Roboto"/>
                <a:sym typeface="Roboto"/>
              </a:rPr>
              <a:t>: Conducted in long-term refugee camps to ensure compliance with waste management standards.</a:t>
            </a:r>
            <a:endParaRPr b="0" i="0" sz="1400" u="none" cap="none" strike="noStrike">
              <a:solidFill>
                <a:srgbClr val="000000"/>
              </a:solidFill>
              <a:latin typeface="Arial"/>
              <a:ea typeface="Arial"/>
              <a:cs typeface="Arial"/>
              <a:sym typeface="Arial"/>
            </a:endParaRPr>
          </a:p>
        </p:txBody>
      </p:sp>
      <p:sp>
        <p:nvSpPr>
          <p:cNvPr id="627" name="Google Shape;627;p24"/>
          <p:cNvSpPr txBox="1"/>
          <p:nvPr/>
        </p:nvSpPr>
        <p:spPr>
          <a:xfrm>
            <a:off x="914400" y="957072"/>
            <a:ext cx="7200900"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Overview of Environmental Screening and Risk Assessment Tools</a:t>
            </a:r>
            <a:endParaRPr b="0" i="0" sz="1400" u="none" cap="none" strike="noStrike">
              <a:solidFill>
                <a:srgbClr val="000000"/>
              </a:solidFill>
              <a:latin typeface="Arial"/>
              <a:ea typeface="Arial"/>
              <a:cs typeface="Arial"/>
              <a:sym typeface="Arial"/>
            </a:endParaRPr>
          </a:p>
        </p:txBody>
      </p:sp>
      <p:sp>
        <p:nvSpPr>
          <p:cNvPr descr="Giraffe in the grass" id="628" name="Google Shape;628;p24"/>
          <p:cNvSpPr/>
          <p:nvPr/>
        </p:nvSpPr>
        <p:spPr>
          <a:xfrm>
            <a:off x="9144000" y="15"/>
            <a:ext cx="9144000" cy="10286985"/>
          </a:xfrm>
          <a:custGeom>
            <a:rect b="b" l="l" r="r" t="t"/>
            <a:pathLst>
              <a:path extrusionOk="0" h="10286985" w="9144000">
                <a:moveTo>
                  <a:pt x="0" y="0"/>
                </a:moveTo>
                <a:lnTo>
                  <a:pt x="9144000" y="0"/>
                </a:lnTo>
                <a:lnTo>
                  <a:pt x="9144000" y="10286985"/>
                </a:lnTo>
                <a:lnTo>
                  <a:pt x="0" y="10286985"/>
                </a:lnTo>
                <a:lnTo>
                  <a:pt x="0" y="0"/>
                </a:lnTo>
                <a:close/>
              </a:path>
            </a:pathLst>
          </a:custGeom>
          <a:blipFill rotWithShape="1">
            <a:blip r:embed="rId6">
              <a:alphaModFix/>
            </a:blip>
            <a:stretch>
              <a:fillRect b="-157" l="-8395" r="-35827" t="0"/>
            </a:stretch>
          </a:blipFill>
          <a:ln>
            <a:noFill/>
          </a:ln>
        </p:spPr>
      </p:sp>
      <p:sp>
        <p:nvSpPr>
          <p:cNvPr id="629" name="Google Shape;629;p24"/>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4">
              <a:alphaModFix amt="27000"/>
            </a:blip>
            <a:stretch>
              <a:fillRect b="0" l="0" r="0" t="0"/>
            </a:stretch>
          </a:blipFill>
          <a:ln>
            <a:noFill/>
          </a:ln>
        </p:spPr>
      </p:sp>
      <p:sp>
        <p:nvSpPr>
          <p:cNvPr id="630" name="Google Shape;630;p24"/>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5"/>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640" name="Google Shape;640;p25"/>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41" name="Google Shape;641;p25"/>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642" name="Google Shape;642;p25"/>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43" name="Google Shape;643;p25"/>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644" name="Google Shape;644;p25"/>
          <p:cNvSpPr txBox="1"/>
          <p:nvPr/>
        </p:nvSpPr>
        <p:spPr>
          <a:xfrm>
            <a:off x="901110" y="968450"/>
            <a:ext cx="16173450" cy="62669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900"/>
              <a:buFont typeface="Arial"/>
              <a:buNone/>
            </a:pPr>
            <a:r>
              <a:rPr b="1" i="0" lang="en-US" sz="3900" u="none" cap="none" strike="noStrike">
                <a:solidFill>
                  <a:srgbClr val="F58220"/>
                </a:solidFill>
                <a:latin typeface="Roboto"/>
                <a:ea typeface="Roboto"/>
                <a:cs typeface="Roboto"/>
                <a:sym typeface="Roboto"/>
              </a:rPr>
              <a:t>Detailed Guidance on Using NEAT+ for Environmental Screening</a:t>
            </a:r>
            <a:endParaRPr b="0" i="0" sz="1400" u="none" cap="none" strike="noStrike">
              <a:solidFill>
                <a:srgbClr val="000000"/>
              </a:solidFill>
              <a:latin typeface="Arial"/>
              <a:ea typeface="Arial"/>
              <a:cs typeface="Arial"/>
              <a:sym typeface="Arial"/>
            </a:endParaRPr>
          </a:p>
        </p:txBody>
      </p:sp>
      <p:grpSp>
        <p:nvGrpSpPr>
          <p:cNvPr id="645" name="Google Shape;645;p25"/>
          <p:cNvGrpSpPr/>
          <p:nvPr/>
        </p:nvGrpSpPr>
        <p:grpSpPr>
          <a:xfrm>
            <a:off x="1050131" y="2704968"/>
            <a:ext cx="7916273" cy="5378711"/>
            <a:chOff x="0" y="0"/>
            <a:chExt cx="10555030" cy="7171615"/>
          </a:xfrm>
        </p:grpSpPr>
        <p:sp>
          <p:nvSpPr>
            <p:cNvPr id="646" name="Google Shape;646;p25"/>
            <p:cNvSpPr/>
            <p:nvPr/>
          </p:nvSpPr>
          <p:spPr>
            <a:xfrm>
              <a:off x="0" y="0"/>
              <a:ext cx="10555030" cy="7171614"/>
            </a:xfrm>
            <a:custGeom>
              <a:rect b="b" l="l" r="r" t="t"/>
              <a:pathLst>
                <a:path extrusionOk="0" h="7171614" w="10555030">
                  <a:moveTo>
                    <a:pt x="9648" y="0"/>
                  </a:moveTo>
                  <a:lnTo>
                    <a:pt x="10545382" y="0"/>
                  </a:lnTo>
                  <a:cubicBezTo>
                    <a:pt x="10550656" y="0"/>
                    <a:pt x="10555030" y="3550"/>
                    <a:pt x="10555030" y="7830"/>
                  </a:cubicBezTo>
                  <a:lnTo>
                    <a:pt x="10555030" y="7163784"/>
                  </a:lnTo>
                  <a:cubicBezTo>
                    <a:pt x="10555030" y="7168065"/>
                    <a:pt x="10550656" y="7171614"/>
                    <a:pt x="10545382" y="7171614"/>
                  </a:cubicBezTo>
                  <a:lnTo>
                    <a:pt x="9648" y="7171614"/>
                  </a:lnTo>
                  <a:cubicBezTo>
                    <a:pt x="4374" y="7171614"/>
                    <a:pt x="0" y="7168065"/>
                    <a:pt x="0" y="7163784"/>
                  </a:cubicBezTo>
                  <a:lnTo>
                    <a:pt x="0" y="7830"/>
                  </a:lnTo>
                  <a:cubicBezTo>
                    <a:pt x="0" y="3550"/>
                    <a:pt x="4374" y="0"/>
                    <a:pt x="9648" y="0"/>
                  </a:cubicBezTo>
                  <a:moveTo>
                    <a:pt x="9648" y="15660"/>
                  </a:moveTo>
                  <a:lnTo>
                    <a:pt x="9648" y="7830"/>
                  </a:lnTo>
                  <a:lnTo>
                    <a:pt x="19296" y="7830"/>
                  </a:lnTo>
                  <a:lnTo>
                    <a:pt x="19296" y="7163784"/>
                  </a:lnTo>
                  <a:lnTo>
                    <a:pt x="9648" y="7163784"/>
                  </a:lnTo>
                  <a:lnTo>
                    <a:pt x="9648" y="7155955"/>
                  </a:lnTo>
                  <a:lnTo>
                    <a:pt x="10545382" y="7155955"/>
                  </a:lnTo>
                  <a:lnTo>
                    <a:pt x="10545382" y="7163784"/>
                  </a:lnTo>
                  <a:lnTo>
                    <a:pt x="10535734" y="7163784"/>
                  </a:lnTo>
                  <a:lnTo>
                    <a:pt x="10535734" y="7830"/>
                  </a:lnTo>
                  <a:lnTo>
                    <a:pt x="10545382" y="7830"/>
                  </a:lnTo>
                  <a:lnTo>
                    <a:pt x="10545382" y="15660"/>
                  </a:lnTo>
                  <a:lnTo>
                    <a:pt x="9648" y="1566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5"/>
            <p:cNvSpPr txBox="1"/>
            <p:nvPr/>
          </p:nvSpPr>
          <p:spPr>
            <a:xfrm>
              <a:off x="0" y="57150"/>
              <a:ext cx="10555030" cy="7114465"/>
            </a:xfrm>
            <a:prstGeom prst="rect">
              <a:avLst/>
            </a:prstGeom>
            <a:noFill/>
            <a:ln>
              <a:noFill/>
            </a:ln>
          </p:spPr>
          <p:txBody>
            <a:bodyPr anchorCtr="0" anchor="t" bIns="50800" lIns="50800" spcFirstLastPara="1" rIns="50800" wrap="square" tIns="50800">
              <a:noAutofit/>
            </a:bodyPr>
            <a:lstStyle/>
            <a:p>
              <a:pPr indent="0" lvl="0" marL="0" marR="0" rtl="0" algn="l">
                <a:lnSpc>
                  <a:spcPct val="97181"/>
                </a:lnSpc>
                <a:spcBef>
                  <a:spcPts val="0"/>
                </a:spcBef>
                <a:spcAft>
                  <a:spcPts val="0"/>
                </a:spcAft>
                <a:buClr>
                  <a:srgbClr val="000000"/>
                </a:buClr>
                <a:buSzPts val="3300"/>
                <a:buFont typeface="Arial"/>
                <a:buNone/>
              </a:pPr>
              <a:r>
                <a:rPr b="1" i="0" lang="en-US" sz="3300" u="none" cap="none" strike="noStrike">
                  <a:solidFill>
                    <a:srgbClr val="F58220"/>
                  </a:solidFill>
                  <a:latin typeface="Roboto"/>
                  <a:ea typeface="Roboto"/>
                  <a:cs typeface="Roboto"/>
                  <a:sym typeface="Roboto"/>
                </a:rPr>
                <a:t>Activity Modules:</a:t>
              </a:r>
              <a:endParaRPr b="0" i="0" sz="1400" u="none" cap="none" strike="noStrike">
                <a:solidFill>
                  <a:srgbClr val="000000"/>
                </a:solidFill>
                <a:latin typeface="Arial"/>
                <a:ea typeface="Arial"/>
                <a:cs typeface="Arial"/>
                <a:sym typeface="Arial"/>
              </a:endParaRPr>
            </a:p>
            <a:p>
              <a:pPr indent="0" lvl="0" marL="0" marR="0" rtl="0" algn="l">
                <a:lnSpc>
                  <a:spcPct val="97181"/>
                </a:lnSpc>
                <a:spcBef>
                  <a:spcPts val="0"/>
                </a:spcBef>
                <a:spcAft>
                  <a:spcPts val="0"/>
                </a:spcAft>
                <a:buClr>
                  <a:srgbClr val="000000"/>
                </a:buClr>
                <a:buSzPts val="3300"/>
                <a:buFont typeface="Arial"/>
                <a:buNone/>
              </a:pPr>
              <a:r>
                <a:t/>
              </a:r>
              <a:endParaRPr b="1" i="0" sz="3300" u="none" cap="none" strike="noStrike">
                <a:solidFill>
                  <a:srgbClr val="F58220"/>
                </a:solidFill>
                <a:latin typeface="Roboto"/>
                <a:ea typeface="Roboto"/>
                <a:cs typeface="Roboto"/>
                <a:sym typeface="Roboto"/>
              </a:endParaRPr>
            </a:p>
            <a:p>
              <a:pPr indent="-298608" lvl="1" marL="597217" marR="0" rtl="0" algn="l">
                <a:lnSpc>
                  <a:spcPct val="97181"/>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Assesses environmental impacts of humanitarian activities in shelter, WASH, livelihoods sectors and/or food security.</a:t>
              </a:r>
              <a:endParaRPr b="0" i="0" sz="1400" u="none" cap="none" strike="noStrike">
                <a:solidFill>
                  <a:srgbClr val="000000"/>
                </a:solidFill>
                <a:latin typeface="Arial"/>
                <a:ea typeface="Arial"/>
                <a:cs typeface="Arial"/>
                <a:sym typeface="Arial"/>
              </a:endParaRPr>
            </a:p>
            <a:p>
              <a:pPr indent="-298608" lvl="1" marL="597217" marR="0" rtl="0" algn="l">
                <a:lnSpc>
                  <a:spcPct val="97181"/>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Provides specific insights into environmental risks based on activity type.</a:t>
              </a:r>
              <a:endParaRPr b="0" i="0" sz="1400" u="none" cap="none" strike="noStrike">
                <a:solidFill>
                  <a:srgbClr val="000000"/>
                </a:solidFill>
                <a:latin typeface="Arial"/>
                <a:ea typeface="Arial"/>
                <a:cs typeface="Arial"/>
                <a:sym typeface="Arial"/>
              </a:endParaRPr>
            </a:p>
            <a:p>
              <a:pPr indent="-298608" lvl="1" marL="597217" marR="0" rtl="0" algn="l">
                <a:lnSpc>
                  <a:spcPct val="97181"/>
                </a:lnSpc>
                <a:spcBef>
                  <a:spcPts val="0"/>
                </a:spcBef>
                <a:spcAft>
                  <a:spcPts val="0"/>
                </a:spcAft>
                <a:buClr>
                  <a:srgbClr val="F58220"/>
                </a:buClr>
                <a:buSzPts val="3300"/>
                <a:buFont typeface="Arial"/>
                <a:buChar char="•"/>
              </a:pPr>
              <a:r>
                <a:rPr b="1" i="0" lang="en-US" sz="3300" u="none" cap="none" strike="noStrike">
                  <a:solidFill>
                    <a:srgbClr val="F58220"/>
                  </a:solidFill>
                  <a:latin typeface="Roboto"/>
                  <a:ea typeface="Roboto"/>
                  <a:cs typeface="Roboto"/>
                  <a:sym typeface="Roboto"/>
                </a:rPr>
                <a:t>Example:</a:t>
              </a:r>
              <a:r>
                <a:rPr b="0" i="0" lang="en-US" sz="3300" u="none" cap="none" strike="noStrike">
                  <a:solidFill>
                    <a:srgbClr val="F58220"/>
                  </a:solidFill>
                  <a:latin typeface="Roboto"/>
                  <a:ea typeface="Roboto"/>
                  <a:cs typeface="Roboto"/>
                  <a:sym typeface="Roboto"/>
                </a:rPr>
                <a:t> Evaluated the environmental impact of shelter construction in an urban refugee camp.</a:t>
              </a:r>
              <a:endParaRPr b="0" i="0" sz="1400" u="none" cap="none" strike="noStrike">
                <a:solidFill>
                  <a:srgbClr val="000000"/>
                </a:solidFill>
                <a:latin typeface="Arial"/>
                <a:ea typeface="Arial"/>
                <a:cs typeface="Arial"/>
                <a:sym typeface="Arial"/>
              </a:endParaRPr>
            </a:p>
          </p:txBody>
        </p:sp>
      </p:grpSp>
      <p:grpSp>
        <p:nvGrpSpPr>
          <p:cNvPr id="648" name="Google Shape;648;p25"/>
          <p:cNvGrpSpPr/>
          <p:nvPr/>
        </p:nvGrpSpPr>
        <p:grpSpPr>
          <a:xfrm>
            <a:off x="9283934" y="2704968"/>
            <a:ext cx="7975366" cy="5378711"/>
            <a:chOff x="0" y="0"/>
            <a:chExt cx="10633822" cy="7171615"/>
          </a:xfrm>
        </p:grpSpPr>
        <p:sp>
          <p:nvSpPr>
            <p:cNvPr id="649" name="Google Shape;649;p25"/>
            <p:cNvSpPr/>
            <p:nvPr/>
          </p:nvSpPr>
          <p:spPr>
            <a:xfrm>
              <a:off x="0" y="0"/>
              <a:ext cx="10633822" cy="7171614"/>
            </a:xfrm>
            <a:custGeom>
              <a:rect b="b" l="l" r="r" t="t"/>
              <a:pathLst>
                <a:path extrusionOk="0" h="7171614" w="10633822">
                  <a:moveTo>
                    <a:pt x="9720" y="0"/>
                  </a:moveTo>
                  <a:lnTo>
                    <a:pt x="10624102" y="0"/>
                  </a:lnTo>
                  <a:cubicBezTo>
                    <a:pt x="10629416" y="0"/>
                    <a:pt x="10633822" y="3550"/>
                    <a:pt x="10633822" y="7830"/>
                  </a:cubicBezTo>
                  <a:lnTo>
                    <a:pt x="10633822" y="7163784"/>
                  </a:lnTo>
                  <a:cubicBezTo>
                    <a:pt x="10633822" y="7168065"/>
                    <a:pt x="10629416" y="7171614"/>
                    <a:pt x="10624102" y="7171614"/>
                  </a:cubicBezTo>
                  <a:lnTo>
                    <a:pt x="9720" y="7171614"/>
                  </a:lnTo>
                  <a:cubicBezTo>
                    <a:pt x="4406" y="7171614"/>
                    <a:pt x="0" y="7168065"/>
                    <a:pt x="0" y="7163784"/>
                  </a:cubicBezTo>
                  <a:lnTo>
                    <a:pt x="0" y="7830"/>
                  </a:lnTo>
                  <a:cubicBezTo>
                    <a:pt x="0" y="3550"/>
                    <a:pt x="4406" y="0"/>
                    <a:pt x="9720" y="0"/>
                  </a:cubicBezTo>
                  <a:moveTo>
                    <a:pt x="9720" y="15660"/>
                  </a:moveTo>
                  <a:lnTo>
                    <a:pt x="9720" y="7830"/>
                  </a:lnTo>
                  <a:lnTo>
                    <a:pt x="19440" y="7830"/>
                  </a:lnTo>
                  <a:lnTo>
                    <a:pt x="19440" y="7163784"/>
                  </a:lnTo>
                  <a:lnTo>
                    <a:pt x="9720" y="7163784"/>
                  </a:lnTo>
                  <a:lnTo>
                    <a:pt x="9720" y="7155955"/>
                  </a:lnTo>
                  <a:lnTo>
                    <a:pt x="10624102" y="7155955"/>
                  </a:lnTo>
                  <a:lnTo>
                    <a:pt x="10624102" y="7163784"/>
                  </a:lnTo>
                  <a:lnTo>
                    <a:pt x="10614382" y="7163784"/>
                  </a:lnTo>
                  <a:lnTo>
                    <a:pt x="10614382" y="7830"/>
                  </a:lnTo>
                  <a:lnTo>
                    <a:pt x="10624102" y="7830"/>
                  </a:lnTo>
                  <a:lnTo>
                    <a:pt x="10624102" y="15660"/>
                  </a:lnTo>
                  <a:lnTo>
                    <a:pt x="9720" y="1566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5"/>
            <p:cNvSpPr txBox="1"/>
            <p:nvPr/>
          </p:nvSpPr>
          <p:spPr>
            <a:xfrm>
              <a:off x="0" y="28575"/>
              <a:ext cx="10633822" cy="7143040"/>
            </a:xfrm>
            <a:prstGeom prst="rect">
              <a:avLst/>
            </a:prstGeom>
            <a:noFill/>
            <a:ln>
              <a:noFill/>
            </a:ln>
          </p:spPr>
          <p:txBody>
            <a:bodyPr anchorCtr="0" anchor="t" bIns="50800" lIns="50800" spcFirstLastPara="1" rIns="50800" wrap="square" tIns="50800">
              <a:noAutofit/>
            </a:bodyPr>
            <a:lstStyle/>
            <a:p>
              <a:pPr indent="0" lvl="0" marL="0" marR="0" rtl="0" algn="l">
                <a:lnSpc>
                  <a:spcPct val="108000"/>
                </a:lnSpc>
                <a:spcBef>
                  <a:spcPts val="0"/>
                </a:spcBef>
                <a:spcAft>
                  <a:spcPts val="0"/>
                </a:spcAft>
                <a:buClr>
                  <a:srgbClr val="000000"/>
                </a:buClr>
                <a:buSzPts val="3300"/>
                <a:buFont typeface="Arial"/>
                <a:buNone/>
              </a:pPr>
              <a:r>
                <a:rPr b="1" i="0" lang="en-US" sz="3300" u="none" cap="none" strike="noStrike">
                  <a:solidFill>
                    <a:srgbClr val="F58220"/>
                  </a:solidFill>
                  <a:latin typeface="Roboto"/>
                  <a:ea typeface="Roboto"/>
                  <a:cs typeface="Roboto"/>
                  <a:sym typeface="Roboto"/>
                </a:rPr>
                <a:t>Environmental Sensitivity Module:</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3300"/>
                <a:buFont typeface="Arial"/>
                <a:buNone/>
              </a:pPr>
              <a:r>
                <a:t/>
              </a:r>
              <a:endParaRPr b="1" i="0" sz="3300" u="none" cap="none" strike="noStrike">
                <a:solidFill>
                  <a:srgbClr val="F58220"/>
                </a:solidFill>
                <a:latin typeface="Roboto"/>
                <a:ea typeface="Roboto"/>
                <a:cs typeface="Roboto"/>
                <a:sym typeface="Roboto"/>
              </a:endParaRPr>
            </a:p>
            <a:p>
              <a:pPr indent="-298609" lvl="1" marL="597219" marR="0" rtl="0" algn="l">
                <a:lnSpc>
                  <a:spcPct val="108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Assesses environmental sensitivity based on factors like vegetation, soil, and socio-economic settings.</a:t>
              </a:r>
              <a:endParaRPr b="0" i="0" sz="1400" u="none" cap="none" strike="noStrike">
                <a:solidFill>
                  <a:srgbClr val="000000"/>
                </a:solidFill>
                <a:latin typeface="Arial"/>
                <a:ea typeface="Arial"/>
                <a:cs typeface="Arial"/>
                <a:sym typeface="Arial"/>
              </a:endParaRPr>
            </a:p>
            <a:p>
              <a:pPr indent="-298609" lvl="1" marL="597219" marR="0" rtl="0" algn="l">
                <a:lnSpc>
                  <a:spcPct val="108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Identifies vulnerabilities in the environment, guiding further analysis.</a:t>
              </a:r>
              <a:endParaRPr b="0" i="0" sz="1400" u="none" cap="none" strike="noStrike">
                <a:solidFill>
                  <a:srgbClr val="000000"/>
                </a:solidFill>
                <a:latin typeface="Arial"/>
                <a:ea typeface="Arial"/>
                <a:cs typeface="Arial"/>
                <a:sym typeface="Arial"/>
              </a:endParaRPr>
            </a:p>
            <a:p>
              <a:pPr indent="-298609" lvl="1" marL="597219" marR="0" rtl="0" algn="l">
                <a:lnSpc>
                  <a:spcPct val="108000"/>
                </a:lnSpc>
                <a:spcBef>
                  <a:spcPts val="0"/>
                </a:spcBef>
                <a:spcAft>
                  <a:spcPts val="0"/>
                </a:spcAft>
                <a:buClr>
                  <a:srgbClr val="F58220"/>
                </a:buClr>
                <a:buSzPts val="3300"/>
                <a:buFont typeface="Arial"/>
                <a:buChar char="•"/>
              </a:pPr>
              <a:r>
                <a:rPr b="1" i="0" lang="en-US" sz="3300" u="none" cap="none" strike="noStrike">
                  <a:solidFill>
                    <a:srgbClr val="F58220"/>
                  </a:solidFill>
                  <a:latin typeface="Roboto"/>
                  <a:ea typeface="Roboto"/>
                  <a:cs typeface="Roboto"/>
                  <a:sym typeface="Roboto"/>
                </a:rPr>
                <a:t>Example:</a:t>
              </a:r>
              <a:r>
                <a:rPr b="0" i="0" lang="en-US" sz="3300" u="none" cap="none" strike="noStrike">
                  <a:solidFill>
                    <a:srgbClr val="F58220"/>
                  </a:solidFill>
                  <a:latin typeface="Roboto"/>
                  <a:ea typeface="Roboto"/>
                  <a:cs typeface="Roboto"/>
                  <a:sym typeface="Roboto"/>
                </a:rPr>
                <a:t> Assessed the sensitivity of flood-affected land in a refugee camp.</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6"/>
          <p:cNvSpPr/>
          <p:nvPr/>
        </p:nvSpPr>
        <p:spPr>
          <a:xfrm flipH="1" rot="-9128711">
            <a:off x="12625536" y="559666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660" name="Google Shape;660;p26"/>
          <p:cNvSpPr/>
          <p:nvPr/>
        </p:nvSpPr>
        <p:spPr>
          <a:xfrm rot="1671288">
            <a:off x="13441426" y="6740479"/>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61" name="Google Shape;661;p26"/>
          <p:cNvSpPr/>
          <p:nvPr/>
        </p:nvSpPr>
        <p:spPr>
          <a:xfrm flipH="1" rot="4300977">
            <a:off x="-2384795" y="-2645640"/>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3">
              <a:alphaModFix amt="27000"/>
            </a:blip>
            <a:stretch>
              <a:fillRect b="0" l="0" r="0" t="0"/>
            </a:stretch>
          </a:blipFill>
          <a:ln>
            <a:noFill/>
          </a:ln>
        </p:spPr>
      </p:sp>
      <p:sp>
        <p:nvSpPr>
          <p:cNvPr id="662" name="Google Shape;662;p26"/>
          <p:cNvSpPr/>
          <p:nvPr/>
        </p:nvSpPr>
        <p:spPr>
          <a:xfrm rot="-6499022">
            <a:off x="-2031416" y="-219337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663" name="Google Shape;663;p26"/>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664" name="Google Shape;664;p26"/>
          <p:cNvSpPr txBox="1"/>
          <p:nvPr/>
        </p:nvSpPr>
        <p:spPr>
          <a:xfrm>
            <a:off x="901110" y="968450"/>
            <a:ext cx="16173450" cy="62669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900"/>
              <a:buFont typeface="Arial"/>
              <a:buNone/>
            </a:pPr>
            <a:r>
              <a:rPr b="1" i="0" lang="en-US" sz="3900" u="none" cap="none" strike="noStrike">
                <a:solidFill>
                  <a:srgbClr val="F58220"/>
                </a:solidFill>
                <a:latin typeface="Roboto"/>
                <a:ea typeface="Roboto"/>
                <a:cs typeface="Roboto"/>
                <a:sym typeface="Roboto"/>
              </a:rPr>
              <a:t>Detailed Guidance on Using NEAT+ for Environmental Screening</a:t>
            </a:r>
            <a:endParaRPr b="0" i="0" sz="1400" u="none" cap="none" strike="noStrike">
              <a:solidFill>
                <a:srgbClr val="000000"/>
              </a:solidFill>
              <a:latin typeface="Arial"/>
              <a:ea typeface="Arial"/>
              <a:cs typeface="Arial"/>
              <a:sym typeface="Arial"/>
            </a:endParaRPr>
          </a:p>
        </p:txBody>
      </p:sp>
      <p:grpSp>
        <p:nvGrpSpPr>
          <p:cNvPr id="665" name="Google Shape;665;p26"/>
          <p:cNvGrpSpPr/>
          <p:nvPr/>
        </p:nvGrpSpPr>
        <p:grpSpPr>
          <a:xfrm>
            <a:off x="901110" y="2294804"/>
            <a:ext cx="7815262" cy="6191894"/>
            <a:chOff x="0" y="-9525"/>
            <a:chExt cx="10420350" cy="8255858"/>
          </a:xfrm>
        </p:grpSpPr>
        <p:sp>
          <p:nvSpPr>
            <p:cNvPr id="666" name="Google Shape;666;p26"/>
            <p:cNvSpPr/>
            <p:nvPr/>
          </p:nvSpPr>
          <p:spPr>
            <a:xfrm>
              <a:off x="0" y="0"/>
              <a:ext cx="10420350" cy="8246333"/>
            </a:xfrm>
            <a:custGeom>
              <a:rect b="b" l="l" r="r" t="t"/>
              <a:pathLst>
                <a:path extrusionOk="0" h="8246333" w="10420350">
                  <a:moveTo>
                    <a:pt x="9525" y="0"/>
                  </a:moveTo>
                  <a:lnTo>
                    <a:pt x="10410825" y="0"/>
                  </a:lnTo>
                  <a:cubicBezTo>
                    <a:pt x="10416032" y="0"/>
                    <a:pt x="10420350" y="4082"/>
                    <a:pt x="10420350" y="9003"/>
                  </a:cubicBezTo>
                  <a:lnTo>
                    <a:pt x="10420350" y="8237329"/>
                  </a:lnTo>
                  <a:cubicBezTo>
                    <a:pt x="10420350" y="8242251"/>
                    <a:pt x="10416032" y="8246333"/>
                    <a:pt x="10410825" y="8246333"/>
                  </a:cubicBezTo>
                  <a:lnTo>
                    <a:pt x="9525" y="8246333"/>
                  </a:lnTo>
                  <a:cubicBezTo>
                    <a:pt x="4318" y="8246333"/>
                    <a:pt x="0" y="8242251"/>
                    <a:pt x="0" y="8237329"/>
                  </a:cubicBezTo>
                  <a:lnTo>
                    <a:pt x="0" y="9003"/>
                  </a:lnTo>
                  <a:cubicBezTo>
                    <a:pt x="0" y="4082"/>
                    <a:pt x="4318" y="0"/>
                    <a:pt x="9525" y="0"/>
                  </a:cubicBezTo>
                  <a:moveTo>
                    <a:pt x="9525" y="18007"/>
                  </a:moveTo>
                  <a:lnTo>
                    <a:pt x="9525" y="9003"/>
                  </a:lnTo>
                  <a:lnTo>
                    <a:pt x="19050" y="9003"/>
                  </a:lnTo>
                  <a:lnTo>
                    <a:pt x="19050" y="8237329"/>
                  </a:lnTo>
                  <a:lnTo>
                    <a:pt x="9525" y="8237329"/>
                  </a:lnTo>
                  <a:lnTo>
                    <a:pt x="9525" y="8228326"/>
                  </a:lnTo>
                  <a:lnTo>
                    <a:pt x="10410825" y="8228326"/>
                  </a:lnTo>
                  <a:lnTo>
                    <a:pt x="10410825" y="8237329"/>
                  </a:lnTo>
                  <a:lnTo>
                    <a:pt x="10401300" y="8237329"/>
                  </a:lnTo>
                  <a:lnTo>
                    <a:pt x="10401300" y="9003"/>
                  </a:lnTo>
                  <a:lnTo>
                    <a:pt x="10410825" y="9003"/>
                  </a:lnTo>
                  <a:lnTo>
                    <a:pt x="10410825" y="18007"/>
                  </a:lnTo>
                  <a:lnTo>
                    <a:pt x="9525" y="18007"/>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6"/>
            <p:cNvSpPr txBox="1"/>
            <p:nvPr/>
          </p:nvSpPr>
          <p:spPr>
            <a:xfrm>
              <a:off x="0" y="-9525"/>
              <a:ext cx="10420350" cy="8255858"/>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300"/>
                <a:buFont typeface="Arial"/>
                <a:buNone/>
              </a:pPr>
              <a:r>
                <a:rPr b="1" i="0" lang="en-US" sz="3300" u="none" cap="none" strike="noStrike">
                  <a:solidFill>
                    <a:srgbClr val="F58220"/>
                  </a:solidFill>
                  <a:latin typeface="Roboto"/>
                  <a:ea typeface="Roboto"/>
                  <a:cs typeface="Roboto"/>
                  <a:sym typeface="Roboto"/>
                </a:rPr>
                <a:t>Automated Reporting:</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300"/>
                <a:buFont typeface="Arial"/>
                <a:buNone/>
              </a:pPr>
              <a:r>
                <a:t/>
              </a:r>
              <a:endParaRPr b="1" i="0" sz="3300" u="none" cap="none" strike="noStrike">
                <a:solidFill>
                  <a:srgbClr val="F58220"/>
                </a:solidFill>
                <a:latin typeface="Roboto"/>
                <a:ea typeface="Roboto"/>
                <a:cs typeface="Roboto"/>
                <a:sym typeface="Roboto"/>
              </a:endParaRPr>
            </a:p>
            <a:p>
              <a:pPr indent="-298609" lvl="1" marL="597218" marR="0" rtl="0" algn="l">
                <a:lnSpc>
                  <a:spcPct val="120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Provides automated reports categorizing environmental risks (low, medium, high) and offering tailored recommendations.</a:t>
              </a:r>
              <a:endParaRPr b="0" i="0" sz="1400" u="none" cap="none" strike="noStrike">
                <a:solidFill>
                  <a:srgbClr val="000000"/>
                </a:solidFill>
                <a:latin typeface="Arial"/>
                <a:ea typeface="Arial"/>
                <a:cs typeface="Arial"/>
                <a:sym typeface="Arial"/>
              </a:endParaRPr>
            </a:p>
            <a:p>
              <a:pPr indent="-298609" lvl="1" marL="597218" marR="0" rtl="0" algn="l">
                <a:lnSpc>
                  <a:spcPct val="120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Simplifies the decision-making process, offering clear, actionable insights.</a:t>
              </a:r>
              <a:endParaRPr b="0" i="0" sz="1400" u="none" cap="none" strike="noStrike">
                <a:solidFill>
                  <a:srgbClr val="000000"/>
                </a:solidFill>
                <a:latin typeface="Arial"/>
                <a:ea typeface="Arial"/>
                <a:cs typeface="Arial"/>
                <a:sym typeface="Arial"/>
              </a:endParaRPr>
            </a:p>
            <a:p>
              <a:pPr indent="-298609" lvl="1" marL="597218" marR="0" rtl="0" algn="l">
                <a:lnSpc>
                  <a:spcPct val="120000"/>
                </a:lnSpc>
                <a:spcBef>
                  <a:spcPts val="0"/>
                </a:spcBef>
                <a:spcAft>
                  <a:spcPts val="0"/>
                </a:spcAft>
                <a:buClr>
                  <a:srgbClr val="F58220"/>
                </a:buClr>
                <a:buSzPts val="3300"/>
                <a:buFont typeface="Arial"/>
                <a:buChar char="•"/>
              </a:pPr>
              <a:r>
                <a:rPr b="1" i="0" lang="en-US" sz="3300" u="none" cap="none" strike="noStrike">
                  <a:solidFill>
                    <a:srgbClr val="F58220"/>
                  </a:solidFill>
                  <a:latin typeface="Roboto"/>
                  <a:ea typeface="Roboto"/>
                  <a:cs typeface="Roboto"/>
                  <a:sym typeface="Roboto"/>
                </a:rPr>
                <a:t>Example:</a:t>
              </a:r>
              <a:r>
                <a:rPr b="0" i="0" lang="en-US" sz="3300" u="none" cap="none" strike="noStrike">
                  <a:solidFill>
                    <a:srgbClr val="F58220"/>
                  </a:solidFill>
                  <a:latin typeface="Roboto"/>
                  <a:ea typeface="Roboto"/>
                  <a:cs typeface="Roboto"/>
                  <a:sym typeface="Roboto"/>
                </a:rPr>
                <a:t> Used in early emergency responses to ensure environmental concerns are addressed.</a:t>
              </a:r>
              <a:endParaRPr b="0" i="0" sz="1400" u="none" cap="none" strike="noStrike">
                <a:solidFill>
                  <a:srgbClr val="000000"/>
                </a:solidFill>
                <a:latin typeface="Arial"/>
                <a:ea typeface="Arial"/>
                <a:cs typeface="Arial"/>
                <a:sym typeface="Arial"/>
              </a:endParaRPr>
            </a:p>
          </p:txBody>
        </p:sp>
      </p:grpSp>
      <p:grpSp>
        <p:nvGrpSpPr>
          <p:cNvPr id="668" name="Google Shape;668;p26"/>
          <p:cNvGrpSpPr/>
          <p:nvPr/>
        </p:nvGrpSpPr>
        <p:grpSpPr>
          <a:xfrm>
            <a:off x="9259298" y="2301948"/>
            <a:ext cx="7815262" cy="6184750"/>
            <a:chOff x="0" y="0"/>
            <a:chExt cx="10420350" cy="8246333"/>
          </a:xfrm>
        </p:grpSpPr>
        <p:sp>
          <p:nvSpPr>
            <p:cNvPr id="669" name="Google Shape;669;p26"/>
            <p:cNvSpPr/>
            <p:nvPr/>
          </p:nvSpPr>
          <p:spPr>
            <a:xfrm>
              <a:off x="0" y="0"/>
              <a:ext cx="10420350" cy="8246333"/>
            </a:xfrm>
            <a:custGeom>
              <a:rect b="b" l="l" r="r" t="t"/>
              <a:pathLst>
                <a:path extrusionOk="0" h="8246333" w="10420350">
                  <a:moveTo>
                    <a:pt x="9525" y="0"/>
                  </a:moveTo>
                  <a:lnTo>
                    <a:pt x="10410825" y="0"/>
                  </a:lnTo>
                  <a:cubicBezTo>
                    <a:pt x="10416032" y="0"/>
                    <a:pt x="10420350" y="4082"/>
                    <a:pt x="10420350" y="9003"/>
                  </a:cubicBezTo>
                  <a:lnTo>
                    <a:pt x="10420350" y="8237329"/>
                  </a:lnTo>
                  <a:cubicBezTo>
                    <a:pt x="10420350" y="8242251"/>
                    <a:pt x="10416032" y="8246333"/>
                    <a:pt x="10410825" y="8246333"/>
                  </a:cubicBezTo>
                  <a:lnTo>
                    <a:pt x="9525" y="8246333"/>
                  </a:lnTo>
                  <a:cubicBezTo>
                    <a:pt x="4318" y="8246333"/>
                    <a:pt x="0" y="8242251"/>
                    <a:pt x="0" y="8237329"/>
                  </a:cubicBezTo>
                  <a:lnTo>
                    <a:pt x="0" y="9003"/>
                  </a:lnTo>
                  <a:cubicBezTo>
                    <a:pt x="0" y="4082"/>
                    <a:pt x="4318" y="0"/>
                    <a:pt x="9525" y="0"/>
                  </a:cubicBezTo>
                  <a:moveTo>
                    <a:pt x="9525" y="18007"/>
                  </a:moveTo>
                  <a:lnTo>
                    <a:pt x="9525" y="9003"/>
                  </a:lnTo>
                  <a:lnTo>
                    <a:pt x="19050" y="9003"/>
                  </a:lnTo>
                  <a:lnTo>
                    <a:pt x="19050" y="8237329"/>
                  </a:lnTo>
                  <a:lnTo>
                    <a:pt x="9525" y="8237329"/>
                  </a:lnTo>
                  <a:lnTo>
                    <a:pt x="9525" y="8228326"/>
                  </a:lnTo>
                  <a:lnTo>
                    <a:pt x="10410825" y="8228326"/>
                  </a:lnTo>
                  <a:lnTo>
                    <a:pt x="10410825" y="8237329"/>
                  </a:lnTo>
                  <a:lnTo>
                    <a:pt x="10401300" y="8237329"/>
                  </a:lnTo>
                  <a:lnTo>
                    <a:pt x="10401300" y="9003"/>
                  </a:lnTo>
                  <a:lnTo>
                    <a:pt x="10410825" y="9003"/>
                  </a:lnTo>
                  <a:lnTo>
                    <a:pt x="10410825" y="18007"/>
                  </a:lnTo>
                  <a:lnTo>
                    <a:pt x="9525" y="18007"/>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6"/>
            <p:cNvSpPr txBox="1"/>
            <p:nvPr/>
          </p:nvSpPr>
          <p:spPr>
            <a:xfrm>
              <a:off x="0" y="28575"/>
              <a:ext cx="10420350" cy="8217758"/>
            </a:xfrm>
            <a:prstGeom prst="rect">
              <a:avLst/>
            </a:prstGeom>
            <a:noFill/>
            <a:ln>
              <a:noFill/>
            </a:ln>
          </p:spPr>
          <p:txBody>
            <a:bodyPr anchorCtr="0" anchor="t" bIns="50800" lIns="50800" spcFirstLastPara="1" rIns="50800" wrap="square" tIns="50800">
              <a:noAutofit/>
            </a:bodyPr>
            <a:lstStyle/>
            <a:p>
              <a:pPr indent="0" lvl="0" marL="0" marR="0" rtl="0" algn="l">
                <a:lnSpc>
                  <a:spcPct val="108000"/>
                </a:lnSpc>
                <a:spcBef>
                  <a:spcPts val="0"/>
                </a:spcBef>
                <a:spcAft>
                  <a:spcPts val="0"/>
                </a:spcAft>
                <a:buClr>
                  <a:srgbClr val="000000"/>
                </a:buClr>
                <a:buSzPts val="3300"/>
                <a:buFont typeface="Arial"/>
                <a:buNone/>
              </a:pPr>
              <a:r>
                <a:rPr b="1" i="0" lang="en-US" sz="3300" u="none" cap="none" strike="noStrike">
                  <a:solidFill>
                    <a:srgbClr val="F58220"/>
                  </a:solidFill>
                  <a:latin typeface="Roboto"/>
                  <a:ea typeface="Roboto"/>
                  <a:cs typeface="Roboto"/>
                  <a:sym typeface="Roboto"/>
                </a:rPr>
                <a:t>Environmental Analysis:</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3300"/>
                <a:buFont typeface="Arial"/>
                <a:buNone/>
              </a:pPr>
              <a:r>
                <a:t/>
              </a:r>
              <a:endParaRPr b="1" i="0" sz="3300" u="none" cap="none" strike="noStrike">
                <a:solidFill>
                  <a:srgbClr val="F58220"/>
                </a:solidFill>
                <a:latin typeface="Roboto"/>
                <a:ea typeface="Roboto"/>
                <a:cs typeface="Roboto"/>
                <a:sym typeface="Roboto"/>
              </a:endParaRPr>
            </a:p>
            <a:p>
              <a:pPr indent="-298609" lvl="1" marL="597219" marR="0" rtl="0" algn="l">
                <a:lnSpc>
                  <a:spcPct val="108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Combines data from sensitivity and activity modules to produce comprehensive reports with mitigation strategies.</a:t>
              </a:r>
              <a:endParaRPr b="0" i="0" sz="1400" u="none" cap="none" strike="noStrike">
                <a:solidFill>
                  <a:srgbClr val="000000"/>
                </a:solidFill>
                <a:latin typeface="Arial"/>
                <a:ea typeface="Arial"/>
                <a:cs typeface="Arial"/>
                <a:sym typeface="Arial"/>
              </a:endParaRPr>
            </a:p>
            <a:p>
              <a:pPr indent="-298609" lvl="1" marL="597219" marR="0" rtl="0" algn="l">
                <a:lnSpc>
                  <a:spcPct val="108000"/>
                </a:lnSpc>
                <a:spcBef>
                  <a:spcPts val="0"/>
                </a:spcBef>
                <a:spcAft>
                  <a:spcPts val="0"/>
                </a:spcAft>
                <a:buClr>
                  <a:srgbClr val="F58220"/>
                </a:buClr>
                <a:buSzPts val="3300"/>
                <a:buFont typeface="Arial"/>
                <a:buChar char="•"/>
              </a:pPr>
              <a:r>
                <a:rPr b="0" i="0" lang="en-US" sz="3300" u="none" cap="none" strike="noStrike">
                  <a:solidFill>
                    <a:srgbClr val="F58220"/>
                  </a:solidFill>
                  <a:latin typeface="Roboto"/>
                  <a:ea typeface="Roboto"/>
                  <a:cs typeface="Roboto"/>
                  <a:sym typeface="Roboto"/>
                </a:rPr>
                <a:t>Guides project managers on mitigation actions to reduce environmental damage.</a:t>
              </a:r>
              <a:endParaRPr b="0" i="0" sz="1400" u="none" cap="none" strike="noStrike">
                <a:solidFill>
                  <a:srgbClr val="000000"/>
                </a:solidFill>
                <a:latin typeface="Arial"/>
                <a:ea typeface="Arial"/>
                <a:cs typeface="Arial"/>
                <a:sym typeface="Arial"/>
              </a:endParaRPr>
            </a:p>
            <a:p>
              <a:pPr indent="-298609" lvl="1" marL="597219" marR="0" rtl="0" algn="l">
                <a:lnSpc>
                  <a:spcPct val="108000"/>
                </a:lnSpc>
                <a:spcBef>
                  <a:spcPts val="0"/>
                </a:spcBef>
                <a:spcAft>
                  <a:spcPts val="0"/>
                </a:spcAft>
                <a:buClr>
                  <a:srgbClr val="F58220"/>
                </a:buClr>
                <a:buSzPts val="3300"/>
                <a:buFont typeface="Arial"/>
                <a:buChar char="•"/>
              </a:pPr>
              <a:r>
                <a:rPr b="1" i="0" lang="en-US" sz="3300" u="none" cap="none" strike="noStrike">
                  <a:solidFill>
                    <a:srgbClr val="F58220"/>
                  </a:solidFill>
                  <a:latin typeface="Roboto"/>
                  <a:ea typeface="Roboto"/>
                  <a:cs typeface="Roboto"/>
                  <a:sym typeface="Roboto"/>
                </a:rPr>
                <a:t>Example:</a:t>
              </a:r>
              <a:r>
                <a:rPr b="0" i="0" lang="en-US" sz="3300" u="none" cap="none" strike="noStrike">
                  <a:solidFill>
                    <a:srgbClr val="F58220"/>
                  </a:solidFill>
                  <a:latin typeface="Roboto"/>
                  <a:ea typeface="Roboto"/>
                  <a:cs typeface="Roboto"/>
                  <a:sym typeface="Roboto"/>
                </a:rPr>
                <a:t> Generated a report for camp management suggesting waste management practices.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7"/>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680" name="Google Shape;680;p27"/>
          <p:cNvSpPr/>
          <p:nvPr/>
        </p:nvSpPr>
        <p:spPr>
          <a:xfrm flipH="1" rot="4300977">
            <a:off x="258065" y="-5669252"/>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4">
              <a:alphaModFix amt="27000"/>
            </a:blip>
            <a:stretch>
              <a:fillRect b="0" l="0" r="0" t="0"/>
            </a:stretch>
          </a:blipFill>
          <a:ln>
            <a:noFill/>
          </a:ln>
        </p:spPr>
      </p:sp>
      <p:sp>
        <p:nvSpPr>
          <p:cNvPr id="681" name="Google Shape;681;p27"/>
          <p:cNvSpPr/>
          <p:nvPr/>
        </p:nvSpPr>
        <p:spPr>
          <a:xfrm rot="-6499022">
            <a:off x="611445" y="-5216989"/>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5">
              <a:alphaModFix amt="27000"/>
            </a:blip>
            <a:stretch>
              <a:fillRect b="0" l="0" r="0" t="0"/>
            </a:stretch>
          </a:blipFill>
          <a:ln>
            <a:noFill/>
          </a:ln>
        </p:spPr>
      </p:sp>
      <p:sp>
        <p:nvSpPr>
          <p:cNvPr id="682" name="Google Shape;682;p27"/>
          <p:cNvSpPr txBox="1"/>
          <p:nvPr/>
        </p:nvSpPr>
        <p:spPr>
          <a:xfrm>
            <a:off x="1179094" y="2814889"/>
            <a:ext cx="6714075" cy="358591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Decision Guide for Selecting Environmental Screening/Assessment Tools</a:t>
            </a:r>
            <a:endParaRPr b="0" i="0" sz="1400" u="none" cap="none" strike="noStrike">
              <a:solidFill>
                <a:srgbClr val="000000"/>
              </a:solidFill>
              <a:latin typeface="Arial"/>
              <a:ea typeface="Arial"/>
              <a:cs typeface="Arial"/>
              <a:sym typeface="Arial"/>
            </a:endParaRPr>
          </a:p>
        </p:txBody>
      </p:sp>
      <p:sp>
        <p:nvSpPr>
          <p:cNvPr id="683" name="Google Shape;683;p27"/>
          <p:cNvSpPr/>
          <p:nvPr/>
        </p:nvSpPr>
        <p:spPr>
          <a:xfrm>
            <a:off x="8253571" y="0"/>
            <a:ext cx="9150016" cy="10287000"/>
          </a:xfrm>
          <a:custGeom>
            <a:rect b="b" l="l" r="r" t="t"/>
            <a:pathLst>
              <a:path extrusionOk="0" h="10287000" w="9150016">
                <a:moveTo>
                  <a:pt x="0" y="0"/>
                </a:moveTo>
                <a:lnTo>
                  <a:pt x="9150016" y="0"/>
                </a:lnTo>
                <a:lnTo>
                  <a:pt x="9150016" y="10287000"/>
                </a:lnTo>
                <a:lnTo>
                  <a:pt x="0" y="10287000"/>
                </a:lnTo>
                <a:lnTo>
                  <a:pt x="0" y="0"/>
                </a:lnTo>
                <a:close/>
              </a:path>
            </a:pathLst>
          </a:custGeom>
          <a:blipFill rotWithShape="1">
            <a:blip r:embed="rId6">
              <a:alphaModFix/>
            </a:blip>
            <a:stretch>
              <a:fillRect b="0" l="0" r="-736" t="0"/>
            </a:stretch>
          </a:blipFill>
          <a:ln>
            <a:noFill/>
          </a:ln>
        </p:spPr>
      </p:sp>
      <p:sp>
        <p:nvSpPr>
          <p:cNvPr id="684" name="Google Shape;684;p27"/>
          <p:cNvSpPr/>
          <p:nvPr/>
        </p:nvSpPr>
        <p:spPr>
          <a:xfrm flipH="1" rot="-4552483">
            <a:off x="14555233" y="5439883"/>
            <a:ext cx="5408135" cy="10816269"/>
          </a:xfrm>
          <a:custGeom>
            <a:rect b="b" l="l" r="r" t="t"/>
            <a:pathLst>
              <a:path extrusionOk="0" h="10816269" w="5408135">
                <a:moveTo>
                  <a:pt x="5408134" y="0"/>
                </a:moveTo>
                <a:lnTo>
                  <a:pt x="0" y="0"/>
                </a:lnTo>
                <a:lnTo>
                  <a:pt x="0" y="10816270"/>
                </a:lnTo>
                <a:lnTo>
                  <a:pt x="5408134" y="10816270"/>
                </a:lnTo>
                <a:lnTo>
                  <a:pt x="5408134" y="0"/>
                </a:lnTo>
                <a:close/>
              </a:path>
            </a:pathLst>
          </a:custGeom>
          <a:blipFill rotWithShape="1">
            <a:blip r:embed="rId4">
              <a:alphaModFix amt="27000"/>
            </a:blip>
            <a:stretch>
              <a:fillRect b="0" l="0" r="0" t="0"/>
            </a:stretch>
          </a:blipFill>
          <a:ln>
            <a:noFill/>
          </a:ln>
        </p:spPr>
      </p:sp>
      <p:sp>
        <p:nvSpPr>
          <p:cNvPr id="685" name="Google Shape;685;p27"/>
          <p:cNvSpPr/>
          <p:nvPr/>
        </p:nvSpPr>
        <p:spPr>
          <a:xfrm rot="6247516">
            <a:off x="14843143" y="6750712"/>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693" name="Shape 693"/>
        <p:cNvGrpSpPr/>
        <p:nvPr/>
      </p:nvGrpSpPr>
      <p:grpSpPr>
        <a:xfrm>
          <a:off x="0" y="0"/>
          <a:ext cx="0" cy="0"/>
          <a:chOff x="0" y="0"/>
          <a:chExt cx="0" cy="0"/>
        </a:xfrm>
      </p:grpSpPr>
      <p:grpSp>
        <p:nvGrpSpPr>
          <p:cNvPr id="694" name="Google Shape;694;p28"/>
          <p:cNvGrpSpPr/>
          <p:nvPr/>
        </p:nvGrpSpPr>
        <p:grpSpPr>
          <a:xfrm rot="7912833">
            <a:off x="-5298172" y="-4783896"/>
            <a:ext cx="12133474" cy="9005561"/>
            <a:chOff x="0" y="0"/>
            <a:chExt cx="16177966" cy="12007415"/>
          </a:xfrm>
        </p:grpSpPr>
        <p:sp>
          <p:nvSpPr>
            <p:cNvPr id="695" name="Google Shape;695;p28"/>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696" name="Google Shape;696;p28"/>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697" name="Google Shape;697;p28"/>
            <p:cNvGrpSpPr/>
            <p:nvPr/>
          </p:nvGrpSpPr>
          <p:grpSpPr>
            <a:xfrm>
              <a:off x="4107521" y="4044491"/>
              <a:ext cx="7962924" cy="7962924"/>
              <a:chOff x="0" y="0"/>
              <a:chExt cx="812800" cy="812800"/>
            </a:xfrm>
          </p:grpSpPr>
          <p:sp>
            <p:nvSpPr>
              <p:cNvPr id="698" name="Google Shape;698;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8"/>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00" name="Google Shape;700;p28"/>
          <p:cNvGrpSpPr/>
          <p:nvPr/>
        </p:nvGrpSpPr>
        <p:grpSpPr>
          <a:xfrm rot="-1520634">
            <a:off x="9514612" y="5856408"/>
            <a:ext cx="12133474" cy="9005561"/>
            <a:chOff x="0" y="0"/>
            <a:chExt cx="16177966" cy="12007415"/>
          </a:xfrm>
        </p:grpSpPr>
        <p:sp>
          <p:nvSpPr>
            <p:cNvPr id="701" name="Google Shape;701;p28"/>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702" name="Google Shape;702;p28"/>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703" name="Google Shape;703;p28"/>
            <p:cNvGrpSpPr/>
            <p:nvPr/>
          </p:nvGrpSpPr>
          <p:grpSpPr>
            <a:xfrm>
              <a:off x="4107521" y="4044491"/>
              <a:ext cx="7962924" cy="7962924"/>
              <a:chOff x="0" y="0"/>
              <a:chExt cx="812800" cy="812800"/>
            </a:xfrm>
          </p:grpSpPr>
          <p:sp>
            <p:nvSpPr>
              <p:cNvPr id="704" name="Google Shape;704;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8"/>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706" name="Google Shape;706;p28"/>
          <p:cNvGrpSpPr/>
          <p:nvPr/>
        </p:nvGrpSpPr>
        <p:grpSpPr>
          <a:xfrm>
            <a:off x="3225546" y="3797046"/>
            <a:ext cx="2692908" cy="2692908"/>
            <a:chOff x="0" y="0"/>
            <a:chExt cx="3590544" cy="3590544"/>
          </a:xfrm>
        </p:grpSpPr>
        <p:sp>
          <p:nvSpPr>
            <p:cNvPr id="707" name="Google Shape;707;p28"/>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8"/>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9" name="Google Shape;709;p28"/>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cxnSp>
        <p:nvCxnSpPr>
          <p:cNvPr id="710" name="Google Shape;710;p28"/>
          <p:cNvCxnSpPr/>
          <p:nvPr/>
        </p:nvCxnSpPr>
        <p:spPr>
          <a:xfrm flipH="1">
            <a:off x="4549775" y="6467975"/>
            <a:ext cx="43500" cy="3958200"/>
          </a:xfrm>
          <a:prstGeom prst="straightConnector1">
            <a:avLst/>
          </a:prstGeom>
          <a:noFill/>
          <a:ln cap="rnd" cmpd="sng" w="57150">
            <a:solidFill>
              <a:srgbClr val="FFFFFF"/>
            </a:solidFill>
            <a:prstDash val="solid"/>
            <a:round/>
            <a:headEnd len="sm" w="sm" type="none"/>
            <a:tailEnd len="sm" w="sm" type="none"/>
          </a:ln>
        </p:spPr>
      </p:cxnSp>
      <p:sp>
        <p:nvSpPr>
          <p:cNvPr id="711" name="Google Shape;711;p28"/>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712" name="Google Shape;712;p28"/>
          <p:cNvSpPr txBox="1"/>
          <p:nvPr/>
        </p:nvSpPr>
        <p:spPr>
          <a:xfrm>
            <a:off x="4531695" y="4553712"/>
            <a:ext cx="676275" cy="1179576"/>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4</a:t>
            </a:r>
            <a:endParaRPr b="0" i="0" sz="1400" u="none" cap="none" strike="noStrike">
              <a:solidFill>
                <a:srgbClr val="000000"/>
              </a:solidFill>
              <a:latin typeface="Arial"/>
              <a:ea typeface="Arial"/>
              <a:cs typeface="Arial"/>
              <a:sym typeface="Arial"/>
            </a:endParaRPr>
          </a:p>
        </p:txBody>
      </p:sp>
      <p:sp>
        <p:nvSpPr>
          <p:cNvPr id="713" name="Google Shape;713;p28"/>
          <p:cNvSpPr txBox="1"/>
          <p:nvPr/>
        </p:nvSpPr>
        <p:spPr>
          <a:xfrm>
            <a:off x="6629400" y="4220765"/>
            <a:ext cx="9788236" cy="189309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FFFFF"/>
                </a:solidFill>
                <a:latin typeface="Roboto"/>
                <a:ea typeface="Roboto"/>
                <a:cs typeface="Roboto"/>
                <a:sym typeface="Roboto"/>
              </a:rPr>
              <a:t>Session 3: Steps in conducting an environmental screening</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4800"/>
              <a:buFont typeface="Arial"/>
              <a:buNone/>
            </a:pPr>
            <a:r>
              <a:t/>
            </a:r>
            <a:endParaRPr b="1" i="0" sz="4800" u="none" cap="none" strike="noStrike">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9"/>
          <p:cNvSpPr/>
          <p:nvPr/>
        </p:nvSpPr>
        <p:spPr>
          <a:xfrm flipH="1" rot="4300977">
            <a:off x="258065" y="-5669252"/>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723" name="Google Shape;723;p29"/>
          <p:cNvSpPr/>
          <p:nvPr/>
        </p:nvSpPr>
        <p:spPr>
          <a:xfrm rot="-6499022">
            <a:off x="611445" y="-5216989"/>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
        <p:nvSpPr>
          <p:cNvPr id="724" name="Google Shape;724;p29"/>
          <p:cNvSpPr/>
          <p:nvPr/>
        </p:nvSpPr>
        <p:spPr>
          <a:xfrm flipH="1" rot="-4552483">
            <a:off x="14555233" y="5439883"/>
            <a:ext cx="5408135" cy="10816269"/>
          </a:xfrm>
          <a:custGeom>
            <a:rect b="b" l="l" r="r" t="t"/>
            <a:pathLst>
              <a:path extrusionOk="0" h="10816269" w="5408135">
                <a:moveTo>
                  <a:pt x="5408134" y="0"/>
                </a:moveTo>
                <a:lnTo>
                  <a:pt x="0" y="0"/>
                </a:lnTo>
                <a:lnTo>
                  <a:pt x="0" y="10816270"/>
                </a:lnTo>
                <a:lnTo>
                  <a:pt x="5408134" y="10816270"/>
                </a:lnTo>
                <a:lnTo>
                  <a:pt x="5408134" y="0"/>
                </a:lnTo>
                <a:close/>
              </a:path>
            </a:pathLst>
          </a:custGeom>
          <a:blipFill rotWithShape="1">
            <a:blip r:embed="rId3">
              <a:alphaModFix amt="27000"/>
            </a:blip>
            <a:stretch>
              <a:fillRect b="0" l="0" r="0" t="0"/>
            </a:stretch>
          </a:blipFill>
          <a:ln>
            <a:noFill/>
          </a:ln>
        </p:spPr>
      </p:sp>
      <p:sp>
        <p:nvSpPr>
          <p:cNvPr id="725" name="Google Shape;725;p29"/>
          <p:cNvSpPr/>
          <p:nvPr/>
        </p:nvSpPr>
        <p:spPr>
          <a:xfrm rot="6247516">
            <a:off x="14843143" y="6750712"/>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726" name="Google Shape;726;p29"/>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727" name="Google Shape;727;p29"/>
          <p:cNvSpPr txBox="1"/>
          <p:nvPr/>
        </p:nvSpPr>
        <p:spPr>
          <a:xfrm>
            <a:off x="914400" y="929235"/>
            <a:ext cx="15412365" cy="68275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INTRODUCTION </a:t>
            </a:r>
            <a:endParaRPr b="0" i="0" sz="1400" u="none" cap="none" strike="noStrike">
              <a:solidFill>
                <a:srgbClr val="000000"/>
              </a:solidFill>
              <a:latin typeface="Arial"/>
              <a:ea typeface="Arial"/>
              <a:cs typeface="Arial"/>
              <a:sym typeface="Arial"/>
            </a:endParaRPr>
          </a:p>
        </p:txBody>
      </p:sp>
      <p:grpSp>
        <p:nvGrpSpPr>
          <p:cNvPr id="728" name="Google Shape;728;p29"/>
          <p:cNvGrpSpPr/>
          <p:nvPr/>
        </p:nvGrpSpPr>
        <p:grpSpPr>
          <a:xfrm>
            <a:off x="556738" y="2059353"/>
            <a:ext cx="4853940" cy="6512814"/>
            <a:chOff x="0" y="0"/>
            <a:chExt cx="6471920" cy="8683752"/>
          </a:xfrm>
        </p:grpSpPr>
        <p:sp>
          <p:nvSpPr>
            <p:cNvPr id="729" name="Google Shape;729;p29"/>
            <p:cNvSpPr/>
            <p:nvPr/>
          </p:nvSpPr>
          <p:spPr>
            <a:xfrm>
              <a:off x="25400" y="25400"/>
              <a:ext cx="6421120" cy="8632952"/>
            </a:xfrm>
            <a:custGeom>
              <a:rect b="b" l="l" r="r" t="t"/>
              <a:pathLst>
                <a:path extrusionOk="0" h="8632952" w="6421120">
                  <a:moveTo>
                    <a:pt x="0" y="643382"/>
                  </a:moveTo>
                  <a:cubicBezTo>
                    <a:pt x="0" y="288036"/>
                    <a:pt x="287528" y="0"/>
                    <a:pt x="642112" y="0"/>
                  </a:cubicBezTo>
                  <a:lnTo>
                    <a:pt x="5779008" y="0"/>
                  </a:lnTo>
                  <a:cubicBezTo>
                    <a:pt x="6133592" y="0"/>
                    <a:pt x="6421120" y="288036"/>
                    <a:pt x="6421120" y="643382"/>
                  </a:cubicBezTo>
                  <a:lnTo>
                    <a:pt x="6421120" y="7989570"/>
                  </a:lnTo>
                  <a:cubicBezTo>
                    <a:pt x="6421120" y="8344915"/>
                    <a:pt x="6133592" y="8632951"/>
                    <a:pt x="5779008" y="8632951"/>
                  </a:cubicBezTo>
                  <a:lnTo>
                    <a:pt x="642112" y="8632951"/>
                  </a:lnTo>
                  <a:cubicBezTo>
                    <a:pt x="287528" y="8632952"/>
                    <a:pt x="0" y="8344916"/>
                    <a:pt x="0" y="798957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9"/>
            <p:cNvSpPr/>
            <p:nvPr/>
          </p:nvSpPr>
          <p:spPr>
            <a:xfrm>
              <a:off x="0" y="0"/>
              <a:ext cx="6471920" cy="8683752"/>
            </a:xfrm>
            <a:custGeom>
              <a:rect b="b" l="l" r="r" t="t"/>
              <a:pathLst>
                <a:path extrusionOk="0" h="8683752" w="6471920">
                  <a:moveTo>
                    <a:pt x="0" y="668782"/>
                  </a:moveTo>
                  <a:cubicBezTo>
                    <a:pt x="0" y="299466"/>
                    <a:pt x="298831" y="0"/>
                    <a:pt x="667512" y="0"/>
                  </a:cubicBezTo>
                  <a:lnTo>
                    <a:pt x="5804408" y="0"/>
                  </a:lnTo>
                  <a:lnTo>
                    <a:pt x="5804408" y="25400"/>
                  </a:lnTo>
                  <a:lnTo>
                    <a:pt x="5804408" y="0"/>
                  </a:lnTo>
                  <a:cubicBezTo>
                    <a:pt x="6173089" y="0"/>
                    <a:pt x="6471920" y="299466"/>
                    <a:pt x="6471920" y="668782"/>
                  </a:cubicBezTo>
                  <a:lnTo>
                    <a:pt x="6446520" y="668782"/>
                  </a:lnTo>
                  <a:lnTo>
                    <a:pt x="6471920" y="668782"/>
                  </a:lnTo>
                  <a:lnTo>
                    <a:pt x="6471920" y="8014970"/>
                  </a:lnTo>
                  <a:lnTo>
                    <a:pt x="6446520" y="8014970"/>
                  </a:lnTo>
                  <a:lnTo>
                    <a:pt x="6471920" y="8014970"/>
                  </a:lnTo>
                  <a:cubicBezTo>
                    <a:pt x="6471920" y="8384286"/>
                    <a:pt x="6173089" y="8683751"/>
                    <a:pt x="5804408" y="8683751"/>
                  </a:cubicBezTo>
                  <a:lnTo>
                    <a:pt x="5804408" y="8658351"/>
                  </a:lnTo>
                  <a:lnTo>
                    <a:pt x="5804408" y="8683751"/>
                  </a:lnTo>
                  <a:lnTo>
                    <a:pt x="667512" y="8683751"/>
                  </a:lnTo>
                  <a:lnTo>
                    <a:pt x="667512" y="8658351"/>
                  </a:lnTo>
                  <a:lnTo>
                    <a:pt x="667512" y="8683751"/>
                  </a:lnTo>
                  <a:cubicBezTo>
                    <a:pt x="298831" y="8683752"/>
                    <a:pt x="0" y="8384286"/>
                    <a:pt x="0" y="8014970"/>
                  </a:cubicBezTo>
                  <a:lnTo>
                    <a:pt x="0" y="668782"/>
                  </a:lnTo>
                  <a:lnTo>
                    <a:pt x="25400" y="668782"/>
                  </a:lnTo>
                  <a:lnTo>
                    <a:pt x="0" y="668782"/>
                  </a:lnTo>
                  <a:moveTo>
                    <a:pt x="50800" y="668782"/>
                  </a:moveTo>
                  <a:lnTo>
                    <a:pt x="50800" y="8014970"/>
                  </a:lnTo>
                  <a:lnTo>
                    <a:pt x="25400" y="8014970"/>
                  </a:lnTo>
                  <a:lnTo>
                    <a:pt x="50800" y="8014970"/>
                  </a:lnTo>
                  <a:cubicBezTo>
                    <a:pt x="50800" y="8356346"/>
                    <a:pt x="326898" y="8632951"/>
                    <a:pt x="667512" y="8632951"/>
                  </a:cubicBezTo>
                  <a:lnTo>
                    <a:pt x="5804408" y="8632951"/>
                  </a:lnTo>
                  <a:cubicBezTo>
                    <a:pt x="6145022" y="8632951"/>
                    <a:pt x="6421120" y="8356346"/>
                    <a:pt x="6421120" y="8014970"/>
                  </a:cubicBezTo>
                  <a:lnTo>
                    <a:pt x="6421120" y="668782"/>
                  </a:lnTo>
                  <a:cubicBezTo>
                    <a:pt x="6421120" y="327406"/>
                    <a:pt x="6144895" y="50800"/>
                    <a:pt x="5804408" y="50800"/>
                  </a:cubicBezTo>
                  <a:lnTo>
                    <a:pt x="667512" y="50800"/>
                  </a:lnTo>
                  <a:lnTo>
                    <a:pt x="667512" y="25400"/>
                  </a:lnTo>
                  <a:lnTo>
                    <a:pt x="667512" y="50800"/>
                  </a:lnTo>
                  <a:cubicBezTo>
                    <a:pt x="326898" y="50800"/>
                    <a:pt x="50800" y="327406"/>
                    <a:pt x="50800" y="66878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1" name="Google Shape;731;p29"/>
          <p:cNvSpPr txBox="1"/>
          <p:nvPr/>
        </p:nvSpPr>
        <p:spPr>
          <a:xfrm>
            <a:off x="781610" y="3528475"/>
            <a:ext cx="4404183" cy="3603117"/>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0" i="0" lang="en-US" sz="3300" u="none" cap="none" strike="noStrike">
                <a:solidFill>
                  <a:srgbClr val="FFFFFF"/>
                </a:solidFill>
                <a:latin typeface="Roboto"/>
                <a:ea typeface="Roboto"/>
                <a:cs typeface="Roboto"/>
                <a:sym typeface="Roboto"/>
              </a:rPr>
              <a:t>Environmental screening is the first crucial step in assessing the potential impacts of humanitarian interventions on the environment.</a:t>
            </a:r>
            <a:endParaRPr b="0" i="0" sz="1400" u="none" cap="none" strike="noStrike">
              <a:solidFill>
                <a:srgbClr val="000000"/>
              </a:solidFill>
              <a:latin typeface="Arial"/>
              <a:ea typeface="Arial"/>
              <a:cs typeface="Arial"/>
              <a:sym typeface="Arial"/>
            </a:endParaRPr>
          </a:p>
        </p:txBody>
      </p:sp>
      <p:grpSp>
        <p:nvGrpSpPr>
          <p:cNvPr id="732" name="Google Shape;732;p29"/>
          <p:cNvGrpSpPr/>
          <p:nvPr/>
        </p:nvGrpSpPr>
        <p:grpSpPr>
          <a:xfrm>
            <a:off x="6181623" y="2059353"/>
            <a:ext cx="4853940" cy="6512814"/>
            <a:chOff x="0" y="0"/>
            <a:chExt cx="6471920" cy="8683752"/>
          </a:xfrm>
        </p:grpSpPr>
        <p:sp>
          <p:nvSpPr>
            <p:cNvPr id="733" name="Google Shape;733;p29"/>
            <p:cNvSpPr/>
            <p:nvPr/>
          </p:nvSpPr>
          <p:spPr>
            <a:xfrm>
              <a:off x="25400" y="25400"/>
              <a:ext cx="6421120" cy="8632952"/>
            </a:xfrm>
            <a:custGeom>
              <a:rect b="b" l="l" r="r" t="t"/>
              <a:pathLst>
                <a:path extrusionOk="0" h="8632952" w="6421120">
                  <a:moveTo>
                    <a:pt x="0" y="643382"/>
                  </a:moveTo>
                  <a:cubicBezTo>
                    <a:pt x="0" y="288036"/>
                    <a:pt x="287528" y="0"/>
                    <a:pt x="642112" y="0"/>
                  </a:cubicBezTo>
                  <a:lnTo>
                    <a:pt x="5779008" y="0"/>
                  </a:lnTo>
                  <a:cubicBezTo>
                    <a:pt x="6133592" y="0"/>
                    <a:pt x="6421120" y="288036"/>
                    <a:pt x="6421120" y="643382"/>
                  </a:cubicBezTo>
                  <a:lnTo>
                    <a:pt x="6421120" y="7989570"/>
                  </a:lnTo>
                  <a:cubicBezTo>
                    <a:pt x="6421120" y="8344915"/>
                    <a:pt x="6133592" y="8632951"/>
                    <a:pt x="5779008" y="8632951"/>
                  </a:cubicBezTo>
                  <a:lnTo>
                    <a:pt x="642112" y="8632951"/>
                  </a:lnTo>
                  <a:cubicBezTo>
                    <a:pt x="287528" y="8632952"/>
                    <a:pt x="0" y="8344916"/>
                    <a:pt x="0" y="798957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9"/>
            <p:cNvSpPr/>
            <p:nvPr/>
          </p:nvSpPr>
          <p:spPr>
            <a:xfrm>
              <a:off x="0" y="0"/>
              <a:ext cx="6471920" cy="8683752"/>
            </a:xfrm>
            <a:custGeom>
              <a:rect b="b" l="l" r="r" t="t"/>
              <a:pathLst>
                <a:path extrusionOk="0" h="8683752" w="6471920">
                  <a:moveTo>
                    <a:pt x="0" y="668782"/>
                  </a:moveTo>
                  <a:cubicBezTo>
                    <a:pt x="0" y="299466"/>
                    <a:pt x="298831" y="0"/>
                    <a:pt x="667512" y="0"/>
                  </a:cubicBezTo>
                  <a:lnTo>
                    <a:pt x="5804408" y="0"/>
                  </a:lnTo>
                  <a:lnTo>
                    <a:pt x="5804408" y="25400"/>
                  </a:lnTo>
                  <a:lnTo>
                    <a:pt x="5804408" y="0"/>
                  </a:lnTo>
                  <a:cubicBezTo>
                    <a:pt x="6173089" y="0"/>
                    <a:pt x="6471920" y="299466"/>
                    <a:pt x="6471920" y="668782"/>
                  </a:cubicBezTo>
                  <a:lnTo>
                    <a:pt x="6446520" y="668782"/>
                  </a:lnTo>
                  <a:lnTo>
                    <a:pt x="6471920" y="668782"/>
                  </a:lnTo>
                  <a:lnTo>
                    <a:pt x="6471920" y="8014970"/>
                  </a:lnTo>
                  <a:lnTo>
                    <a:pt x="6446520" y="8014970"/>
                  </a:lnTo>
                  <a:lnTo>
                    <a:pt x="6471920" y="8014970"/>
                  </a:lnTo>
                  <a:cubicBezTo>
                    <a:pt x="6471920" y="8384286"/>
                    <a:pt x="6173089" y="8683751"/>
                    <a:pt x="5804408" y="8683751"/>
                  </a:cubicBezTo>
                  <a:lnTo>
                    <a:pt x="5804408" y="8658351"/>
                  </a:lnTo>
                  <a:lnTo>
                    <a:pt x="5804408" y="8683751"/>
                  </a:lnTo>
                  <a:lnTo>
                    <a:pt x="667512" y="8683751"/>
                  </a:lnTo>
                  <a:lnTo>
                    <a:pt x="667512" y="8658351"/>
                  </a:lnTo>
                  <a:lnTo>
                    <a:pt x="667512" y="8683751"/>
                  </a:lnTo>
                  <a:cubicBezTo>
                    <a:pt x="298831" y="8683752"/>
                    <a:pt x="0" y="8384286"/>
                    <a:pt x="0" y="8014970"/>
                  </a:cubicBezTo>
                  <a:lnTo>
                    <a:pt x="0" y="668782"/>
                  </a:lnTo>
                  <a:lnTo>
                    <a:pt x="25400" y="668782"/>
                  </a:lnTo>
                  <a:lnTo>
                    <a:pt x="0" y="668782"/>
                  </a:lnTo>
                  <a:moveTo>
                    <a:pt x="50800" y="668782"/>
                  </a:moveTo>
                  <a:lnTo>
                    <a:pt x="50800" y="8014970"/>
                  </a:lnTo>
                  <a:lnTo>
                    <a:pt x="25400" y="8014970"/>
                  </a:lnTo>
                  <a:lnTo>
                    <a:pt x="50800" y="8014970"/>
                  </a:lnTo>
                  <a:cubicBezTo>
                    <a:pt x="50800" y="8356346"/>
                    <a:pt x="326898" y="8632951"/>
                    <a:pt x="667512" y="8632951"/>
                  </a:cubicBezTo>
                  <a:lnTo>
                    <a:pt x="5804408" y="8632951"/>
                  </a:lnTo>
                  <a:cubicBezTo>
                    <a:pt x="6145022" y="8632951"/>
                    <a:pt x="6421120" y="8356346"/>
                    <a:pt x="6421120" y="8014970"/>
                  </a:cubicBezTo>
                  <a:lnTo>
                    <a:pt x="6421120" y="668782"/>
                  </a:lnTo>
                  <a:cubicBezTo>
                    <a:pt x="6421120" y="327406"/>
                    <a:pt x="6144895" y="50800"/>
                    <a:pt x="5804408" y="50800"/>
                  </a:cubicBezTo>
                  <a:lnTo>
                    <a:pt x="667512" y="50800"/>
                  </a:lnTo>
                  <a:lnTo>
                    <a:pt x="667512" y="25400"/>
                  </a:lnTo>
                  <a:lnTo>
                    <a:pt x="667512" y="50800"/>
                  </a:lnTo>
                  <a:cubicBezTo>
                    <a:pt x="326898" y="50800"/>
                    <a:pt x="50800" y="327406"/>
                    <a:pt x="50800" y="66878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5" name="Google Shape;735;p29"/>
          <p:cNvSpPr txBox="1"/>
          <p:nvPr/>
        </p:nvSpPr>
        <p:spPr>
          <a:xfrm>
            <a:off x="6406494" y="3752313"/>
            <a:ext cx="4404183" cy="315544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0" i="0" lang="en-US" sz="3300" u="none" cap="none" strike="noStrike">
                <a:solidFill>
                  <a:srgbClr val="FFFFFF"/>
                </a:solidFill>
                <a:latin typeface="Roboto"/>
                <a:ea typeface="Roboto"/>
                <a:cs typeface="Roboto"/>
                <a:sym typeface="Roboto"/>
              </a:rPr>
              <a:t>A systematic screening process ensures early identification of environmental risks, enabling timely and effective mitigation measures.</a:t>
            </a:r>
            <a:endParaRPr b="0" i="0" sz="1400" u="none" cap="none" strike="noStrike">
              <a:solidFill>
                <a:srgbClr val="000000"/>
              </a:solidFill>
              <a:latin typeface="Arial"/>
              <a:ea typeface="Arial"/>
              <a:cs typeface="Arial"/>
              <a:sym typeface="Arial"/>
            </a:endParaRPr>
          </a:p>
        </p:txBody>
      </p:sp>
      <p:grpSp>
        <p:nvGrpSpPr>
          <p:cNvPr id="736" name="Google Shape;736;p29"/>
          <p:cNvGrpSpPr/>
          <p:nvPr/>
        </p:nvGrpSpPr>
        <p:grpSpPr>
          <a:xfrm>
            <a:off x="11806508" y="2059353"/>
            <a:ext cx="4853940" cy="6512814"/>
            <a:chOff x="0" y="0"/>
            <a:chExt cx="6471920" cy="8683752"/>
          </a:xfrm>
        </p:grpSpPr>
        <p:sp>
          <p:nvSpPr>
            <p:cNvPr id="737" name="Google Shape;737;p29"/>
            <p:cNvSpPr/>
            <p:nvPr/>
          </p:nvSpPr>
          <p:spPr>
            <a:xfrm>
              <a:off x="25400" y="25400"/>
              <a:ext cx="6421120" cy="8632952"/>
            </a:xfrm>
            <a:custGeom>
              <a:rect b="b" l="l" r="r" t="t"/>
              <a:pathLst>
                <a:path extrusionOk="0" h="8632952" w="6421120">
                  <a:moveTo>
                    <a:pt x="0" y="643382"/>
                  </a:moveTo>
                  <a:cubicBezTo>
                    <a:pt x="0" y="288036"/>
                    <a:pt x="287528" y="0"/>
                    <a:pt x="642112" y="0"/>
                  </a:cubicBezTo>
                  <a:lnTo>
                    <a:pt x="5779008" y="0"/>
                  </a:lnTo>
                  <a:cubicBezTo>
                    <a:pt x="6133592" y="0"/>
                    <a:pt x="6421120" y="288036"/>
                    <a:pt x="6421120" y="643382"/>
                  </a:cubicBezTo>
                  <a:lnTo>
                    <a:pt x="6421120" y="7989570"/>
                  </a:lnTo>
                  <a:cubicBezTo>
                    <a:pt x="6421120" y="8344915"/>
                    <a:pt x="6133592" y="8632951"/>
                    <a:pt x="5779008" y="8632951"/>
                  </a:cubicBezTo>
                  <a:lnTo>
                    <a:pt x="642112" y="8632951"/>
                  </a:lnTo>
                  <a:cubicBezTo>
                    <a:pt x="287528" y="8632952"/>
                    <a:pt x="0" y="8344916"/>
                    <a:pt x="0" y="798957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9"/>
            <p:cNvSpPr/>
            <p:nvPr/>
          </p:nvSpPr>
          <p:spPr>
            <a:xfrm>
              <a:off x="0" y="0"/>
              <a:ext cx="6471920" cy="8683752"/>
            </a:xfrm>
            <a:custGeom>
              <a:rect b="b" l="l" r="r" t="t"/>
              <a:pathLst>
                <a:path extrusionOk="0" h="8683752" w="6471920">
                  <a:moveTo>
                    <a:pt x="0" y="668782"/>
                  </a:moveTo>
                  <a:cubicBezTo>
                    <a:pt x="0" y="299466"/>
                    <a:pt x="298831" y="0"/>
                    <a:pt x="667512" y="0"/>
                  </a:cubicBezTo>
                  <a:lnTo>
                    <a:pt x="5804408" y="0"/>
                  </a:lnTo>
                  <a:lnTo>
                    <a:pt x="5804408" y="25400"/>
                  </a:lnTo>
                  <a:lnTo>
                    <a:pt x="5804408" y="0"/>
                  </a:lnTo>
                  <a:cubicBezTo>
                    <a:pt x="6173089" y="0"/>
                    <a:pt x="6471920" y="299466"/>
                    <a:pt x="6471920" y="668782"/>
                  </a:cubicBezTo>
                  <a:lnTo>
                    <a:pt x="6446520" y="668782"/>
                  </a:lnTo>
                  <a:lnTo>
                    <a:pt x="6471920" y="668782"/>
                  </a:lnTo>
                  <a:lnTo>
                    <a:pt x="6471920" y="8014970"/>
                  </a:lnTo>
                  <a:lnTo>
                    <a:pt x="6446520" y="8014970"/>
                  </a:lnTo>
                  <a:lnTo>
                    <a:pt x="6471920" y="8014970"/>
                  </a:lnTo>
                  <a:cubicBezTo>
                    <a:pt x="6471920" y="8384286"/>
                    <a:pt x="6173089" y="8683751"/>
                    <a:pt x="5804408" y="8683751"/>
                  </a:cubicBezTo>
                  <a:lnTo>
                    <a:pt x="5804408" y="8658351"/>
                  </a:lnTo>
                  <a:lnTo>
                    <a:pt x="5804408" y="8683751"/>
                  </a:lnTo>
                  <a:lnTo>
                    <a:pt x="667512" y="8683751"/>
                  </a:lnTo>
                  <a:lnTo>
                    <a:pt x="667512" y="8658351"/>
                  </a:lnTo>
                  <a:lnTo>
                    <a:pt x="667512" y="8683751"/>
                  </a:lnTo>
                  <a:cubicBezTo>
                    <a:pt x="298831" y="8683752"/>
                    <a:pt x="0" y="8384286"/>
                    <a:pt x="0" y="8014970"/>
                  </a:cubicBezTo>
                  <a:lnTo>
                    <a:pt x="0" y="668782"/>
                  </a:lnTo>
                  <a:lnTo>
                    <a:pt x="25400" y="668782"/>
                  </a:lnTo>
                  <a:lnTo>
                    <a:pt x="0" y="668782"/>
                  </a:lnTo>
                  <a:moveTo>
                    <a:pt x="50800" y="668782"/>
                  </a:moveTo>
                  <a:lnTo>
                    <a:pt x="50800" y="8014970"/>
                  </a:lnTo>
                  <a:lnTo>
                    <a:pt x="25400" y="8014970"/>
                  </a:lnTo>
                  <a:lnTo>
                    <a:pt x="50800" y="8014970"/>
                  </a:lnTo>
                  <a:cubicBezTo>
                    <a:pt x="50800" y="8356346"/>
                    <a:pt x="326898" y="8632951"/>
                    <a:pt x="667512" y="8632951"/>
                  </a:cubicBezTo>
                  <a:lnTo>
                    <a:pt x="5804408" y="8632951"/>
                  </a:lnTo>
                  <a:cubicBezTo>
                    <a:pt x="6145022" y="8632951"/>
                    <a:pt x="6421120" y="8356346"/>
                    <a:pt x="6421120" y="8014970"/>
                  </a:cubicBezTo>
                  <a:lnTo>
                    <a:pt x="6421120" y="668782"/>
                  </a:lnTo>
                  <a:cubicBezTo>
                    <a:pt x="6421120" y="327406"/>
                    <a:pt x="6144895" y="50800"/>
                    <a:pt x="5804408" y="50800"/>
                  </a:cubicBezTo>
                  <a:lnTo>
                    <a:pt x="667512" y="50800"/>
                  </a:lnTo>
                  <a:lnTo>
                    <a:pt x="667512" y="25400"/>
                  </a:lnTo>
                  <a:lnTo>
                    <a:pt x="667512" y="50800"/>
                  </a:lnTo>
                  <a:cubicBezTo>
                    <a:pt x="326898" y="50800"/>
                    <a:pt x="50800" y="327406"/>
                    <a:pt x="50800" y="66878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9" name="Google Shape;739;p29"/>
          <p:cNvSpPr txBox="1"/>
          <p:nvPr/>
        </p:nvSpPr>
        <p:spPr>
          <a:xfrm>
            <a:off x="12031378" y="2409288"/>
            <a:ext cx="4404183" cy="5841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300"/>
              <a:buFont typeface="Arial"/>
              <a:buNone/>
            </a:pPr>
            <a:r>
              <a:rPr b="0" i="0" lang="en-US" sz="3300" u="none" cap="none" strike="noStrike">
                <a:solidFill>
                  <a:srgbClr val="FFFFFF"/>
                </a:solidFill>
                <a:latin typeface="Roboto"/>
                <a:ea typeface="Roboto"/>
                <a:cs typeface="Roboto"/>
                <a:sym typeface="Roboto"/>
              </a:rPr>
              <a:t>Challenges like limited resources, data scarcity, or lack of community engagement may arise during the process. Flexibility and collaboration are essential to overcome these hurdles and ensure environmental responsibility and sustainability.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149" name="Shape 149"/>
        <p:cNvGrpSpPr/>
        <p:nvPr/>
      </p:nvGrpSpPr>
      <p:grpSpPr>
        <a:xfrm>
          <a:off x="0" y="0"/>
          <a:ext cx="0" cy="0"/>
          <a:chOff x="0" y="0"/>
          <a:chExt cx="0" cy="0"/>
        </a:xfrm>
      </p:grpSpPr>
      <p:grpSp>
        <p:nvGrpSpPr>
          <p:cNvPr id="150" name="Google Shape;150;p3"/>
          <p:cNvGrpSpPr/>
          <p:nvPr/>
        </p:nvGrpSpPr>
        <p:grpSpPr>
          <a:xfrm rot="7912833">
            <a:off x="-5438694" y="-5105676"/>
            <a:ext cx="12133474" cy="9005561"/>
            <a:chOff x="0" y="0"/>
            <a:chExt cx="16177966" cy="12007415"/>
          </a:xfrm>
        </p:grpSpPr>
        <p:sp>
          <p:nvSpPr>
            <p:cNvPr id="151" name="Google Shape;151;p3"/>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152" name="Google Shape;152;p3"/>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153" name="Google Shape;153;p3"/>
            <p:cNvGrpSpPr/>
            <p:nvPr/>
          </p:nvGrpSpPr>
          <p:grpSpPr>
            <a:xfrm>
              <a:off x="4107521" y="4044491"/>
              <a:ext cx="7962924" cy="7962924"/>
              <a:chOff x="0" y="0"/>
              <a:chExt cx="812800" cy="812800"/>
            </a:xfrm>
          </p:grpSpPr>
          <p:sp>
            <p:nvSpPr>
              <p:cNvPr id="154" name="Google Shape;15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56" name="Google Shape;156;p3"/>
          <p:cNvGrpSpPr/>
          <p:nvPr/>
        </p:nvGrpSpPr>
        <p:grpSpPr>
          <a:xfrm rot="-1520634">
            <a:off x="9374090" y="5534627"/>
            <a:ext cx="12133474" cy="9005561"/>
            <a:chOff x="0" y="0"/>
            <a:chExt cx="16177966" cy="12007415"/>
          </a:xfrm>
        </p:grpSpPr>
        <p:sp>
          <p:nvSpPr>
            <p:cNvPr id="157" name="Google Shape;157;p3"/>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158" name="Google Shape;158;p3"/>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159" name="Google Shape;159;p3"/>
            <p:cNvGrpSpPr/>
            <p:nvPr/>
          </p:nvGrpSpPr>
          <p:grpSpPr>
            <a:xfrm>
              <a:off x="4107521" y="4044491"/>
              <a:ext cx="7962924" cy="7962924"/>
              <a:chOff x="0" y="0"/>
              <a:chExt cx="812800" cy="812800"/>
            </a:xfrm>
          </p:grpSpPr>
          <p:sp>
            <p:nvSpPr>
              <p:cNvPr id="160" name="Google Shape;16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62" name="Google Shape;162;p3"/>
          <p:cNvGrpSpPr/>
          <p:nvPr/>
        </p:nvGrpSpPr>
        <p:grpSpPr>
          <a:xfrm>
            <a:off x="3225546" y="3797046"/>
            <a:ext cx="2692908" cy="2692908"/>
            <a:chOff x="0" y="0"/>
            <a:chExt cx="3590544" cy="3590544"/>
          </a:xfrm>
        </p:grpSpPr>
        <p:sp>
          <p:nvSpPr>
            <p:cNvPr id="163" name="Google Shape;163;p3"/>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5" name="Google Shape;165;p3"/>
          <p:cNvCxnSpPr/>
          <p:nvPr/>
        </p:nvCxnSpPr>
        <p:spPr>
          <a:xfrm>
            <a:off x="4572000" y="6489954"/>
            <a:ext cx="0" cy="3797046"/>
          </a:xfrm>
          <a:prstGeom prst="straightConnector1">
            <a:avLst/>
          </a:prstGeom>
          <a:noFill/>
          <a:ln cap="rnd" cmpd="sng" w="57150">
            <a:solidFill>
              <a:srgbClr val="FFFFFF"/>
            </a:solidFill>
            <a:prstDash val="solid"/>
            <a:round/>
            <a:headEnd len="sm" w="sm" type="none"/>
            <a:tailEnd len="sm" w="sm" type="none"/>
          </a:ln>
        </p:spPr>
      </p:cxnSp>
      <p:sp>
        <p:nvSpPr>
          <p:cNvPr id="166" name="Google Shape;166;p3"/>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167" name="Google Shape;167;p3"/>
          <p:cNvSpPr/>
          <p:nvPr/>
        </p:nvSpPr>
        <p:spPr>
          <a:xfrm>
            <a:off x="827114" y="6220745"/>
            <a:ext cx="2958516" cy="3624017"/>
          </a:xfrm>
          <a:custGeom>
            <a:rect b="b" l="l" r="r" t="t"/>
            <a:pathLst>
              <a:path extrusionOk="0" h="3624017" w="2958516">
                <a:moveTo>
                  <a:pt x="0" y="0"/>
                </a:moveTo>
                <a:lnTo>
                  <a:pt x="2958515" y="0"/>
                </a:lnTo>
                <a:lnTo>
                  <a:pt x="2958515" y="3624018"/>
                </a:lnTo>
                <a:lnTo>
                  <a:pt x="0" y="3624018"/>
                </a:lnTo>
                <a:lnTo>
                  <a:pt x="0" y="0"/>
                </a:lnTo>
                <a:close/>
              </a:path>
            </a:pathLst>
          </a:custGeom>
          <a:blipFill rotWithShape="1">
            <a:blip r:embed="rId6">
              <a:alphaModFix/>
            </a:blip>
            <a:stretch>
              <a:fillRect b="0" l="0" r="0" t="0"/>
            </a:stretch>
          </a:blipFill>
          <a:ln>
            <a:noFill/>
          </a:ln>
        </p:spPr>
      </p:sp>
      <p:sp>
        <p:nvSpPr>
          <p:cNvPr id="168" name="Google Shape;168;p3"/>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69" name="Google Shape;169;p3"/>
          <p:cNvSpPr txBox="1"/>
          <p:nvPr/>
        </p:nvSpPr>
        <p:spPr>
          <a:xfrm>
            <a:off x="4531695" y="4324350"/>
            <a:ext cx="676275" cy="163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1</a:t>
            </a:r>
            <a:endParaRPr b="0" i="0" sz="1400" u="none" cap="none" strike="noStrike">
              <a:solidFill>
                <a:srgbClr val="000000"/>
              </a:solidFill>
              <a:latin typeface="Arial"/>
              <a:ea typeface="Arial"/>
              <a:cs typeface="Arial"/>
              <a:sym typeface="Arial"/>
            </a:endParaRPr>
          </a:p>
        </p:txBody>
      </p:sp>
      <p:sp>
        <p:nvSpPr>
          <p:cNvPr id="170" name="Google Shape;170;p3"/>
          <p:cNvSpPr txBox="1"/>
          <p:nvPr/>
        </p:nvSpPr>
        <p:spPr>
          <a:xfrm>
            <a:off x="6629400" y="4825936"/>
            <a:ext cx="8299165" cy="68275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FFFFF"/>
                </a:solidFill>
                <a:latin typeface="Roboto"/>
                <a:ea typeface="Roboto"/>
                <a:cs typeface="Roboto"/>
                <a:sym typeface="Roboto"/>
              </a:rPr>
              <a:t>Module Learning Outcomes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0"/>
          <p:cNvSpPr/>
          <p:nvPr/>
        </p:nvSpPr>
        <p:spPr>
          <a:xfrm flipH="1" rot="3351727">
            <a:off x="-2370887" y="-3828938"/>
            <a:ext cx="5408135" cy="10816269"/>
          </a:xfrm>
          <a:custGeom>
            <a:rect b="b" l="l" r="r" t="t"/>
            <a:pathLst>
              <a:path extrusionOk="0" h="10816269" w="5408135">
                <a:moveTo>
                  <a:pt x="5408134" y="0"/>
                </a:moveTo>
                <a:lnTo>
                  <a:pt x="0" y="0"/>
                </a:lnTo>
                <a:lnTo>
                  <a:pt x="0" y="10816270"/>
                </a:lnTo>
                <a:lnTo>
                  <a:pt x="5408134" y="10816270"/>
                </a:lnTo>
                <a:lnTo>
                  <a:pt x="5408134" y="0"/>
                </a:lnTo>
                <a:close/>
              </a:path>
            </a:pathLst>
          </a:custGeom>
          <a:blipFill rotWithShape="1">
            <a:blip r:embed="rId3">
              <a:alphaModFix amt="27000"/>
            </a:blip>
            <a:stretch>
              <a:fillRect b="0" l="0" r="0" t="0"/>
            </a:stretch>
          </a:blipFill>
          <a:ln>
            <a:noFill/>
          </a:ln>
        </p:spPr>
      </p:sp>
      <p:sp>
        <p:nvSpPr>
          <p:cNvPr id="745" name="Google Shape;745;p30"/>
          <p:cNvSpPr/>
          <p:nvPr/>
        </p:nvSpPr>
        <p:spPr>
          <a:xfrm rot="-7448272">
            <a:off x="-2133649" y="-333492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746" name="Google Shape;746;p30"/>
          <p:cNvSpPr/>
          <p:nvPr/>
        </p:nvSpPr>
        <p:spPr>
          <a:xfrm flipH="1" rot="-5501732">
            <a:off x="15841519" y="3263580"/>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747" name="Google Shape;747;p30"/>
          <p:cNvSpPr/>
          <p:nvPr/>
        </p:nvSpPr>
        <p:spPr>
          <a:xfrm rot="5298267">
            <a:off x="16249839" y="4601481"/>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748" name="Google Shape;748;p30"/>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749" name="Google Shape;749;p30"/>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Steps in Conducting Environmental Screening</a:t>
            </a:r>
            <a:endParaRPr b="0" i="0" sz="1400" u="none" cap="none" strike="noStrike">
              <a:solidFill>
                <a:srgbClr val="000000"/>
              </a:solidFill>
              <a:latin typeface="Arial"/>
              <a:ea typeface="Arial"/>
              <a:cs typeface="Arial"/>
              <a:sym typeface="Arial"/>
            </a:endParaRPr>
          </a:p>
        </p:txBody>
      </p:sp>
      <p:sp>
        <p:nvSpPr>
          <p:cNvPr id="750" name="Google Shape;750;p30"/>
          <p:cNvSpPr/>
          <p:nvPr/>
        </p:nvSpPr>
        <p:spPr>
          <a:xfrm>
            <a:off x="2073789" y="2507820"/>
            <a:ext cx="1266890" cy="1266889"/>
          </a:xfrm>
          <a:custGeom>
            <a:rect b="b" l="l" r="r" t="t"/>
            <a:pathLst>
              <a:path extrusionOk="0" h="1266889" w="1266890">
                <a:moveTo>
                  <a:pt x="0" y="0"/>
                </a:moveTo>
                <a:lnTo>
                  <a:pt x="1266890" y="0"/>
                </a:lnTo>
                <a:lnTo>
                  <a:pt x="1266890" y="1266889"/>
                </a:lnTo>
                <a:lnTo>
                  <a:pt x="0" y="1266889"/>
                </a:lnTo>
                <a:lnTo>
                  <a:pt x="0" y="0"/>
                </a:lnTo>
                <a:close/>
              </a:path>
            </a:pathLst>
          </a:custGeom>
          <a:blipFill rotWithShape="1">
            <a:blip r:embed="rId6">
              <a:alphaModFix/>
            </a:blip>
            <a:stretch>
              <a:fillRect b="0" l="0" r="0" t="0"/>
            </a:stretch>
          </a:blipFill>
          <a:ln>
            <a:noFill/>
          </a:ln>
        </p:spPr>
      </p:sp>
      <p:sp>
        <p:nvSpPr>
          <p:cNvPr id="751" name="Google Shape;751;p30"/>
          <p:cNvSpPr txBox="1"/>
          <p:nvPr/>
        </p:nvSpPr>
        <p:spPr>
          <a:xfrm>
            <a:off x="890248" y="4019120"/>
            <a:ext cx="3633975"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1. Initial Scoping</a:t>
            </a:r>
            <a:endParaRPr b="0" i="0" sz="1400" u="none" cap="none" strike="noStrike">
              <a:solidFill>
                <a:srgbClr val="000000"/>
              </a:solidFill>
              <a:latin typeface="Arial"/>
              <a:ea typeface="Arial"/>
              <a:cs typeface="Arial"/>
              <a:sym typeface="Arial"/>
            </a:endParaRPr>
          </a:p>
        </p:txBody>
      </p:sp>
      <p:sp>
        <p:nvSpPr>
          <p:cNvPr id="752" name="Google Shape;752;p30"/>
          <p:cNvSpPr txBox="1"/>
          <p:nvPr/>
        </p:nvSpPr>
        <p:spPr>
          <a:xfrm>
            <a:off x="890248" y="4887113"/>
            <a:ext cx="3633975" cy="2409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1" lang="en-US" sz="1800" u="none" cap="none" strike="noStrike">
                <a:solidFill>
                  <a:srgbClr val="000000"/>
                </a:solidFill>
                <a:latin typeface="Roboto"/>
                <a:ea typeface="Roboto"/>
                <a:cs typeface="Roboto"/>
                <a:sym typeface="Roboto"/>
              </a:rPr>
              <a:t>Identify the scope, geographic area, and activities to be screened.</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1"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Ensures all relevant environmental factors are considered early.</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Roboto"/>
                <a:ea typeface="Roboto"/>
                <a:cs typeface="Roboto"/>
                <a:sym typeface="Roboto"/>
              </a:rPr>
              <a:t>Example</a:t>
            </a:r>
            <a:r>
              <a:rPr b="0" i="0" lang="en-US" sz="1800" u="none" cap="none" strike="noStrike">
                <a:solidFill>
                  <a:srgbClr val="000000"/>
                </a:solidFill>
                <a:latin typeface="Roboto"/>
                <a:ea typeface="Roboto"/>
                <a:cs typeface="Roboto"/>
                <a:sym typeface="Roboto"/>
              </a:rPr>
              <a:t>: Assess potential deforestation risks in a proposed shelter site.</a:t>
            </a:r>
            <a:endParaRPr b="0" i="0" sz="1400" u="none" cap="none" strike="noStrike">
              <a:solidFill>
                <a:srgbClr val="000000"/>
              </a:solidFill>
              <a:latin typeface="Arial"/>
              <a:ea typeface="Arial"/>
              <a:cs typeface="Arial"/>
              <a:sym typeface="Arial"/>
            </a:endParaRPr>
          </a:p>
        </p:txBody>
      </p:sp>
      <p:sp>
        <p:nvSpPr>
          <p:cNvPr id="753" name="Google Shape;753;p30"/>
          <p:cNvSpPr/>
          <p:nvPr/>
        </p:nvSpPr>
        <p:spPr>
          <a:xfrm>
            <a:off x="6326922" y="2507820"/>
            <a:ext cx="1266890" cy="1266889"/>
          </a:xfrm>
          <a:custGeom>
            <a:rect b="b" l="l" r="r" t="t"/>
            <a:pathLst>
              <a:path extrusionOk="0" h="1266889" w="1266890">
                <a:moveTo>
                  <a:pt x="0" y="0"/>
                </a:moveTo>
                <a:lnTo>
                  <a:pt x="1266889" y="0"/>
                </a:lnTo>
                <a:lnTo>
                  <a:pt x="1266889" y="1266889"/>
                </a:lnTo>
                <a:lnTo>
                  <a:pt x="0" y="1266889"/>
                </a:lnTo>
                <a:lnTo>
                  <a:pt x="0" y="0"/>
                </a:lnTo>
                <a:close/>
              </a:path>
            </a:pathLst>
          </a:custGeom>
          <a:blipFill rotWithShape="1">
            <a:blip r:embed="rId7">
              <a:alphaModFix/>
            </a:blip>
            <a:stretch>
              <a:fillRect b="0" l="0" r="0" t="0"/>
            </a:stretch>
          </a:blipFill>
          <a:ln>
            <a:noFill/>
          </a:ln>
        </p:spPr>
      </p:sp>
      <p:sp>
        <p:nvSpPr>
          <p:cNvPr id="754" name="Google Shape;754;p30"/>
          <p:cNvSpPr txBox="1"/>
          <p:nvPr/>
        </p:nvSpPr>
        <p:spPr>
          <a:xfrm>
            <a:off x="5143381" y="4019120"/>
            <a:ext cx="3633975"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2. Data Collection</a:t>
            </a:r>
            <a:endParaRPr b="0" i="0" sz="1400" u="none" cap="none" strike="noStrike">
              <a:solidFill>
                <a:srgbClr val="000000"/>
              </a:solidFill>
              <a:latin typeface="Arial"/>
              <a:ea typeface="Arial"/>
              <a:cs typeface="Arial"/>
              <a:sym typeface="Arial"/>
            </a:endParaRPr>
          </a:p>
        </p:txBody>
      </p:sp>
      <p:sp>
        <p:nvSpPr>
          <p:cNvPr id="755" name="Google Shape;755;p30"/>
          <p:cNvSpPr txBox="1"/>
          <p:nvPr/>
        </p:nvSpPr>
        <p:spPr>
          <a:xfrm>
            <a:off x="5143381" y="4887113"/>
            <a:ext cx="3633975" cy="2943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1" lang="en-US" sz="1800" u="none" cap="none" strike="noStrike">
                <a:solidFill>
                  <a:srgbClr val="000000"/>
                </a:solidFill>
                <a:latin typeface="Roboto"/>
                <a:ea typeface="Roboto"/>
                <a:cs typeface="Roboto"/>
                <a:sym typeface="Roboto"/>
              </a:rPr>
              <a:t>Gather relevant environmental data, including baseline information on local ecosystems, resources, and potential hazards.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1"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Establishes a foundation for accurate risk assessment.</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Roboto"/>
                <a:ea typeface="Roboto"/>
                <a:cs typeface="Roboto"/>
                <a:sym typeface="Roboto"/>
              </a:rPr>
              <a:t>Example</a:t>
            </a:r>
            <a:r>
              <a:rPr b="0" i="0" lang="en-US" sz="1800" u="none" cap="none" strike="noStrike">
                <a:solidFill>
                  <a:srgbClr val="000000"/>
                </a:solidFill>
                <a:latin typeface="Roboto"/>
                <a:ea typeface="Roboto"/>
                <a:cs typeface="Roboto"/>
                <a:sym typeface="Roboto"/>
              </a:rPr>
              <a:t>: Collect data on local water sources and soil conditions in flood-prone areas</a:t>
            </a:r>
            <a:endParaRPr b="0" i="0" sz="1400" u="none" cap="none" strike="noStrike">
              <a:solidFill>
                <a:srgbClr val="000000"/>
              </a:solidFill>
              <a:latin typeface="Arial"/>
              <a:ea typeface="Arial"/>
              <a:cs typeface="Arial"/>
              <a:sym typeface="Arial"/>
            </a:endParaRPr>
          </a:p>
        </p:txBody>
      </p:sp>
      <p:sp>
        <p:nvSpPr>
          <p:cNvPr id="756" name="Google Shape;756;p30"/>
          <p:cNvSpPr/>
          <p:nvPr/>
        </p:nvSpPr>
        <p:spPr>
          <a:xfrm>
            <a:off x="10580055" y="2507820"/>
            <a:ext cx="1266889" cy="1266889"/>
          </a:xfrm>
          <a:custGeom>
            <a:rect b="b" l="l" r="r" t="t"/>
            <a:pathLst>
              <a:path extrusionOk="0" h="1266889" w="1266889">
                <a:moveTo>
                  <a:pt x="0" y="0"/>
                </a:moveTo>
                <a:lnTo>
                  <a:pt x="1266889" y="0"/>
                </a:lnTo>
                <a:lnTo>
                  <a:pt x="1266889" y="1266889"/>
                </a:lnTo>
                <a:lnTo>
                  <a:pt x="0" y="1266889"/>
                </a:lnTo>
                <a:lnTo>
                  <a:pt x="0" y="0"/>
                </a:lnTo>
                <a:close/>
              </a:path>
            </a:pathLst>
          </a:custGeom>
          <a:blipFill rotWithShape="1">
            <a:blip r:embed="rId8">
              <a:alphaModFix/>
            </a:blip>
            <a:stretch>
              <a:fillRect b="0" l="0" r="0" t="0"/>
            </a:stretch>
          </a:blipFill>
          <a:ln>
            <a:noFill/>
          </a:ln>
        </p:spPr>
      </p:sp>
      <p:sp>
        <p:nvSpPr>
          <p:cNvPr id="757" name="Google Shape;757;p30"/>
          <p:cNvSpPr txBox="1"/>
          <p:nvPr/>
        </p:nvSpPr>
        <p:spPr>
          <a:xfrm>
            <a:off x="9396512" y="4019120"/>
            <a:ext cx="363397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3. Legal and Regulatory Review</a:t>
            </a:r>
            <a:endParaRPr b="0" i="0" sz="1400" u="none" cap="none" strike="noStrike">
              <a:solidFill>
                <a:srgbClr val="000000"/>
              </a:solidFill>
              <a:latin typeface="Arial"/>
              <a:ea typeface="Arial"/>
              <a:cs typeface="Arial"/>
              <a:sym typeface="Arial"/>
            </a:endParaRPr>
          </a:p>
        </p:txBody>
      </p:sp>
      <p:sp>
        <p:nvSpPr>
          <p:cNvPr id="758" name="Google Shape;758;p30"/>
          <p:cNvSpPr txBox="1"/>
          <p:nvPr/>
        </p:nvSpPr>
        <p:spPr>
          <a:xfrm>
            <a:off x="9396512" y="4887113"/>
            <a:ext cx="3633975" cy="2676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1" lang="en-US" sz="1800" u="none" cap="none" strike="noStrike">
                <a:solidFill>
                  <a:srgbClr val="000000"/>
                </a:solidFill>
                <a:latin typeface="Roboto"/>
                <a:ea typeface="Roboto"/>
                <a:cs typeface="Roboto"/>
                <a:sym typeface="Roboto"/>
              </a:rPr>
              <a:t>Review all relevant environmental laws, regulations, and guidelines.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1"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Ensures compliance with legal requirements and responsible stewardship.</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Roboto"/>
                <a:ea typeface="Roboto"/>
                <a:cs typeface="Roboto"/>
                <a:sym typeface="Roboto"/>
              </a:rPr>
              <a:t>Example</a:t>
            </a:r>
            <a:r>
              <a:rPr b="0" i="0" lang="en-US" sz="1800" u="none" cap="none" strike="noStrike">
                <a:solidFill>
                  <a:srgbClr val="000000"/>
                </a:solidFill>
                <a:latin typeface="Roboto"/>
                <a:ea typeface="Roboto"/>
                <a:cs typeface="Roboto"/>
                <a:sym typeface="Roboto"/>
              </a:rPr>
              <a:t>: Review local water usage laws before starting a WASH project.</a:t>
            </a:r>
            <a:endParaRPr b="0" i="0" sz="1400" u="none" cap="none" strike="noStrike">
              <a:solidFill>
                <a:srgbClr val="000000"/>
              </a:solidFill>
              <a:latin typeface="Arial"/>
              <a:ea typeface="Arial"/>
              <a:cs typeface="Arial"/>
              <a:sym typeface="Arial"/>
            </a:endParaRPr>
          </a:p>
        </p:txBody>
      </p:sp>
      <p:sp>
        <p:nvSpPr>
          <p:cNvPr id="759" name="Google Shape;759;p30"/>
          <p:cNvSpPr/>
          <p:nvPr/>
        </p:nvSpPr>
        <p:spPr>
          <a:xfrm>
            <a:off x="14833188" y="2507820"/>
            <a:ext cx="1266889" cy="1266889"/>
          </a:xfrm>
          <a:custGeom>
            <a:rect b="b" l="l" r="r" t="t"/>
            <a:pathLst>
              <a:path extrusionOk="0" h="1266889" w="1266889">
                <a:moveTo>
                  <a:pt x="0" y="0"/>
                </a:moveTo>
                <a:lnTo>
                  <a:pt x="1266890" y="0"/>
                </a:lnTo>
                <a:lnTo>
                  <a:pt x="1266890" y="1266889"/>
                </a:lnTo>
                <a:lnTo>
                  <a:pt x="0" y="1266889"/>
                </a:lnTo>
                <a:lnTo>
                  <a:pt x="0" y="0"/>
                </a:lnTo>
                <a:close/>
              </a:path>
            </a:pathLst>
          </a:custGeom>
          <a:blipFill rotWithShape="1">
            <a:blip r:embed="rId9">
              <a:alphaModFix/>
            </a:blip>
            <a:stretch>
              <a:fillRect b="0" l="0" r="0" t="0"/>
            </a:stretch>
          </a:blipFill>
          <a:ln>
            <a:noFill/>
          </a:ln>
        </p:spPr>
      </p:sp>
      <p:sp>
        <p:nvSpPr>
          <p:cNvPr id="760" name="Google Shape;760;p30"/>
          <p:cNvSpPr txBox="1"/>
          <p:nvPr/>
        </p:nvSpPr>
        <p:spPr>
          <a:xfrm>
            <a:off x="13649645" y="4019120"/>
            <a:ext cx="3633975" cy="73342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4. Stakeholder Consultation</a:t>
            </a:r>
            <a:endParaRPr b="0" i="0" sz="1400" u="none" cap="none" strike="noStrike">
              <a:solidFill>
                <a:srgbClr val="000000"/>
              </a:solidFill>
              <a:latin typeface="Arial"/>
              <a:ea typeface="Arial"/>
              <a:cs typeface="Arial"/>
              <a:sym typeface="Arial"/>
            </a:endParaRPr>
          </a:p>
        </p:txBody>
      </p:sp>
      <p:sp>
        <p:nvSpPr>
          <p:cNvPr id="761" name="Google Shape;761;p30"/>
          <p:cNvSpPr txBox="1"/>
          <p:nvPr/>
        </p:nvSpPr>
        <p:spPr>
          <a:xfrm>
            <a:off x="13649645" y="4887113"/>
            <a:ext cx="3633975" cy="3209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1" lang="en-US" sz="1800" u="none" cap="none" strike="noStrike">
                <a:solidFill>
                  <a:srgbClr val="000000"/>
                </a:solidFill>
                <a:latin typeface="Roboto"/>
                <a:ea typeface="Roboto"/>
                <a:cs typeface="Roboto"/>
                <a:sym typeface="Roboto"/>
              </a:rPr>
              <a:t>Engage with local communities, environmental experts, and stakeholders to gather input.</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1"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Incorporates local knowledge, increasing relevance and acceptance of findings.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Roboto"/>
                <a:ea typeface="Roboto"/>
                <a:cs typeface="Roboto"/>
                <a:sym typeface="Roboto"/>
              </a:rPr>
              <a:t>Example:</a:t>
            </a:r>
            <a:r>
              <a:rPr b="0" i="0" lang="en-US" sz="1800" u="none" cap="none" strike="noStrike">
                <a:solidFill>
                  <a:srgbClr val="000000"/>
                </a:solidFill>
                <a:latin typeface="Roboto"/>
                <a:ea typeface="Roboto"/>
                <a:cs typeface="Roboto"/>
                <a:sym typeface="Roboto"/>
              </a:rPr>
              <a:t> Hold community meetings to discuss the environmental impact of a WASH project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31"/>
          <p:cNvSpPr/>
          <p:nvPr/>
        </p:nvSpPr>
        <p:spPr>
          <a:xfrm flipH="1" rot="-5023227">
            <a:off x="-776940" y="4733094"/>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767" name="Google Shape;767;p31"/>
          <p:cNvSpPr/>
          <p:nvPr/>
        </p:nvSpPr>
        <p:spPr>
          <a:xfrm rot="5776772">
            <a:off x="-430255" y="6061510"/>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
        <p:nvSpPr>
          <p:cNvPr id="768" name="Google Shape;768;p31"/>
          <p:cNvSpPr/>
          <p:nvPr/>
        </p:nvSpPr>
        <p:spPr>
          <a:xfrm>
            <a:off x="13883627" y="9056726"/>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769" name="Google Shape;769;p31"/>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Steps in Conducting Environmental Screening</a:t>
            </a:r>
            <a:endParaRPr b="0" i="0" sz="1400" u="none" cap="none" strike="noStrike">
              <a:solidFill>
                <a:srgbClr val="000000"/>
              </a:solidFill>
              <a:latin typeface="Arial"/>
              <a:ea typeface="Arial"/>
              <a:cs typeface="Arial"/>
              <a:sym typeface="Arial"/>
            </a:endParaRPr>
          </a:p>
        </p:txBody>
      </p:sp>
      <p:sp>
        <p:nvSpPr>
          <p:cNvPr id="770" name="Google Shape;770;p31"/>
          <p:cNvSpPr/>
          <p:nvPr/>
        </p:nvSpPr>
        <p:spPr>
          <a:xfrm>
            <a:off x="1714984" y="2420098"/>
            <a:ext cx="911638" cy="911637"/>
          </a:xfrm>
          <a:custGeom>
            <a:rect b="b" l="l" r="r" t="t"/>
            <a:pathLst>
              <a:path extrusionOk="0" h="1215517" w="1215517">
                <a:moveTo>
                  <a:pt x="0" y="0"/>
                </a:moveTo>
                <a:lnTo>
                  <a:pt x="1215517" y="0"/>
                </a:lnTo>
                <a:lnTo>
                  <a:pt x="1215517" y="1215517"/>
                </a:lnTo>
                <a:lnTo>
                  <a:pt x="0" y="1215517"/>
                </a:lnTo>
                <a:close/>
              </a:path>
            </a:pathLst>
          </a:custGeom>
          <a:blipFill rotWithShape="1">
            <a:blip r:embed="rId6">
              <a:alphaModFix/>
            </a:blip>
            <a:stretch>
              <a:fillRect b="0" l="0" r="0" t="0"/>
            </a:stretch>
          </a:blipFill>
          <a:ln>
            <a:noFill/>
          </a:ln>
        </p:spPr>
      </p:sp>
      <p:sp>
        <p:nvSpPr>
          <p:cNvPr id="771" name="Google Shape;771;p31"/>
          <p:cNvSpPr txBox="1"/>
          <p:nvPr/>
        </p:nvSpPr>
        <p:spPr>
          <a:xfrm>
            <a:off x="898781" y="3441209"/>
            <a:ext cx="2924453" cy="1468557"/>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5. Environmental Sensitivity Analysis</a:t>
            </a:r>
            <a:endParaRPr b="0" i="0" sz="1400" u="none" cap="none" strike="noStrike">
              <a:solidFill>
                <a:srgbClr val="000000"/>
              </a:solidFill>
              <a:latin typeface="Arial"/>
              <a:ea typeface="Arial"/>
              <a:cs typeface="Arial"/>
              <a:sym typeface="Arial"/>
            </a:endParaRPr>
          </a:p>
        </p:txBody>
      </p:sp>
      <p:sp>
        <p:nvSpPr>
          <p:cNvPr id="772" name="Google Shape;772;p31"/>
          <p:cNvSpPr txBox="1"/>
          <p:nvPr/>
        </p:nvSpPr>
        <p:spPr>
          <a:xfrm>
            <a:off x="1051543" y="4682834"/>
            <a:ext cx="2618928" cy="379692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Assess the sensitivity of the local environment using tools like NEAT+ or other methodologies.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Identifies areas where environmental impacts are likely to be most significant.</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Example: Use NEAT+ to identify high-risk areas for water contamination and deforestation.</a:t>
            </a:r>
            <a:endParaRPr b="0" i="0" sz="1400" u="none" cap="none" strike="noStrike">
              <a:solidFill>
                <a:srgbClr val="000000"/>
              </a:solidFill>
              <a:latin typeface="Arial"/>
              <a:ea typeface="Arial"/>
              <a:cs typeface="Arial"/>
              <a:sym typeface="Arial"/>
            </a:endParaRPr>
          </a:p>
        </p:txBody>
      </p:sp>
      <p:sp>
        <p:nvSpPr>
          <p:cNvPr id="773" name="Google Shape;773;p31"/>
          <p:cNvSpPr/>
          <p:nvPr/>
        </p:nvSpPr>
        <p:spPr>
          <a:xfrm>
            <a:off x="5723430" y="2614640"/>
            <a:ext cx="911623" cy="911624"/>
          </a:xfrm>
          <a:custGeom>
            <a:rect b="b" l="l" r="r" t="t"/>
            <a:pathLst>
              <a:path extrusionOk="0" h="911624" w="911623">
                <a:moveTo>
                  <a:pt x="0" y="0"/>
                </a:moveTo>
                <a:lnTo>
                  <a:pt x="911624" y="0"/>
                </a:lnTo>
                <a:lnTo>
                  <a:pt x="911624" y="911623"/>
                </a:lnTo>
                <a:lnTo>
                  <a:pt x="0" y="911623"/>
                </a:lnTo>
                <a:lnTo>
                  <a:pt x="0" y="0"/>
                </a:lnTo>
                <a:close/>
              </a:path>
            </a:pathLst>
          </a:custGeom>
          <a:blipFill rotWithShape="1">
            <a:blip r:embed="rId7">
              <a:alphaModFix/>
            </a:blip>
            <a:stretch>
              <a:fillRect b="0" l="0" r="0" t="0"/>
            </a:stretch>
          </a:blipFill>
          <a:ln>
            <a:noFill/>
          </a:ln>
        </p:spPr>
      </p:sp>
      <p:sp>
        <p:nvSpPr>
          <p:cNvPr id="774" name="Google Shape;774;p31"/>
          <p:cNvSpPr txBox="1"/>
          <p:nvPr/>
        </p:nvSpPr>
        <p:spPr>
          <a:xfrm>
            <a:off x="4264759" y="3657881"/>
            <a:ext cx="3828966" cy="1035213"/>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6. Impact Identification and Evaluation</a:t>
            </a:r>
            <a:endParaRPr b="0" i="0" sz="1400" u="none" cap="none" strike="noStrike">
              <a:solidFill>
                <a:srgbClr val="000000"/>
              </a:solidFill>
              <a:latin typeface="Arial"/>
              <a:ea typeface="Arial"/>
              <a:cs typeface="Arial"/>
              <a:sym typeface="Arial"/>
            </a:endParaRPr>
          </a:p>
        </p:txBody>
      </p:sp>
      <p:sp>
        <p:nvSpPr>
          <p:cNvPr id="775" name="Google Shape;775;p31"/>
          <p:cNvSpPr txBox="1"/>
          <p:nvPr/>
        </p:nvSpPr>
        <p:spPr>
          <a:xfrm>
            <a:off x="4869778" y="4682834"/>
            <a:ext cx="2618928" cy="379692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Identify and evaluate potential environmental impacts, both direct and indirect.</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Prioritizes environmental risks and informs appropriate mitigation strategies.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Example: Evaluate the impact of waste disposal on local water quality in disaster-affected communities.</a:t>
            </a:r>
            <a:endParaRPr b="0" i="0" sz="1400" u="none" cap="none" strike="noStrike">
              <a:solidFill>
                <a:srgbClr val="000000"/>
              </a:solidFill>
              <a:latin typeface="Arial"/>
              <a:ea typeface="Arial"/>
              <a:cs typeface="Arial"/>
              <a:sym typeface="Arial"/>
            </a:endParaRPr>
          </a:p>
        </p:txBody>
      </p:sp>
      <p:sp>
        <p:nvSpPr>
          <p:cNvPr id="776" name="Google Shape;776;p31"/>
          <p:cNvSpPr/>
          <p:nvPr/>
        </p:nvSpPr>
        <p:spPr>
          <a:xfrm>
            <a:off x="9388904" y="2614640"/>
            <a:ext cx="911623" cy="911624"/>
          </a:xfrm>
          <a:custGeom>
            <a:rect b="b" l="l" r="r" t="t"/>
            <a:pathLst>
              <a:path extrusionOk="0" h="911624" w="911623">
                <a:moveTo>
                  <a:pt x="0" y="0"/>
                </a:moveTo>
                <a:lnTo>
                  <a:pt x="911623" y="0"/>
                </a:lnTo>
                <a:lnTo>
                  <a:pt x="911623" y="911623"/>
                </a:lnTo>
                <a:lnTo>
                  <a:pt x="0" y="911623"/>
                </a:lnTo>
                <a:lnTo>
                  <a:pt x="0" y="0"/>
                </a:lnTo>
                <a:close/>
              </a:path>
            </a:pathLst>
          </a:custGeom>
          <a:blipFill rotWithShape="1">
            <a:blip r:embed="rId8">
              <a:alphaModFix/>
            </a:blip>
            <a:stretch>
              <a:fillRect b="0" l="0" r="0" t="0"/>
            </a:stretch>
          </a:blipFill>
          <a:ln>
            <a:noFill/>
          </a:ln>
        </p:spPr>
      </p:sp>
      <p:sp>
        <p:nvSpPr>
          <p:cNvPr id="777" name="Google Shape;777;p31"/>
          <p:cNvSpPr txBox="1"/>
          <p:nvPr/>
        </p:nvSpPr>
        <p:spPr>
          <a:xfrm>
            <a:off x="8535251" y="3761488"/>
            <a:ext cx="2618928" cy="8279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2E6E"/>
                </a:solidFill>
                <a:latin typeface="Roboto"/>
                <a:ea typeface="Roboto"/>
                <a:cs typeface="Roboto"/>
                <a:sym typeface="Roboto"/>
              </a:rPr>
              <a:t>7. Mitigation</a:t>
            </a:r>
            <a:r>
              <a:rPr b="1" i="0" lang="en-US" sz="2400" u="none" cap="none" strike="noStrike">
                <a:solidFill>
                  <a:srgbClr val="FFFFFF"/>
                </a:solidFill>
                <a:latin typeface="Roboto"/>
                <a:ea typeface="Roboto"/>
                <a:cs typeface="Roboto"/>
                <a:sym typeface="Roboto"/>
              </a:rPr>
              <a:t> Planning</a:t>
            </a:r>
            <a:endParaRPr b="0" i="0" sz="1400" u="none" cap="none" strike="noStrike">
              <a:solidFill>
                <a:srgbClr val="000000"/>
              </a:solidFill>
              <a:latin typeface="Arial"/>
              <a:ea typeface="Arial"/>
              <a:cs typeface="Arial"/>
              <a:sym typeface="Arial"/>
            </a:endParaRPr>
          </a:p>
        </p:txBody>
      </p:sp>
      <p:sp>
        <p:nvSpPr>
          <p:cNvPr id="778" name="Google Shape;778;p31"/>
          <p:cNvSpPr txBox="1"/>
          <p:nvPr/>
        </p:nvSpPr>
        <p:spPr>
          <a:xfrm>
            <a:off x="8535251" y="4682834"/>
            <a:ext cx="2618928" cy="379692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Develop a mitigation plan to avoid, minimize, or manage environmental impacts.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Reduces the likelihood of negative outcomes by addressing identified risks.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Example: Plan waste management in refugee camps, including recycling and disposal strategies.</a:t>
            </a:r>
            <a:endParaRPr b="0" i="0" sz="1400" u="none" cap="none" strike="noStrike">
              <a:solidFill>
                <a:srgbClr val="000000"/>
              </a:solidFill>
              <a:latin typeface="Arial"/>
              <a:ea typeface="Arial"/>
              <a:cs typeface="Arial"/>
              <a:sym typeface="Arial"/>
            </a:endParaRPr>
          </a:p>
        </p:txBody>
      </p:sp>
      <p:sp>
        <p:nvSpPr>
          <p:cNvPr id="779" name="Google Shape;779;p31"/>
          <p:cNvSpPr/>
          <p:nvPr/>
        </p:nvSpPr>
        <p:spPr>
          <a:xfrm>
            <a:off x="12449357" y="2603388"/>
            <a:ext cx="911624" cy="911624"/>
          </a:xfrm>
          <a:custGeom>
            <a:rect b="b" l="l" r="r" t="t"/>
            <a:pathLst>
              <a:path extrusionOk="0" h="911624" w="911624">
                <a:moveTo>
                  <a:pt x="0" y="0"/>
                </a:moveTo>
                <a:lnTo>
                  <a:pt x="911623" y="0"/>
                </a:lnTo>
                <a:lnTo>
                  <a:pt x="911623" y="911624"/>
                </a:lnTo>
                <a:lnTo>
                  <a:pt x="0" y="911624"/>
                </a:lnTo>
                <a:lnTo>
                  <a:pt x="0" y="0"/>
                </a:lnTo>
                <a:close/>
              </a:path>
            </a:pathLst>
          </a:custGeom>
          <a:blipFill rotWithShape="1">
            <a:blip r:embed="rId9">
              <a:alphaModFix/>
            </a:blip>
            <a:stretch>
              <a:fillRect b="0" l="0" r="0" t="0"/>
            </a:stretch>
          </a:blipFill>
          <a:ln>
            <a:noFill/>
          </a:ln>
        </p:spPr>
      </p:sp>
      <p:sp>
        <p:nvSpPr>
          <p:cNvPr id="780" name="Google Shape;780;p31"/>
          <p:cNvSpPr txBox="1"/>
          <p:nvPr/>
        </p:nvSpPr>
        <p:spPr>
          <a:xfrm>
            <a:off x="11595704" y="3750236"/>
            <a:ext cx="2618928" cy="8279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8. Monitoring and Review</a:t>
            </a:r>
            <a:endParaRPr b="0" i="0" sz="1400" u="none" cap="none" strike="noStrike">
              <a:solidFill>
                <a:srgbClr val="000000"/>
              </a:solidFill>
              <a:latin typeface="Arial"/>
              <a:ea typeface="Arial"/>
              <a:cs typeface="Arial"/>
              <a:sym typeface="Arial"/>
            </a:endParaRPr>
          </a:p>
        </p:txBody>
      </p:sp>
      <p:sp>
        <p:nvSpPr>
          <p:cNvPr id="781" name="Google Shape;781;p31"/>
          <p:cNvSpPr txBox="1"/>
          <p:nvPr/>
        </p:nvSpPr>
        <p:spPr>
          <a:xfrm>
            <a:off x="11595704" y="4649078"/>
            <a:ext cx="2618928" cy="384193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Establish a framework to track the effectiveness of mitigation measures and adapt the plan as necessary.</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Ensures mitigation strategies work and allows for adjustments.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Example: Conduct regular water quality testing to ensure waste management is preventing contamination.</a:t>
            </a:r>
            <a:endParaRPr b="0" i="0" sz="1400" u="none" cap="none" strike="noStrike">
              <a:solidFill>
                <a:srgbClr val="000000"/>
              </a:solidFill>
              <a:latin typeface="Arial"/>
              <a:ea typeface="Arial"/>
              <a:cs typeface="Arial"/>
              <a:sym typeface="Arial"/>
            </a:endParaRPr>
          </a:p>
        </p:txBody>
      </p:sp>
      <p:grpSp>
        <p:nvGrpSpPr>
          <p:cNvPr id="782" name="Google Shape;782;p31"/>
          <p:cNvGrpSpPr/>
          <p:nvPr/>
        </p:nvGrpSpPr>
        <p:grpSpPr>
          <a:xfrm>
            <a:off x="15490761" y="2595590"/>
            <a:ext cx="949738" cy="949738"/>
            <a:chOff x="0" y="0"/>
            <a:chExt cx="1266317" cy="1266317"/>
          </a:xfrm>
        </p:grpSpPr>
        <p:sp>
          <p:nvSpPr>
            <p:cNvPr id="783" name="Google Shape;783;p31"/>
            <p:cNvSpPr/>
            <p:nvPr/>
          </p:nvSpPr>
          <p:spPr>
            <a:xfrm>
              <a:off x="25400" y="25400"/>
              <a:ext cx="1215517" cy="1215517"/>
            </a:xfrm>
            <a:custGeom>
              <a:rect b="b" l="l" r="r" t="t"/>
              <a:pathLst>
                <a:path extrusionOk="0" h="1215517" w="1215517">
                  <a:moveTo>
                    <a:pt x="0" y="0"/>
                  </a:moveTo>
                  <a:lnTo>
                    <a:pt x="1215517" y="0"/>
                  </a:lnTo>
                  <a:lnTo>
                    <a:pt x="1215517" y="1215517"/>
                  </a:lnTo>
                  <a:lnTo>
                    <a:pt x="0" y="1215517"/>
                  </a:lnTo>
                  <a:close/>
                </a:path>
              </a:pathLst>
            </a:custGeom>
            <a:blipFill rotWithShape="1">
              <a:blip r:embed="rId10">
                <a:alphaModFix/>
              </a:blip>
              <a:stretch>
                <a:fillRect b="-2084" l="-2087" r="-2084" t="-2087"/>
              </a:stretch>
            </a:blipFill>
            <a:ln>
              <a:noFill/>
            </a:ln>
          </p:spPr>
        </p:sp>
        <p:sp>
          <p:nvSpPr>
            <p:cNvPr id="784" name="Google Shape;784;p31"/>
            <p:cNvSpPr/>
            <p:nvPr/>
          </p:nvSpPr>
          <p:spPr>
            <a:xfrm>
              <a:off x="0" y="0"/>
              <a:ext cx="1266317" cy="1266317"/>
            </a:xfrm>
            <a:custGeom>
              <a:rect b="b" l="l" r="r" t="t"/>
              <a:pathLst>
                <a:path extrusionOk="0" h="1266317" w="1266317">
                  <a:moveTo>
                    <a:pt x="25400" y="0"/>
                  </a:moveTo>
                  <a:lnTo>
                    <a:pt x="1240917" y="0"/>
                  </a:lnTo>
                  <a:cubicBezTo>
                    <a:pt x="1254887" y="0"/>
                    <a:pt x="1266317" y="11430"/>
                    <a:pt x="1266317" y="25400"/>
                  </a:cubicBezTo>
                  <a:lnTo>
                    <a:pt x="1266317" y="1240917"/>
                  </a:lnTo>
                  <a:cubicBezTo>
                    <a:pt x="1266317" y="1254887"/>
                    <a:pt x="1254887" y="1266317"/>
                    <a:pt x="1240917" y="1266317"/>
                  </a:cubicBezTo>
                  <a:lnTo>
                    <a:pt x="25400" y="1266317"/>
                  </a:lnTo>
                  <a:cubicBezTo>
                    <a:pt x="11430" y="1266317"/>
                    <a:pt x="0" y="1254887"/>
                    <a:pt x="0" y="1240917"/>
                  </a:cubicBezTo>
                  <a:lnTo>
                    <a:pt x="0" y="25400"/>
                  </a:lnTo>
                  <a:cubicBezTo>
                    <a:pt x="0" y="11430"/>
                    <a:pt x="11430" y="0"/>
                    <a:pt x="25400" y="0"/>
                  </a:cubicBezTo>
                  <a:moveTo>
                    <a:pt x="25400" y="50800"/>
                  </a:moveTo>
                  <a:lnTo>
                    <a:pt x="25400" y="25400"/>
                  </a:lnTo>
                  <a:lnTo>
                    <a:pt x="50800" y="25400"/>
                  </a:lnTo>
                  <a:lnTo>
                    <a:pt x="50800" y="1240917"/>
                  </a:lnTo>
                  <a:lnTo>
                    <a:pt x="25400" y="1240917"/>
                  </a:lnTo>
                  <a:lnTo>
                    <a:pt x="25400" y="1215517"/>
                  </a:lnTo>
                  <a:lnTo>
                    <a:pt x="1240917" y="1215517"/>
                  </a:lnTo>
                  <a:lnTo>
                    <a:pt x="1240917" y="1240917"/>
                  </a:lnTo>
                  <a:lnTo>
                    <a:pt x="1215517" y="1240917"/>
                  </a:lnTo>
                  <a:lnTo>
                    <a:pt x="1215517" y="25400"/>
                  </a:lnTo>
                  <a:lnTo>
                    <a:pt x="1240917" y="25400"/>
                  </a:lnTo>
                  <a:lnTo>
                    <a:pt x="1240917" y="50800"/>
                  </a:lnTo>
                  <a:lnTo>
                    <a:pt x="25400" y="508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5" name="Google Shape;785;p31"/>
          <p:cNvSpPr txBox="1"/>
          <p:nvPr/>
        </p:nvSpPr>
        <p:spPr>
          <a:xfrm>
            <a:off x="14656159" y="3761488"/>
            <a:ext cx="2618928" cy="827998"/>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2E6E"/>
                </a:solidFill>
                <a:latin typeface="Roboto"/>
                <a:ea typeface="Roboto"/>
                <a:cs typeface="Roboto"/>
                <a:sym typeface="Roboto"/>
              </a:rPr>
              <a:t>9.</a:t>
            </a:r>
            <a:r>
              <a:rPr b="0" i="0" lang="en-US" sz="2400" u="none" cap="none" strike="noStrike">
                <a:solidFill>
                  <a:srgbClr val="000000"/>
                </a:solidFill>
                <a:latin typeface="Roboto"/>
                <a:ea typeface="Roboto"/>
                <a:cs typeface="Roboto"/>
                <a:sym typeface="Roboto"/>
              </a:rPr>
              <a:t> </a:t>
            </a:r>
            <a:r>
              <a:rPr b="1" i="0" lang="en-US" sz="2400" u="none" cap="none" strike="noStrike">
                <a:solidFill>
                  <a:srgbClr val="002E6E"/>
                </a:solidFill>
                <a:latin typeface="Roboto"/>
                <a:ea typeface="Roboto"/>
                <a:cs typeface="Roboto"/>
                <a:sym typeface="Roboto"/>
              </a:rPr>
              <a:t>Reporting</a:t>
            </a:r>
            <a:endParaRPr b="0" i="0" sz="1400" u="none" cap="none" strike="noStrike">
              <a:solidFill>
                <a:srgbClr val="000000"/>
              </a:solidFill>
              <a:latin typeface="Arial"/>
              <a:ea typeface="Arial"/>
              <a:cs typeface="Arial"/>
              <a:sym typeface="Arial"/>
            </a:endParaRPr>
          </a:p>
        </p:txBody>
      </p:sp>
      <p:sp>
        <p:nvSpPr>
          <p:cNvPr id="786" name="Google Shape;786;p31"/>
          <p:cNvSpPr txBox="1"/>
          <p:nvPr/>
        </p:nvSpPr>
        <p:spPr>
          <a:xfrm>
            <a:off x="14374796" y="4863326"/>
            <a:ext cx="3633975" cy="369946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Document all findings, including identified risks, mitigation measures, and the monitoring framework.</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Ensures transparency and accountability and guides project implementation.</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Example: Produce a report outlining the environmental risks and strategies for a shelter project.</a:t>
            </a:r>
            <a:endParaRPr b="0" i="0" sz="1400" u="none" cap="none" strike="noStrike">
              <a:solidFill>
                <a:srgbClr val="000000"/>
              </a:solidFill>
              <a:latin typeface="Arial"/>
              <a:ea typeface="Arial"/>
              <a:cs typeface="Arial"/>
              <a:sym typeface="Arial"/>
            </a:endParaRPr>
          </a:p>
        </p:txBody>
      </p:sp>
      <p:sp>
        <p:nvSpPr>
          <p:cNvPr id="787" name="Google Shape;787;p31"/>
          <p:cNvSpPr/>
          <p:nvPr/>
        </p:nvSpPr>
        <p:spPr>
          <a:xfrm flipH="1" rot="7309151">
            <a:off x="13411477" y="-5675827"/>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788" name="Google Shape;788;p31"/>
          <p:cNvSpPr/>
          <p:nvPr/>
        </p:nvSpPr>
        <p:spPr>
          <a:xfrm rot="-3490848">
            <a:off x="14134758" y="-5136753"/>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32"/>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794" name="Google Shape;794;p32"/>
          <p:cNvSpPr/>
          <p:nvPr/>
        </p:nvSpPr>
        <p:spPr>
          <a:xfrm flipH="1" rot="1367014">
            <a:off x="-830954" y="-4470644"/>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4">
              <a:alphaModFix amt="27000"/>
            </a:blip>
            <a:stretch>
              <a:fillRect b="0" l="0" r="0" t="0"/>
            </a:stretch>
          </a:blipFill>
          <a:ln>
            <a:noFill/>
          </a:ln>
        </p:spPr>
      </p:sp>
      <p:sp>
        <p:nvSpPr>
          <p:cNvPr id="795" name="Google Shape;795;p32"/>
          <p:cNvSpPr/>
          <p:nvPr/>
        </p:nvSpPr>
        <p:spPr>
          <a:xfrm rot="-9432985">
            <a:off x="-776665" y="-3798594"/>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5">
              <a:alphaModFix amt="27000"/>
            </a:blip>
            <a:stretch>
              <a:fillRect b="0" l="0" r="0" t="0"/>
            </a:stretch>
          </a:blipFill>
          <a:ln>
            <a:noFill/>
          </a:ln>
        </p:spPr>
      </p:sp>
      <p:sp>
        <p:nvSpPr>
          <p:cNvPr id="796" name="Google Shape;796;p32"/>
          <p:cNvSpPr txBox="1"/>
          <p:nvPr/>
        </p:nvSpPr>
        <p:spPr>
          <a:xfrm>
            <a:off x="949642" y="985116"/>
            <a:ext cx="15900540" cy="68275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Challenges to Environmental Screening</a:t>
            </a:r>
            <a:endParaRPr b="0" i="0" sz="1400" u="none" cap="none" strike="noStrike">
              <a:solidFill>
                <a:srgbClr val="000000"/>
              </a:solidFill>
              <a:latin typeface="Arial"/>
              <a:ea typeface="Arial"/>
              <a:cs typeface="Arial"/>
              <a:sym typeface="Arial"/>
            </a:endParaRPr>
          </a:p>
        </p:txBody>
      </p:sp>
      <p:grpSp>
        <p:nvGrpSpPr>
          <p:cNvPr id="797" name="Google Shape;797;p32"/>
          <p:cNvGrpSpPr/>
          <p:nvPr/>
        </p:nvGrpSpPr>
        <p:grpSpPr>
          <a:xfrm>
            <a:off x="881062" y="2378028"/>
            <a:ext cx="2973514" cy="1799368"/>
            <a:chOff x="0" y="0"/>
            <a:chExt cx="3964686" cy="2399157"/>
          </a:xfrm>
        </p:grpSpPr>
        <p:sp>
          <p:nvSpPr>
            <p:cNvPr id="798" name="Google Shape;798;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DC750D"/>
            </a:solidFill>
            <a:ln>
              <a:noFill/>
            </a:ln>
          </p:spPr>
        </p:sp>
        <p:sp>
          <p:nvSpPr>
            <p:cNvPr id="799" name="Google Shape;799;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DC75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0" name="Google Shape;800;p32"/>
          <p:cNvSpPr txBox="1"/>
          <p:nvPr/>
        </p:nvSpPr>
        <p:spPr>
          <a:xfrm>
            <a:off x="949643" y="2866605"/>
            <a:ext cx="2836360"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Limited time and resources</a:t>
            </a:r>
            <a:endParaRPr b="0" i="0" sz="1400" u="none" cap="none" strike="noStrike">
              <a:solidFill>
                <a:srgbClr val="000000"/>
              </a:solidFill>
              <a:latin typeface="Arial"/>
              <a:ea typeface="Arial"/>
              <a:cs typeface="Arial"/>
              <a:sym typeface="Arial"/>
            </a:endParaRPr>
          </a:p>
        </p:txBody>
      </p:sp>
      <p:grpSp>
        <p:nvGrpSpPr>
          <p:cNvPr id="801" name="Google Shape;801;p32"/>
          <p:cNvGrpSpPr/>
          <p:nvPr/>
        </p:nvGrpSpPr>
        <p:grpSpPr>
          <a:xfrm>
            <a:off x="4110027" y="2378028"/>
            <a:ext cx="2973514" cy="1799368"/>
            <a:chOff x="0" y="0"/>
            <a:chExt cx="3964686" cy="2399157"/>
          </a:xfrm>
        </p:grpSpPr>
        <p:sp>
          <p:nvSpPr>
            <p:cNvPr id="802" name="Google Shape;802;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03" name="Google Shape;803;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4" name="Google Shape;804;p32"/>
          <p:cNvSpPr txBox="1"/>
          <p:nvPr/>
        </p:nvSpPr>
        <p:spPr>
          <a:xfrm>
            <a:off x="4178607" y="2866605"/>
            <a:ext cx="2836360"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Multiple tools and methods</a:t>
            </a:r>
            <a:endParaRPr b="0" i="0" sz="1400" u="none" cap="none" strike="noStrike">
              <a:solidFill>
                <a:srgbClr val="000000"/>
              </a:solidFill>
              <a:latin typeface="Arial"/>
              <a:ea typeface="Arial"/>
              <a:cs typeface="Arial"/>
              <a:sym typeface="Arial"/>
            </a:endParaRPr>
          </a:p>
        </p:txBody>
      </p:sp>
      <p:grpSp>
        <p:nvGrpSpPr>
          <p:cNvPr id="805" name="Google Shape;805;p32"/>
          <p:cNvGrpSpPr/>
          <p:nvPr/>
        </p:nvGrpSpPr>
        <p:grpSpPr>
          <a:xfrm>
            <a:off x="7338990" y="2378028"/>
            <a:ext cx="2973514" cy="1799368"/>
            <a:chOff x="0" y="0"/>
            <a:chExt cx="3964686" cy="2399157"/>
          </a:xfrm>
        </p:grpSpPr>
        <p:sp>
          <p:nvSpPr>
            <p:cNvPr id="806" name="Google Shape;806;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EDCBD"/>
            </a:solidFill>
            <a:ln>
              <a:noFill/>
            </a:ln>
          </p:spPr>
        </p:sp>
        <p:sp>
          <p:nvSpPr>
            <p:cNvPr id="807" name="Google Shape;807;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8" name="Google Shape;808;p32"/>
          <p:cNvSpPr txBox="1"/>
          <p:nvPr/>
        </p:nvSpPr>
        <p:spPr>
          <a:xfrm>
            <a:off x="7407570" y="2685630"/>
            <a:ext cx="2836360" cy="115557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DC750D"/>
                </a:solidFill>
                <a:latin typeface="Arial"/>
                <a:ea typeface="Arial"/>
                <a:cs typeface="Arial"/>
                <a:sym typeface="Arial"/>
              </a:rPr>
              <a:t>Lack of environmental expertise</a:t>
            </a:r>
            <a:endParaRPr b="0" i="0" sz="1400" u="none" cap="none" strike="noStrike">
              <a:solidFill>
                <a:srgbClr val="000000"/>
              </a:solidFill>
              <a:latin typeface="Arial"/>
              <a:ea typeface="Arial"/>
              <a:cs typeface="Arial"/>
              <a:sym typeface="Arial"/>
            </a:endParaRPr>
          </a:p>
        </p:txBody>
      </p:sp>
      <p:sp>
        <p:nvSpPr>
          <p:cNvPr id="809" name="Google Shape;809;p32"/>
          <p:cNvSpPr/>
          <p:nvPr/>
        </p:nvSpPr>
        <p:spPr>
          <a:xfrm flipH="1" rot="-6990156">
            <a:off x="14555233" y="3425746"/>
            <a:ext cx="5408135" cy="10816269"/>
          </a:xfrm>
          <a:custGeom>
            <a:rect b="b" l="l" r="r" t="t"/>
            <a:pathLst>
              <a:path extrusionOk="0" h="10816269" w="5408135">
                <a:moveTo>
                  <a:pt x="5408134" y="0"/>
                </a:moveTo>
                <a:lnTo>
                  <a:pt x="0" y="0"/>
                </a:lnTo>
                <a:lnTo>
                  <a:pt x="0" y="10816269"/>
                </a:lnTo>
                <a:lnTo>
                  <a:pt x="5408134" y="10816269"/>
                </a:lnTo>
                <a:lnTo>
                  <a:pt x="5408134" y="0"/>
                </a:lnTo>
                <a:close/>
              </a:path>
            </a:pathLst>
          </a:custGeom>
          <a:blipFill rotWithShape="1">
            <a:blip r:embed="rId4">
              <a:alphaModFix amt="27000"/>
            </a:blip>
            <a:stretch>
              <a:fillRect b="0" l="0" r="0" t="0"/>
            </a:stretch>
          </a:blipFill>
          <a:ln>
            <a:noFill/>
          </a:ln>
        </p:spPr>
      </p:sp>
      <p:sp>
        <p:nvSpPr>
          <p:cNvPr id="810" name="Google Shape;810;p32"/>
          <p:cNvSpPr/>
          <p:nvPr/>
        </p:nvSpPr>
        <p:spPr>
          <a:xfrm rot="3809843">
            <a:off x="15154461" y="4738030"/>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grpSp>
        <p:nvGrpSpPr>
          <p:cNvPr id="811" name="Google Shape;811;p32"/>
          <p:cNvGrpSpPr/>
          <p:nvPr/>
        </p:nvGrpSpPr>
        <p:grpSpPr>
          <a:xfrm>
            <a:off x="10567955" y="2378028"/>
            <a:ext cx="2973515" cy="1799368"/>
            <a:chOff x="0" y="0"/>
            <a:chExt cx="3964686" cy="2399157"/>
          </a:xfrm>
        </p:grpSpPr>
        <p:sp>
          <p:nvSpPr>
            <p:cNvPr id="812" name="Google Shape;812;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13" name="Google Shape;813;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4" name="Google Shape;814;p32"/>
          <p:cNvSpPr txBox="1"/>
          <p:nvPr/>
        </p:nvSpPr>
        <p:spPr>
          <a:xfrm>
            <a:off x="10636534" y="2866605"/>
            <a:ext cx="2836361"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Regulatory and legal constraints</a:t>
            </a:r>
            <a:endParaRPr b="0" i="0" sz="1400" u="none" cap="none" strike="noStrike">
              <a:solidFill>
                <a:srgbClr val="000000"/>
              </a:solidFill>
              <a:latin typeface="Arial"/>
              <a:ea typeface="Arial"/>
              <a:cs typeface="Arial"/>
              <a:sym typeface="Arial"/>
            </a:endParaRPr>
          </a:p>
        </p:txBody>
      </p:sp>
      <p:grpSp>
        <p:nvGrpSpPr>
          <p:cNvPr id="815" name="Google Shape;815;p32"/>
          <p:cNvGrpSpPr/>
          <p:nvPr/>
        </p:nvGrpSpPr>
        <p:grpSpPr>
          <a:xfrm>
            <a:off x="13796918" y="2378028"/>
            <a:ext cx="2973515" cy="1799368"/>
            <a:chOff x="0" y="0"/>
            <a:chExt cx="3964686" cy="2399157"/>
          </a:xfrm>
        </p:grpSpPr>
        <p:sp>
          <p:nvSpPr>
            <p:cNvPr id="816" name="Google Shape;816;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DC750D"/>
            </a:solidFill>
            <a:ln>
              <a:noFill/>
            </a:ln>
          </p:spPr>
        </p:sp>
        <p:sp>
          <p:nvSpPr>
            <p:cNvPr id="817" name="Google Shape;817;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DC75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8" name="Google Shape;818;p32"/>
          <p:cNvSpPr txBox="1"/>
          <p:nvPr/>
        </p:nvSpPr>
        <p:spPr>
          <a:xfrm>
            <a:off x="13865497" y="2504655"/>
            <a:ext cx="2836361" cy="15175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Community resistance or lack of engagement</a:t>
            </a:r>
            <a:endParaRPr b="0" i="0" sz="1400" u="none" cap="none" strike="noStrike">
              <a:solidFill>
                <a:srgbClr val="000000"/>
              </a:solidFill>
              <a:latin typeface="Arial"/>
              <a:ea typeface="Arial"/>
              <a:cs typeface="Arial"/>
              <a:sym typeface="Arial"/>
            </a:endParaRPr>
          </a:p>
        </p:txBody>
      </p:sp>
      <p:grpSp>
        <p:nvGrpSpPr>
          <p:cNvPr id="819" name="Google Shape;819;p32"/>
          <p:cNvGrpSpPr/>
          <p:nvPr/>
        </p:nvGrpSpPr>
        <p:grpSpPr>
          <a:xfrm>
            <a:off x="881062" y="4432822"/>
            <a:ext cx="2973514" cy="1799368"/>
            <a:chOff x="0" y="0"/>
            <a:chExt cx="3964686" cy="2399157"/>
          </a:xfrm>
        </p:grpSpPr>
        <p:sp>
          <p:nvSpPr>
            <p:cNvPr id="820" name="Google Shape;820;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EDCBD"/>
            </a:solidFill>
            <a:ln>
              <a:noFill/>
            </a:ln>
          </p:spPr>
        </p:sp>
        <p:sp>
          <p:nvSpPr>
            <p:cNvPr id="821" name="Google Shape;821;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2" name="Google Shape;822;p32"/>
          <p:cNvSpPr txBox="1"/>
          <p:nvPr/>
        </p:nvSpPr>
        <p:spPr>
          <a:xfrm>
            <a:off x="949643" y="4559449"/>
            <a:ext cx="2836360" cy="15175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DC750D"/>
                </a:solidFill>
                <a:latin typeface="Arial"/>
                <a:ea typeface="Arial"/>
                <a:cs typeface="Arial"/>
                <a:sym typeface="Arial"/>
              </a:rPr>
              <a:t>Data scarcity, inaccessibility and inconsistent quality</a:t>
            </a:r>
            <a:endParaRPr b="0" i="0" sz="1400" u="none" cap="none" strike="noStrike">
              <a:solidFill>
                <a:srgbClr val="000000"/>
              </a:solidFill>
              <a:latin typeface="Arial"/>
              <a:ea typeface="Arial"/>
              <a:cs typeface="Arial"/>
              <a:sym typeface="Arial"/>
            </a:endParaRPr>
          </a:p>
        </p:txBody>
      </p:sp>
      <p:grpSp>
        <p:nvGrpSpPr>
          <p:cNvPr id="823" name="Google Shape;823;p32"/>
          <p:cNvGrpSpPr/>
          <p:nvPr/>
        </p:nvGrpSpPr>
        <p:grpSpPr>
          <a:xfrm>
            <a:off x="4110027" y="4432822"/>
            <a:ext cx="2973514" cy="1799368"/>
            <a:chOff x="0" y="0"/>
            <a:chExt cx="3964686" cy="2399157"/>
          </a:xfrm>
        </p:grpSpPr>
        <p:sp>
          <p:nvSpPr>
            <p:cNvPr id="824" name="Google Shape;824;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DC750D"/>
            </a:solidFill>
            <a:ln>
              <a:noFill/>
            </a:ln>
          </p:spPr>
        </p:sp>
        <p:sp>
          <p:nvSpPr>
            <p:cNvPr id="825" name="Google Shape;825;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DC75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6" name="Google Shape;826;p32"/>
          <p:cNvSpPr txBox="1"/>
          <p:nvPr/>
        </p:nvSpPr>
        <p:spPr>
          <a:xfrm>
            <a:off x="4178607" y="4740424"/>
            <a:ext cx="2836360" cy="115557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Political and security challenges</a:t>
            </a:r>
            <a:endParaRPr b="0" i="0" sz="1400" u="none" cap="none" strike="noStrike">
              <a:solidFill>
                <a:srgbClr val="000000"/>
              </a:solidFill>
              <a:latin typeface="Arial"/>
              <a:ea typeface="Arial"/>
              <a:cs typeface="Arial"/>
              <a:sym typeface="Arial"/>
            </a:endParaRPr>
          </a:p>
        </p:txBody>
      </p:sp>
      <p:grpSp>
        <p:nvGrpSpPr>
          <p:cNvPr id="827" name="Google Shape;827;p32"/>
          <p:cNvGrpSpPr/>
          <p:nvPr/>
        </p:nvGrpSpPr>
        <p:grpSpPr>
          <a:xfrm>
            <a:off x="7338990" y="4432822"/>
            <a:ext cx="2973514" cy="1799368"/>
            <a:chOff x="0" y="0"/>
            <a:chExt cx="3964686" cy="2399157"/>
          </a:xfrm>
        </p:grpSpPr>
        <p:sp>
          <p:nvSpPr>
            <p:cNvPr id="828" name="Google Shape;828;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29" name="Google Shape;829;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0" name="Google Shape;830;p32"/>
          <p:cNvSpPr txBox="1"/>
          <p:nvPr/>
        </p:nvSpPr>
        <p:spPr>
          <a:xfrm>
            <a:off x="7407570" y="4921399"/>
            <a:ext cx="2836360"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Funding constraints</a:t>
            </a:r>
            <a:endParaRPr b="0" i="0" sz="1400" u="none" cap="none" strike="noStrike">
              <a:solidFill>
                <a:srgbClr val="000000"/>
              </a:solidFill>
              <a:latin typeface="Arial"/>
              <a:ea typeface="Arial"/>
              <a:cs typeface="Arial"/>
              <a:sym typeface="Arial"/>
            </a:endParaRPr>
          </a:p>
        </p:txBody>
      </p:sp>
      <p:grpSp>
        <p:nvGrpSpPr>
          <p:cNvPr id="831" name="Google Shape;831;p32"/>
          <p:cNvGrpSpPr/>
          <p:nvPr/>
        </p:nvGrpSpPr>
        <p:grpSpPr>
          <a:xfrm>
            <a:off x="10567955" y="4432822"/>
            <a:ext cx="2973515" cy="1799368"/>
            <a:chOff x="0" y="0"/>
            <a:chExt cx="3964686" cy="2399157"/>
          </a:xfrm>
        </p:grpSpPr>
        <p:sp>
          <p:nvSpPr>
            <p:cNvPr id="832" name="Google Shape;832;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DC750D"/>
            </a:solidFill>
            <a:ln>
              <a:noFill/>
            </a:ln>
          </p:spPr>
        </p:sp>
        <p:sp>
          <p:nvSpPr>
            <p:cNvPr id="833" name="Google Shape;833;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DC75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4" name="Google Shape;834;p32"/>
          <p:cNvSpPr txBox="1"/>
          <p:nvPr/>
        </p:nvSpPr>
        <p:spPr>
          <a:xfrm>
            <a:off x="10636534" y="4921399"/>
            <a:ext cx="2836361"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Technological limitations</a:t>
            </a:r>
            <a:endParaRPr b="0" i="0" sz="1400" u="none" cap="none" strike="noStrike">
              <a:solidFill>
                <a:srgbClr val="000000"/>
              </a:solidFill>
              <a:latin typeface="Arial"/>
              <a:ea typeface="Arial"/>
              <a:cs typeface="Arial"/>
              <a:sym typeface="Arial"/>
            </a:endParaRPr>
          </a:p>
        </p:txBody>
      </p:sp>
      <p:grpSp>
        <p:nvGrpSpPr>
          <p:cNvPr id="835" name="Google Shape;835;p32"/>
          <p:cNvGrpSpPr/>
          <p:nvPr/>
        </p:nvGrpSpPr>
        <p:grpSpPr>
          <a:xfrm>
            <a:off x="13796918" y="4432822"/>
            <a:ext cx="2973515" cy="1799368"/>
            <a:chOff x="0" y="0"/>
            <a:chExt cx="3964686" cy="2399157"/>
          </a:xfrm>
        </p:grpSpPr>
        <p:sp>
          <p:nvSpPr>
            <p:cNvPr id="836" name="Google Shape;836;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EDCBD"/>
            </a:solidFill>
            <a:ln>
              <a:noFill/>
            </a:ln>
          </p:spPr>
        </p:sp>
        <p:sp>
          <p:nvSpPr>
            <p:cNvPr id="837" name="Google Shape;837;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8" name="Google Shape;838;p32"/>
          <p:cNvSpPr txBox="1"/>
          <p:nvPr/>
        </p:nvSpPr>
        <p:spPr>
          <a:xfrm>
            <a:off x="13865497" y="4921399"/>
            <a:ext cx="2836361"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DC750D"/>
                </a:solidFill>
                <a:latin typeface="Arial"/>
                <a:ea typeface="Arial"/>
                <a:cs typeface="Arial"/>
                <a:sym typeface="Arial"/>
              </a:rPr>
              <a:t>Cultural and social barriers</a:t>
            </a:r>
            <a:endParaRPr b="0" i="0" sz="1400" u="none" cap="none" strike="noStrike">
              <a:solidFill>
                <a:srgbClr val="000000"/>
              </a:solidFill>
              <a:latin typeface="Arial"/>
              <a:ea typeface="Arial"/>
              <a:cs typeface="Arial"/>
              <a:sym typeface="Arial"/>
            </a:endParaRPr>
          </a:p>
        </p:txBody>
      </p:sp>
      <p:grpSp>
        <p:nvGrpSpPr>
          <p:cNvPr id="839" name="Google Shape;839;p32"/>
          <p:cNvGrpSpPr/>
          <p:nvPr/>
        </p:nvGrpSpPr>
        <p:grpSpPr>
          <a:xfrm>
            <a:off x="2495544" y="6487619"/>
            <a:ext cx="2973515" cy="1799368"/>
            <a:chOff x="0" y="0"/>
            <a:chExt cx="3964686" cy="2399157"/>
          </a:xfrm>
        </p:grpSpPr>
        <p:sp>
          <p:nvSpPr>
            <p:cNvPr id="840" name="Google Shape;840;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41" name="Google Shape;841;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2" name="Google Shape;842;p32"/>
          <p:cNvSpPr txBox="1"/>
          <p:nvPr/>
        </p:nvSpPr>
        <p:spPr>
          <a:xfrm>
            <a:off x="2564124" y="6795220"/>
            <a:ext cx="2836361" cy="115557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Coordination among multiple stakeholders</a:t>
            </a:r>
            <a:endParaRPr b="0" i="0" sz="1400" u="none" cap="none" strike="noStrike">
              <a:solidFill>
                <a:srgbClr val="000000"/>
              </a:solidFill>
              <a:latin typeface="Arial"/>
              <a:ea typeface="Arial"/>
              <a:cs typeface="Arial"/>
              <a:sym typeface="Arial"/>
            </a:endParaRPr>
          </a:p>
        </p:txBody>
      </p:sp>
      <p:grpSp>
        <p:nvGrpSpPr>
          <p:cNvPr id="843" name="Google Shape;843;p32"/>
          <p:cNvGrpSpPr/>
          <p:nvPr/>
        </p:nvGrpSpPr>
        <p:grpSpPr>
          <a:xfrm>
            <a:off x="5724509" y="6487619"/>
            <a:ext cx="2973514" cy="1799368"/>
            <a:chOff x="0" y="0"/>
            <a:chExt cx="3964686" cy="2399157"/>
          </a:xfrm>
        </p:grpSpPr>
        <p:sp>
          <p:nvSpPr>
            <p:cNvPr id="844" name="Google Shape;844;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45" name="Google Shape;845;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6" name="Google Shape;846;p32"/>
          <p:cNvSpPr txBox="1"/>
          <p:nvPr/>
        </p:nvSpPr>
        <p:spPr>
          <a:xfrm>
            <a:off x="5793088" y="6795220"/>
            <a:ext cx="2836360" cy="115557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Logistical constraints in remote areas</a:t>
            </a:r>
            <a:endParaRPr b="0" i="0" sz="1400" u="none" cap="none" strike="noStrike">
              <a:solidFill>
                <a:srgbClr val="000000"/>
              </a:solidFill>
              <a:latin typeface="Arial"/>
              <a:ea typeface="Arial"/>
              <a:cs typeface="Arial"/>
              <a:sym typeface="Arial"/>
            </a:endParaRPr>
          </a:p>
        </p:txBody>
      </p:sp>
      <p:grpSp>
        <p:nvGrpSpPr>
          <p:cNvPr id="847" name="Google Shape;847;p32"/>
          <p:cNvGrpSpPr/>
          <p:nvPr/>
        </p:nvGrpSpPr>
        <p:grpSpPr>
          <a:xfrm>
            <a:off x="8953472" y="6487619"/>
            <a:ext cx="2973515" cy="1799368"/>
            <a:chOff x="0" y="0"/>
            <a:chExt cx="3964686" cy="2399157"/>
          </a:xfrm>
        </p:grpSpPr>
        <p:sp>
          <p:nvSpPr>
            <p:cNvPr id="848" name="Google Shape;848;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49" name="Google Shape;849;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0" name="Google Shape;850;p32"/>
          <p:cNvSpPr txBox="1"/>
          <p:nvPr/>
        </p:nvSpPr>
        <p:spPr>
          <a:xfrm>
            <a:off x="9022052" y="6976195"/>
            <a:ext cx="2836361"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Political interference</a:t>
            </a:r>
            <a:endParaRPr b="0" i="0" sz="1400" u="none" cap="none" strike="noStrike">
              <a:solidFill>
                <a:srgbClr val="000000"/>
              </a:solidFill>
              <a:latin typeface="Arial"/>
              <a:ea typeface="Arial"/>
              <a:cs typeface="Arial"/>
              <a:sym typeface="Arial"/>
            </a:endParaRPr>
          </a:p>
        </p:txBody>
      </p:sp>
      <p:grpSp>
        <p:nvGrpSpPr>
          <p:cNvPr id="851" name="Google Shape;851;p32"/>
          <p:cNvGrpSpPr/>
          <p:nvPr/>
        </p:nvGrpSpPr>
        <p:grpSpPr>
          <a:xfrm>
            <a:off x="12182436" y="6487619"/>
            <a:ext cx="2973515" cy="1799368"/>
            <a:chOff x="0" y="0"/>
            <a:chExt cx="3964686" cy="2399157"/>
          </a:xfrm>
        </p:grpSpPr>
        <p:sp>
          <p:nvSpPr>
            <p:cNvPr id="852" name="Google Shape;852;p32"/>
            <p:cNvSpPr/>
            <p:nvPr/>
          </p:nvSpPr>
          <p:spPr>
            <a:xfrm>
              <a:off x="25400" y="25400"/>
              <a:ext cx="3913886" cy="2348357"/>
            </a:xfrm>
            <a:custGeom>
              <a:rect b="b" l="l" r="r" t="t"/>
              <a:pathLst>
                <a:path extrusionOk="0" h="2348357" w="3913886">
                  <a:moveTo>
                    <a:pt x="0" y="0"/>
                  </a:moveTo>
                  <a:lnTo>
                    <a:pt x="3913886" y="0"/>
                  </a:lnTo>
                  <a:lnTo>
                    <a:pt x="3913886" y="2348357"/>
                  </a:lnTo>
                  <a:lnTo>
                    <a:pt x="0" y="2348357"/>
                  </a:lnTo>
                  <a:close/>
                </a:path>
              </a:pathLst>
            </a:custGeom>
            <a:solidFill>
              <a:srgbClr val="F58220"/>
            </a:solidFill>
            <a:ln>
              <a:noFill/>
            </a:ln>
          </p:spPr>
        </p:sp>
        <p:sp>
          <p:nvSpPr>
            <p:cNvPr id="853" name="Google Shape;853;p32"/>
            <p:cNvSpPr/>
            <p:nvPr/>
          </p:nvSpPr>
          <p:spPr>
            <a:xfrm>
              <a:off x="0" y="0"/>
              <a:ext cx="3964686" cy="2399157"/>
            </a:xfrm>
            <a:custGeom>
              <a:rect b="b" l="l" r="r" t="t"/>
              <a:pathLst>
                <a:path extrusionOk="0" h="2399157" w="3964686">
                  <a:moveTo>
                    <a:pt x="25400" y="0"/>
                  </a:moveTo>
                  <a:lnTo>
                    <a:pt x="3939286" y="0"/>
                  </a:lnTo>
                  <a:cubicBezTo>
                    <a:pt x="3953256" y="0"/>
                    <a:pt x="3964686" y="11430"/>
                    <a:pt x="3964686" y="25400"/>
                  </a:cubicBezTo>
                  <a:lnTo>
                    <a:pt x="3964686" y="2373757"/>
                  </a:lnTo>
                  <a:cubicBezTo>
                    <a:pt x="3964686" y="2387727"/>
                    <a:pt x="3953256" y="2399157"/>
                    <a:pt x="3939286" y="2399157"/>
                  </a:cubicBezTo>
                  <a:lnTo>
                    <a:pt x="25400" y="2399157"/>
                  </a:lnTo>
                  <a:cubicBezTo>
                    <a:pt x="11430" y="2399157"/>
                    <a:pt x="0" y="2387727"/>
                    <a:pt x="0" y="2373757"/>
                  </a:cubicBezTo>
                  <a:lnTo>
                    <a:pt x="0" y="25400"/>
                  </a:lnTo>
                  <a:cubicBezTo>
                    <a:pt x="0" y="11430"/>
                    <a:pt x="11430" y="0"/>
                    <a:pt x="25400" y="0"/>
                  </a:cubicBezTo>
                  <a:moveTo>
                    <a:pt x="25400" y="50800"/>
                  </a:moveTo>
                  <a:lnTo>
                    <a:pt x="25400" y="25400"/>
                  </a:lnTo>
                  <a:lnTo>
                    <a:pt x="50800" y="25400"/>
                  </a:lnTo>
                  <a:lnTo>
                    <a:pt x="50800" y="2373757"/>
                  </a:lnTo>
                  <a:lnTo>
                    <a:pt x="25400" y="2373757"/>
                  </a:lnTo>
                  <a:lnTo>
                    <a:pt x="25400" y="2348357"/>
                  </a:lnTo>
                  <a:lnTo>
                    <a:pt x="3939286" y="2348357"/>
                  </a:lnTo>
                  <a:lnTo>
                    <a:pt x="3939286" y="2373757"/>
                  </a:lnTo>
                  <a:lnTo>
                    <a:pt x="3913886" y="2373757"/>
                  </a:lnTo>
                  <a:lnTo>
                    <a:pt x="3913886" y="25400"/>
                  </a:lnTo>
                  <a:lnTo>
                    <a:pt x="3939286" y="25400"/>
                  </a:lnTo>
                  <a:lnTo>
                    <a:pt x="3939286" y="50800"/>
                  </a:lnTo>
                  <a:lnTo>
                    <a:pt x="25400" y="50800"/>
                  </a:ln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4" name="Google Shape;854;p32"/>
          <p:cNvSpPr txBox="1"/>
          <p:nvPr/>
        </p:nvSpPr>
        <p:spPr>
          <a:xfrm>
            <a:off x="12251016" y="6976195"/>
            <a:ext cx="2836361" cy="79362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Adaptability to climate change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862" name="Shape 862"/>
        <p:cNvGrpSpPr/>
        <p:nvPr/>
      </p:nvGrpSpPr>
      <p:grpSpPr>
        <a:xfrm>
          <a:off x="0" y="0"/>
          <a:ext cx="0" cy="0"/>
          <a:chOff x="0" y="0"/>
          <a:chExt cx="0" cy="0"/>
        </a:xfrm>
      </p:grpSpPr>
      <p:grpSp>
        <p:nvGrpSpPr>
          <p:cNvPr id="863" name="Google Shape;863;p33"/>
          <p:cNvGrpSpPr/>
          <p:nvPr/>
        </p:nvGrpSpPr>
        <p:grpSpPr>
          <a:xfrm rot="7912833">
            <a:off x="-5298172" y="-4783896"/>
            <a:ext cx="12133474" cy="9005561"/>
            <a:chOff x="0" y="0"/>
            <a:chExt cx="16177966" cy="12007415"/>
          </a:xfrm>
        </p:grpSpPr>
        <p:sp>
          <p:nvSpPr>
            <p:cNvPr id="864" name="Google Shape;864;p33"/>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865" name="Google Shape;865;p33"/>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866" name="Google Shape;866;p33"/>
            <p:cNvGrpSpPr/>
            <p:nvPr/>
          </p:nvGrpSpPr>
          <p:grpSpPr>
            <a:xfrm>
              <a:off x="4107521" y="4044491"/>
              <a:ext cx="7962924" cy="7962924"/>
              <a:chOff x="0" y="0"/>
              <a:chExt cx="812800" cy="812800"/>
            </a:xfrm>
          </p:grpSpPr>
          <p:sp>
            <p:nvSpPr>
              <p:cNvPr id="867" name="Google Shape;867;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3"/>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869" name="Google Shape;869;p33"/>
          <p:cNvGrpSpPr/>
          <p:nvPr/>
        </p:nvGrpSpPr>
        <p:grpSpPr>
          <a:xfrm rot="-1520634">
            <a:off x="9514612" y="5856408"/>
            <a:ext cx="12133474" cy="9005561"/>
            <a:chOff x="0" y="0"/>
            <a:chExt cx="16177966" cy="12007415"/>
          </a:xfrm>
        </p:grpSpPr>
        <p:sp>
          <p:nvSpPr>
            <p:cNvPr id="870" name="Google Shape;870;p33"/>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871" name="Google Shape;871;p33"/>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872" name="Google Shape;872;p33"/>
            <p:cNvGrpSpPr/>
            <p:nvPr/>
          </p:nvGrpSpPr>
          <p:grpSpPr>
            <a:xfrm>
              <a:off x="4107521" y="4044491"/>
              <a:ext cx="7962924" cy="7962924"/>
              <a:chOff x="0" y="0"/>
              <a:chExt cx="812800" cy="812800"/>
            </a:xfrm>
          </p:grpSpPr>
          <p:sp>
            <p:nvSpPr>
              <p:cNvPr id="873" name="Google Shape;873;p3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3"/>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875" name="Google Shape;875;p33"/>
          <p:cNvGrpSpPr/>
          <p:nvPr/>
        </p:nvGrpSpPr>
        <p:grpSpPr>
          <a:xfrm>
            <a:off x="3225546" y="3797046"/>
            <a:ext cx="2692908" cy="2692908"/>
            <a:chOff x="0" y="0"/>
            <a:chExt cx="3590544" cy="3590544"/>
          </a:xfrm>
        </p:grpSpPr>
        <p:sp>
          <p:nvSpPr>
            <p:cNvPr id="876" name="Google Shape;876;p33"/>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3"/>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78" name="Google Shape;878;p33"/>
          <p:cNvCxnSpPr/>
          <p:nvPr/>
        </p:nvCxnSpPr>
        <p:spPr>
          <a:xfrm>
            <a:off x="4572000" y="6489954"/>
            <a:ext cx="0" cy="3797046"/>
          </a:xfrm>
          <a:prstGeom prst="straightConnector1">
            <a:avLst/>
          </a:prstGeom>
          <a:noFill/>
          <a:ln cap="rnd" cmpd="sng" w="57150">
            <a:solidFill>
              <a:srgbClr val="FFFFFF"/>
            </a:solidFill>
            <a:prstDash val="solid"/>
            <a:round/>
            <a:headEnd len="sm" w="sm" type="none"/>
            <a:tailEnd len="sm" w="sm" type="none"/>
          </a:ln>
        </p:spPr>
      </p:cxnSp>
      <p:sp>
        <p:nvSpPr>
          <p:cNvPr id="879" name="Google Shape;879;p33"/>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880" name="Google Shape;880;p33"/>
          <p:cNvSpPr/>
          <p:nvPr/>
        </p:nvSpPr>
        <p:spPr>
          <a:xfrm>
            <a:off x="1028700" y="6489954"/>
            <a:ext cx="2756929" cy="3415115"/>
          </a:xfrm>
          <a:custGeom>
            <a:rect b="b" l="l" r="r" t="t"/>
            <a:pathLst>
              <a:path extrusionOk="0" h="3415115" w="2756929">
                <a:moveTo>
                  <a:pt x="0" y="0"/>
                </a:moveTo>
                <a:lnTo>
                  <a:pt x="2756929" y="0"/>
                </a:lnTo>
                <a:lnTo>
                  <a:pt x="2756929" y="3415115"/>
                </a:lnTo>
                <a:lnTo>
                  <a:pt x="0" y="3415115"/>
                </a:lnTo>
                <a:lnTo>
                  <a:pt x="0" y="0"/>
                </a:lnTo>
                <a:close/>
              </a:path>
            </a:pathLst>
          </a:custGeom>
          <a:blipFill rotWithShape="1">
            <a:blip r:embed="rId6">
              <a:alphaModFix/>
            </a:blip>
            <a:stretch>
              <a:fillRect b="0" l="0" r="0" t="0"/>
            </a:stretch>
          </a:blipFill>
          <a:ln>
            <a:noFill/>
          </a:ln>
        </p:spPr>
      </p:sp>
      <p:sp>
        <p:nvSpPr>
          <p:cNvPr id="881" name="Google Shape;881;p33"/>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882" name="Google Shape;882;p33"/>
          <p:cNvSpPr txBox="1"/>
          <p:nvPr/>
        </p:nvSpPr>
        <p:spPr>
          <a:xfrm>
            <a:off x="4531695" y="4324350"/>
            <a:ext cx="676275" cy="163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5</a:t>
            </a:r>
            <a:endParaRPr b="0" i="0" sz="1400" u="none" cap="none" strike="noStrike">
              <a:solidFill>
                <a:srgbClr val="000000"/>
              </a:solidFill>
              <a:latin typeface="Arial"/>
              <a:ea typeface="Arial"/>
              <a:cs typeface="Arial"/>
              <a:sym typeface="Arial"/>
            </a:endParaRPr>
          </a:p>
        </p:txBody>
      </p:sp>
      <p:sp>
        <p:nvSpPr>
          <p:cNvPr id="883" name="Google Shape;883;p33"/>
          <p:cNvSpPr txBox="1"/>
          <p:nvPr/>
        </p:nvSpPr>
        <p:spPr>
          <a:xfrm>
            <a:off x="6562209" y="4059365"/>
            <a:ext cx="9850582" cy="2225421"/>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FFFFFF"/>
                </a:solidFill>
                <a:latin typeface="Roboto"/>
                <a:ea typeface="Roboto"/>
                <a:cs typeface="Roboto"/>
                <a:sym typeface="Roboto"/>
              </a:rPr>
              <a:t>Session 4: Developing and prioritizing mitigation strategies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34"/>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893" name="Google Shape;893;p34"/>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894" name="Google Shape;894;p34"/>
          <p:cNvSpPr/>
          <p:nvPr/>
        </p:nvSpPr>
        <p:spPr>
          <a:xfrm>
            <a:off x="894693" y="1904337"/>
            <a:ext cx="15432119" cy="1959007"/>
          </a:xfrm>
          <a:custGeom>
            <a:rect b="b" l="l" r="r" t="t"/>
            <a:pathLst>
              <a:path extrusionOk="0" h="2612009" w="20576158">
                <a:moveTo>
                  <a:pt x="0" y="261239"/>
                </a:moveTo>
                <a:cubicBezTo>
                  <a:pt x="0" y="116967"/>
                  <a:pt x="116967" y="0"/>
                  <a:pt x="261239" y="0"/>
                </a:cubicBezTo>
                <a:lnTo>
                  <a:pt x="20314920" y="0"/>
                </a:lnTo>
                <a:cubicBezTo>
                  <a:pt x="20459192" y="0"/>
                  <a:pt x="20576158" y="116967"/>
                  <a:pt x="20576158" y="261239"/>
                </a:cubicBezTo>
                <a:lnTo>
                  <a:pt x="20576158" y="2350770"/>
                </a:lnTo>
                <a:cubicBezTo>
                  <a:pt x="20576158" y="2495042"/>
                  <a:pt x="20459192" y="2612009"/>
                  <a:pt x="20314920"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4"/>
          <p:cNvSpPr/>
          <p:nvPr/>
        </p:nvSpPr>
        <p:spPr>
          <a:xfrm>
            <a:off x="1487274" y="2345100"/>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4">
              <a:alphaModFix/>
            </a:blip>
            <a:stretch>
              <a:fillRect b="2" l="0" r="2" t="0"/>
            </a:stretch>
          </a:blipFill>
          <a:ln>
            <a:noFill/>
          </a:ln>
        </p:spPr>
      </p:sp>
      <p:sp>
        <p:nvSpPr>
          <p:cNvPr id="896" name="Google Shape;896;p34"/>
          <p:cNvSpPr txBox="1"/>
          <p:nvPr/>
        </p:nvSpPr>
        <p:spPr>
          <a:xfrm>
            <a:off x="3295480" y="2061587"/>
            <a:ext cx="12893084" cy="166349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150"/>
              <a:buFont typeface="Arial"/>
              <a:buNone/>
            </a:pPr>
            <a:r>
              <a:rPr b="0" i="0" lang="en-US" sz="3150" u="none" cap="none" strike="noStrike">
                <a:solidFill>
                  <a:srgbClr val="5A5A5A"/>
                </a:solidFill>
                <a:latin typeface="Roboto"/>
                <a:ea typeface="Roboto"/>
                <a:cs typeface="Roboto"/>
                <a:sym typeface="Roboto"/>
              </a:rPr>
              <a:t>Developing effective mitigation strategies is crucial for ensuring humanitarian projects do not unintentionally harm the environment or affected communities.</a:t>
            </a:r>
            <a:endParaRPr b="0" i="0" sz="1400" u="none" cap="none" strike="noStrike">
              <a:solidFill>
                <a:srgbClr val="000000"/>
              </a:solidFill>
              <a:latin typeface="Arial"/>
              <a:ea typeface="Arial"/>
              <a:cs typeface="Arial"/>
              <a:sym typeface="Arial"/>
            </a:endParaRPr>
          </a:p>
        </p:txBody>
      </p:sp>
      <p:sp>
        <p:nvSpPr>
          <p:cNvPr id="897" name="Google Shape;897;p34"/>
          <p:cNvSpPr/>
          <p:nvPr/>
        </p:nvSpPr>
        <p:spPr>
          <a:xfrm>
            <a:off x="894693" y="4353024"/>
            <a:ext cx="15432119" cy="1959007"/>
          </a:xfrm>
          <a:custGeom>
            <a:rect b="b" l="l" r="r" t="t"/>
            <a:pathLst>
              <a:path extrusionOk="0" h="2612009" w="20576158">
                <a:moveTo>
                  <a:pt x="0" y="261239"/>
                </a:moveTo>
                <a:cubicBezTo>
                  <a:pt x="0" y="116967"/>
                  <a:pt x="116967" y="0"/>
                  <a:pt x="261239" y="0"/>
                </a:cubicBezTo>
                <a:lnTo>
                  <a:pt x="20314920" y="0"/>
                </a:lnTo>
                <a:cubicBezTo>
                  <a:pt x="20459192" y="0"/>
                  <a:pt x="20576158" y="116967"/>
                  <a:pt x="20576158" y="261239"/>
                </a:cubicBezTo>
                <a:lnTo>
                  <a:pt x="20576158" y="2350770"/>
                </a:lnTo>
                <a:cubicBezTo>
                  <a:pt x="20576158" y="2495042"/>
                  <a:pt x="20459192" y="2612009"/>
                  <a:pt x="20314920"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4"/>
          <p:cNvSpPr/>
          <p:nvPr/>
        </p:nvSpPr>
        <p:spPr>
          <a:xfrm>
            <a:off x="1487274" y="4793788"/>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5">
              <a:alphaModFix/>
            </a:blip>
            <a:stretch>
              <a:fillRect b="2" l="0" r="2" t="0"/>
            </a:stretch>
          </a:blipFill>
          <a:ln>
            <a:noFill/>
          </a:ln>
        </p:spPr>
      </p:sp>
      <p:sp>
        <p:nvSpPr>
          <p:cNvPr id="899" name="Google Shape;899;p34"/>
          <p:cNvSpPr txBox="1"/>
          <p:nvPr/>
        </p:nvSpPr>
        <p:spPr>
          <a:xfrm>
            <a:off x="3295480" y="4510274"/>
            <a:ext cx="12893084" cy="166349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150"/>
              <a:buFont typeface="Arial"/>
              <a:buNone/>
            </a:pPr>
            <a:r>
              <a:rPr b="0" i="0" lang="en-US" sz="3150" u="none" cap="none" strike="noStrike">
                <a:solidFill>
                  <a:srgbClr val="5A5A5A"/>
                </a:solidFill>
                <a:latin typeface="Roboto"/>
                <a:ea typeface="Roboto"/>
                <a:cs typeface="Roboto"/>
                <a:sym typeface="Roboto"/>
              </a:rPr>
              <a:t>Selection and prioritization of mitigation strategies should be based on factors such as efficiency, cost-effectiveness, community acceptance, compliance with local legislation, and potential co-benefits.</a:t>
            </a:r>
            <a:endParaRPr b="0" i="0" sz="1400" u="none" cap="none" strike="noStrike">
              <a:solidFill>
                <a:srgbClr val="000000"/>
              </a:solidFill>
              <a:latin typeface="Arial"/>
              <a:ea typeface="Arial"/>
              <a:cs typeface="Arial"/>
              <a:sym typeface="Arial"/>
            </a:endParaRPr>
          </a:p>
        </p:txBody>
      </p:sp>
      <p:sp>
        <p:nvSpPr>
          <p:cNvPr id="900" name="Google Shape;900;p34"/>
          <p:cNvSpPr/>
          <p:nvPr/>
        </p:nvSpPr>
        <p:spPr>
          <a:xfrm>
            <a:off x="894693" y="6801712"/>
            <a:ext cx="15432119" cy="1959007"/>
          </a:xfrm>
          <a:custGeom>
            <a:rect b="b" l="l" r="r" t="t"/>
            <a:pathLst>
              <a:path extrusionOk="0" h="2612009" w="20576158">
                <a:moveTo>
                  <a:pt x="0" y="261239"/>
                </a:moveTo>
                <a:cubicBezTo>
                  <a:pt x="0" y="116967"/>
                  <a:pt x="116967" y="0"/>
                  <a:pt x="261239" y="0"/>
                </a:cubicBezTo>
                <a:lnTo>
                  <a:pt x="20314920" y="0"/>
                </a:lnTo>
                <a:cubicBezTo>
                  <a:pt x="20459192" y="0"/>
                  <a:pt x="20576158" y="116967"/>
                  <a:pt x="20576158" y="261239"/>
                </a:cubicBezTo>
                <a:lnTo>
                  <a:pt x="20576158" y="2350770"/>
                </a:lnTo>
                <a:cubicBezTo>
                  <a:pt x="20576158" y="2495042"/>
                  <a:pt x="20459192" y="2612009"/>
                  <a:pt x="20314920"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4"/>
          <p:cNvSpPr/>
          <p:nvPr/>
        </p:nvSpPr>
        <p:spPr>
          <a:xfrm>
            <a:off x="1487274" y="7242476"/>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6">
              <a:alphaModFix/>
            </a:blip>
            <a:stretch>
              <a:fillRect b="2" l="0" r="2" t="0"/>
            </a:stretch>
          </a:blipFill>
          <a:ln>
            <a:noFill/>
          </a:ln>
        </p:spPr>
      </p:sp>
      <p:sp>
        <p:nvSpPr>
          <p:cNvPr id="902" name="Google Shape;902;p34"/>
          <p:cNvSpPr txBox="1"/>
          <p:nvPr/>
        </p:nvSpPr>
        <p:spPr>
          <a:xfrm>
            <a:off x="3295480" y="6958962"/>
            <a:ext cx="12893084" cy="166349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150"/>
              <a:buFont typeface="Arial"/>
              <a:buNone/>
            </a:pPr>
            <a:r>
              <a:rPr b="0" i="0" lang="en-US" sz="3150" u="none" cap="none" strike="noStrike">
                <a:solidFill>
                  <a:srgbClr val="5A5A5A"/>
                </a:solidFill>
                <a:latin typeface="Roboto"/>
                <a:ea typeface="Roboto"/>
                <a:cs typeface="Roboto"/>
                <a:sym typeface="Roboto"/>
              </a:rPr>
              <a:t>Understanding and complying with local laws and involving communities in the process ensures the long-term success of mitigation strategies.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910" name="Shape 910"/>
        <p:cNvGrpSpPr/>
        <p:nvPr/>
      </p:nvGrpSpPr>
      <p:grpSpPr>
        <a:xfrm>
          <a:off x="0" y="0"/>
          <a:ext cx="0" cy="0"/>
          <a:chOff x="0" y="0"/>
          <a:chExt cx="0" cy="0"/>
        </a:xfrm>
      </p:grpSpPr>
      <p:grpSp>
        <p:nvGrpSpPr>
          <p:cNvPr id="911" name="Google Shape;911;p35"/>
          <p:cNvGrpSpPr/>
          <p:nvPr/>
        </p:nvGrpSpPr>
        <p:grpSpPr>
          <a:xfrm rot="7912833">
            <a:off x="-5298172" y="-4783896"/>
            <a:ext cx="12133474" cy="9005561"/>
            <a:chOff x="0" y="0"/>
            <a:chExt cx="16177966" cy="12007415"/>
          </a:xfrm>
        </p:grpSpPr>
        <p:sp>
          <p:nvSpPr>
            <p:cNvPr id="912" name="Google Shape;912;p35"/>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913" name="Google Shape;913;p35"/>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914" name="Google Shape;914;p35"/>
            <p:cNvGrpSpPr/>
            <p:nvPr/>
          </p:nvGrpSpPr>
          <p:grpSpPr>
            <a:xfrm>
              <a:off x="4107521" y="4044491"/>
              <a:ext cx="7962924" cy="7962924"/>
              <a:chOff x="0" y="0"/>
              <a:chExt cx="812800" cy="812800"/>
            </a:xfrm>
          </p:grpSpPr>
          <p:sp>
            <p:nvSpPr>
              <p:cNvPr id="915" name="Google Shape;915;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5"/>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917" name="Google Shape;917;p35"/>
          <p:cNvGrpSpPr/>
          <p:nvPr/>
        </p:nvGrpSpPr>
        <p:grpSpPr>
          <a:xfrm rot="-1520634">
            <a:off x="9514612" y="5856408"/>
            <a:ext cx="12133474" cy="9005561"/>
            <a:chOff x="0" y="0"/>
            <a:chExt cx="16177966" cy="12007415"/>
          </a:xfrm>
        </p:grpSpPr>
        <p:sp>
          <p:nvSpPr>
            <p:cNvPr id="918" name="Google Shape;918;p35"/>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919" name="Google Shape;919;p35"/>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920" name="Google Shape;920;p35"/>
            <p:cNvGrpSpPr/>
            <p:nvPr/>
          </p:nvGrpSpPr>
          <p:grpSpPr>
            <a:xfrm>
              <a:off x="4107521" y="4044491"/>
              <a:ext cx="7962924" cy="7962924"/>
              <a:chOff x="0" y="0"/>
              <a:chExt cx="812800" cy="812800"/>
            </a:xfrm>
          </p:grpSpPr>
          <p:sp>
            <p:nvSpPr>
              <p:cNvPr id="921" name="Google Shape;921;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35"/>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923" name="Google Shape;923;p35"/>
          <p:cNvSpPr/>
          <p:nvPr/>
        </p:nvSpPr>
        <p:spPr>
          <a:xfrm>
            <a:off x="319272" y="9193500"/>
            <a:ext cx="4125144" cy="776374"/>
          </a:xfrm>
          <a:custGeom>
            <a:rect b="b" l="l" r="r" t="t"/>
            <a:pathLst>
              <a:path extrusionOk="0" h="776374" w="4125144">
                <a:moveTo>
                  <a:pt x="0" y="0"/>
                </a:moveTo>
                <a:lnTo>
                  <a:pt x="4125144" y="0"/>
                </a:lnTo>
                <a:lnTo>
                  <a:pt x="4125144" y="776374"/>
                </a:lnTo>
                <a:lnTo>
                  <a:pt x="0" y="776374"/>
                </a:lnTo>
                <a:lnTo>
                  <a:pt x="0" y="0"/>
                </a:lnTo>
                <a:close/>
              </a:path>
            </a:pathLst>
          </a:custGeom>
          <a:blipFill rotWithShape="1">
            <a:blip r:embed="rId5">
              <a:alphaModFix/>
            </a:blip>
            <a:stretch>
              <a:fillRect b="0" l="0" r="-105" t="0"/>
            </a:stretch>
          </a:blipFill>
          <a:ln>
            <a:noFill/>
          </a:ln>
        </p:spPr>
      </p:sp>
      <p:sp>
        <p:nvSpPr>
          <p:cNvPr id="924" name="Google Shape;924;p35"/>
          <p:cNvSpPr txBox="1"/>
          <p:nvPr/>
        </p:nvSpPr>
        <p:spPr>
          <a:xfrm>
            <a:off x="906518"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FFFFF"/>
                </a:solidFill>
                <a:latin typeface="Roboto"/>
                <a:ea typeface="Roboto"/>
                <a:cs typeface="Roboto"/>
                <a:sym typeface="Roboto"/>
              </a:rPr>
              <a:t>Identifying and Prioritizing Environmental Risks</a:t>
            </a:r>
            <a:endParaRPr b="0" i="0" sz="1400" u="none" cap="none" strike="noStrike">
              <a:solidFill>
                <a:srgbClr val="000000"/>
              </a:solidFill>
              <a:latin typeface="Arial"/>
              <a:ea typeface="Arial"/>
              <a:cs typeface="Arial"/>
              <a:sym typeface="Arial"/>
            </a:endParaRPr>
          </a:p>
        </p:txBody>
      </p:sp>
      <p:grpSp>
        <p:nvGrpSpPr>
          <p:cNvPr id="925" name="Google Shape;925;p35"/>
          <p:cNvGrpSpPr/>
          <p:nvPr/>
        </p:nvGrpSpPr>
        <p:grpSpPr>
          <a:xfrm>
            <a:off x="906518" y="2301691"/>
            <a:ext cx="4631960" cy="6616096"/>
            <a:chOff x="0" y="-19050"/>
            <a:chExt cx="6175946" cy="8821460"/>
          </a:xfrm>
        </p:grpSpPr>
        <p:sp>
          <p:nvSpPr>
            <p:cNvPr id="926" name="Google Shape;926;p35"/>
            <p:cNvSpPr/>
            <p:nvPr/>
          </p:nvSpPr>
          <p:spPr>
            <a:xfrm>
              <a:off x="0" y="0"/>
              <a:ext cx="6175883" cy="8802370"/>
            </a:xfrm>
            <a:custGeom>
              <a:rect b="b" l="l" r="r" t="t"/>
              <a:pathLst>
                <a:path extrusionOk="0" h="8802370" w="6175883">
                  <a:moveTo>
                    <a:pt x="0" y="0"/>
                  </a:moveTo>
                  <a:lnTo>
                    <a:pt x="6175883" y="0"/>
                  </a:lnTo>
                  <a:lnTo>
                    <a:pt x="6175883" y="8802370"/>
                  </a:lnTo>
                  <a:lnTo>
                    <a:pt x="0" y="8802370"/>
                  </a:lnTo>
                  <a:close/>
                </a:path>
              </a:pathLst>
            </a:custGeom>
            <a:solidFill>
              <a:srgbClr val="FEDCBD"/>
            </a:solidFill>
            <a:ln>
              <a:noFill/>
            </a:ln>
          </p:spPr>
        </p:sp>
        <p:sp>
          <p:nvSpPr>
            <p:cNvPr id="927" name="Google Shape;927;p35"/>
            <p:cNvSpPr txBox="1"/>
            <p:nvPr/>
          </p:nvSpPr>
          <p:spPr>
            <a:xfrm>
              <a:off x="0" y="-19050"/>
              <a:ext cx="6175946" cy="882146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2800"/>
                <a:buFont typeface="Arial"/>
                <a:buNone/>
              </a:pPr>
              <a:r>
                <a:rPr b="1" i="0" lang="en-US" sz="2800" u="none" cap="none" strike="noStrike">
                  <a:solidFill>
                    <a:srgbClr val="000000"/>
                  </a:solidFill>
                  <a:latin typeface="Roboto"/>
                  <a:ea typeface="Roboto"/>
                  <a:cs typeface="Roboto"/>
                  <a:sym typeface="Roboto"/>
                </a:rPr>
                <a:t>Identify environmental risks</a:t>
              </a:r>
              <a:r>
                <a:rPr b="0" i="0" lang="en-US" sz="2800" u="none" cap="none" strike="noStrike">
                  <a:solidFill>
                    <a:srgbClr val="000000"/>
                  </a:solidFill>
                  <a:latin typeface="Roboto"/>
                  <a:ea typeface="Roboto"/>
                  <a:cs typeface="Roboto"/>
                  <a:sym typeface="Roboto"/>
                </a:rPr>
                <a:t>:</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Use the findings from environmental screening to list the environmental risks associated with the project.</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This step provides clarity on key environmental issues and helps focus mitigation efforts.</a:t>
              </a:r>
              <a:endParaRPr b="0" i="0" sz="12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p:txBody>
        </p:sp>
      </p:grpSp>
      <p:grpSp>
        <p:nvGrpSpPr>
          <p:cNvPr id="928" name="Google Shape;928;p35"/>
          <p:cNvGrpSpPr/>
          <p:nvPr/>
        </p:nvGrpSpPr>
        <p:grpSpPr>
          <a:xfrm>
            <a:off x="6296720" y="2301692"/>
            <a:ext cx="4631959" cy="6616065"/>
            <a:chOff x="0" y="-19050"/>
            <a:chExt cx="6175946" cy="8821420"/>
          </a:xfrm>
        </p:grpSpPr>
        <p:sp>
          <p:nvSpPr>
            <p:cNvPr id="929" name="Google Shape;929;p35"/>
            <p:cNvSpPr/>
            <p:nvPr/>
          </p:nvSpPr>
          <p:spPr>
            <a:xfrm>
              <a:off x="0" y="0"/>
              <a:ext cx="6175883" cy="8802370"/>
            </a:xfrm>
            <a:custGeom>
              <a:rect b="b" l="l" r="r" t="t"/>
              <a:pathLst>
                <a:path extrusionOk="0" h="8802370" w="6175883">
                  <a:moveTo>
                    <a:pt x="0" y="0"/>
                  </a:moveTo>
                  <a:lnTo>
                    <a:pt x="6175883" y="0"/>
                  </a:lnTo>
                  <a:lnTo>
                    <a:pt x="6175883" y="8802370"/>
                  </a:lnTo>
                  <a:lnTo>
                    <a:pt x="0" y="8802370"/>
                  </a:lnTo>
                  <a:close/>
                </a:path>
              </a:pathLst>
            </a:custGeom>
            <a:solidFill>
              <a:srgbClr val="FEDCBD"/>
            </a:solidFill>
            <a:ln>
              <a:noFill/>
            </a:ln>
          </p:spPr>
        </p:sp>
        <p:sp>
          <p:nvSpPr>
            <p:cNvPr id="930" name="Google Shape;930;p35"/>
            <p:cNvSpPr txBox="1"/>
            <p:nvPr/>
          </p:nvSpPr>
          <p:spPr>
            <a:xfrm>
              <a:off x="0" y="-19050"/>
              <a:ext cx="6175946" cy="8821378"/>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Assess severity of risks</a:t>
              </a:r>
              <a:r>
                <a:rPr b="0" i="0" lang="en-US" sz="30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Evaluate how likely the risks are to occur and the potential impact they might have.</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Prioritize risks based on their severity to address the most critical ones first.</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p:txBody>
        </p:sp>
      </p:grpSp>
      <p:grpSp>
        <p:nvGrpSpPr>
          <p:cNvPr id="931" name="Google Shape;931;p35"/>
          <p:cNvGrpSpPr/>
          <p:nvPr/>
        </p:nvGrpSpPr>
        <p:grpSpPr>
          <a:xfrm>
            <a:off x="11686923" y="2301691"/>
            <a:ext cx="4631959" cy="6616133"/>
            <a:chOff x="0" y="-19050"/>
            <a:chExt cx="6175946" cy="8821510"/>
          </a:xfrm>
        </p:grpSpPr>
        <p:sp>
          <p:nvSpPr>
            <p:cNvPr id="932" name="Google Shape;932;p35"/>
            <p:cNvSpPr/>
            <p:nvPr/>
          </p:nvSpPr>
          <p:spPr>
            <a:xfrm>
              <a:off x="0" y="0"/>
              <a:ext cx="6175883" cy="8802460"/>
            </a:xfrm>
            <a:custGeom>
              <a:rect b="b" l="l" r="r" t="t"/>
              <a:pathLst>
                <a:path extrusionOk="0" h="8802460" w="6175883">
                  <a:moveTo>
                    <a:pt x="0" y="0"/>
                  </a:moveTo>
                  <a:lnTo>
                    <a:pt x="6175883" y="0"/>
                  </a:lnTo>
                  <a:lnTo>
                    <a:pt x="6175883" y="8802460"/>
                  </a:lnTo>
                  <a:lnTo>
                    <a:pt x="0" y="8802460"/>
                  </a:lnTo>
                  <a:close/>
                </a:path>
              </a:pathLst>
            </a:custGeom>
            <a:solidFill>
              <a:srgbClr val="FEDCBD"/>
            </a:solidFill>
            <a:ln>
              <a:noFill/>
            </a:ln>
          </p:spPr>
        </p:sp>
        <p:sp>
          <p:nvSpPr>
            <p:cNvPr id="933" name="Google Shape;933;p35"/>
            <p:cNvSpPr txBox="1"/>
            <p:nvPr/>
          </p:nvSpPr>
          <p:spPr>
            <a:xfrm>
              <a:off x="0" y="-19050"/>
              <a:ext cx="6175946" cy="882146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Categorize risks</a:t>
              </a:r>
              <a:r>
                <a:rPr b="0" i="0" lang="en-US" sz="30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Group risks into categories (e.g., high, medium, low) to streamline the mitigation process.</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Char char="•"/>
              </a:pPr>
              <a:r>
                <a:rPr b="0" i="0" lang="en-US" sz="3000" u="none" cap="none" strike="noStrike">
                  <a:solidFill>
                    <a:srgbClr val="000000"/>
                  </a:solidFill>
                  <a:latin typeface="Roboto"/>
                  <a:ea typeface="Roboto"/>
                  <a:cs typeface="Roboto"/>
                  <a:sym typeface="Roboto"/>
                </a:rPr>
                <a:t>Simplifies which risks need urgent action versus those that can be managed over time.</a:t>
              </a:r>
              <a:endParaRPr b="0" i="0" sz="14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a:p>
              <a:pPr indent="-271462" lvl="1" marL="542925" marR="0" rtl="0" algn="l">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Roboto"/>
                <a:ea typeface="Roboto"/>
                <a:cs typeface="Roboto"/>
                <a:sym typeface="Roboto"/>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941" name="Shape 941"/>
        <p:cNvGrpSpPr/>
        <p:nvPr/>
      </p:nvGrpSpPr>
      <p:grpSpPr>
        <a:xfrm>
          <a:off x="0" y="0"/>
          <a:ext cx="0" cy="0"/>
          <a:chOff x="0" y="0"/>
          <a:chExt cx="0" cy="0"/>
        </a:xfrm>
      </p:grpSpPr>
      <p:grpSp>
        <p:nvGrpSpPr>
          <p:cNvPr id="942" name="Google Shape;942;p36"/>
          <p:cNvGrpSpPr/>
          <p:nvPr/>
        </p:nvGrpSpPr>
        <p:grpSpPr>
          <a:xfrm rot="7912833">
            <a:off x="-5298172" y="-4783896"/>
            <a:ext cx="12133474" cy="9005561"/>
            <a:chOff x="0" y="0"/>
            <a:chExt cx="16177966" cy="12007415"/>
          </a:xfrm>
        </p:grpSpPr>
        <p:sp>
          <p:nvSpPr>
            <p:cNvPr id="943" name="Google Shape;943;p36"/>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944" name="Google Shape;944;p36"/>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945" name="Google Shape;945;p36"/>
            <p:cNvGrpSpPr/>
            <p:nvPr/>
          </p:nvGrpSpPr>
          <p:grpSpPr>
            <a:xfrm>
              <a:off x="4107521" y="4044491"/>
              <a:ext cx="7962924" cy="7962924"/>
              <a:chOff x="0" y="0"/>
              <a:chExt cx="812800" cy="812800"/>
            </a:xfrm>
          </p:grpSpPr>
          <p:sp>
            <p:nvSpPr>
              <p:cNvPr id="946" name="Google Shape;946;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36"/>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948" name="Google Shape;948;p36"/>
          <p:cNvGrpSpPr/>
          <p:nvPr/>
        </p:nvGrpSpPr>
        <p:grpSpPr>
          <a:xfrm rot="-1520634">
            <a:off x="9514612" y="5856408"/>
            <a:ext cx="12133474" cy="9005561"/>
            <a:chOff x="0" y="0"/>
            <a:chExt cx="16177966" cy="12007415"/>
          </a:xfrm>
        </p:grpSpPr>
        <p:sp>
          <p:nvSpPr>
            <p:cNvPr id="949" name="Google Shape;949;p36"/>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950" name="Google Shape;950;p36"/>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951" name="Google Shape;951;p36"/>
            <p:cNvGrpSpPr/>
            <p:nvPr/>
          </p:nvGrpSpPr>
          <p:grpSpPr>
            <a:xfrm>
              <a:off x="4107521" y="4044491"/>
              <a:ext cx="7962924" cy="7962924"/>
              <a:chOff x="0" y="0"/>
              <a:chExt cx="812800" cy="812800"/>
            </a:xfrm>
          </p:grpSpPr>
          <p:sp>
            <p:nvSpPr>
              <p:cNvPr id="952" name="Google Shape;952;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36"/>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954" name="Google Shape;954;p36"/>
          <p:cNvSpPr/>
          <p:nvPr/>
        </p:nvSpPr>
        <p:spPr>
          <a:xfrm>
            <a:off x="319272" y="9193500"/>
            <a:ext cx="4125144" cy="776374"/>
          </a:xfrm>
          <a:custGeom>
            <a:rect b="b" l="l" r="r" t="t"/>
            <a:pathLst>
              <a:path extrusionOk="0" h="776374" w="4125144">
                <a:moveTo>
                  <a:pt x="0" y="0"/>
                </a:moveTo>
                <a:lnTo>
                  <a:pt x="4125144" y="0"/>
                </a:lnTo>
                <a:lnTo>
                  <a:pt x="4125144" y="776374"/>
                </a:lnTo>
                <a:lnTo>
                  <a:pt x="0" y="776374"/>
                </a:lnTo>
                <a:lnTo>
                  <a:pt x="0" y="0"/>
                </a:lnTo>
                <a:close/>
              </a:path>
            </a:pathLst>
          </a:custGeom>
          <a:blipFill rotWithShape="1">
            <a:blip r:embed="rId5">
              <a:alphaModFix/>
            </a:blip>
            <a:stretch>
              <a:fillRect b="0" l="0" r="-105" t="0"/>
            </a:stretch>
          </a:blipFill>
          <a:ln>
            <a:noFill/>
          </a:ln>
        </p:spPr>
      </p:sp>
      <p:sp>
        <p:nvSpPr>
          <p:cNvPr id="955" name="Google Shape;955;p36"/>
          <p:cNvSpPr txBox="1"/>
          <p:nvPr/>
        </p:nvSpPr>
        <p:spPr>
          <a:xfrm>
            <a:off x="906518"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FFFFF"/>
                </a:solidFill>
                <a:latin typeface="Roboto"/>
                <a:ea typeface="Roboto"/>
                <a:cs typeface="Roboto"/>
                <a:sym typeface="Roboto"/>
              </a:rPr>
              <a:t>Identifying and Prioritizing Environmental Risks</a:t>
            </a:r>
            <a:endParaRPr b="0" i="0" sz="1400" u="none" cap="none" strike="noStrike">
              <a:solidFill>
                <a:srgbClr val="000000"/>
              </a:solidFill>
              <a:latin typeface="Arial"/>
              <a:ea typeface="Arial"/>
              <a:cs typeface="Arial"/>
              <a:sym typeface="Arial"/>
            </a:endParaRPr>
          </a:p>
        </p:txBody>
      </p:sp>
      <p:grpSp>
        <p:nvGrpSpPr>
          <p:cNvPr id="956" name="Google Shape;956;p36"/>
          <p:cNvGrpSpPr/>
          <p:nvPr/>
        </p:nvGrpSpPr>
        <p:grpSpPr>
          <a:xfrm>
            <a:off x="906518" y="2301691"/>
            <a:ext cx="4631960" cy="6477572"/>
            <a:chOff x="0" y="-19050"/>
            <a:chExt cx="6175946" cy="8636762"/>
          </a:xfrm>
        </p:grpSpPr>
        <p:sp>
          <p:nvSpPr>
            <p:cNvPr id="957" name="Google Shape;957;p36"/>
            <p:cNvSpPr/>
            <p:nvPr/>
          </p:nvSpPr>
          <p:spPr>
            <a:xfrm>
              <a:off x="0" y="0"/>
              <a:ext cx="6175883" cy="8617712"/>
            </a:xfrm>
            <a:custGeom>
              <a:rect b="b" l="l" r="r" t="t"/>
              <a:pathLst>
                <a:path extrusionOk="0" h="8617712" w="6175883">
                  <a:moveTo>
                    <a:pt x="0" y="0"/>
                  </a:moveTo>
                  <a:lnTo>
                    <a:pt x="6175883" y="0"/>
                  </a:lnTo>
                  <a:lnTo>
                    <a:pt x="6175883" y="8617712"/>
                  </a:lnTo>
                  <a:lnTo>
                    <a:pt x="0" y="8617712"/>
                  </a:lnTo>
                  <a:close/>
                </a:path>
              </a:pathLst>
            </a:custGeom>
            <a:solidFill>
              <a:srgbClr val="FEDCBD"/>
            </a:solidFill>
            <a:ln>
              <a:noFill/>
            </a:ln>
          </p:spPr>
        </p:sp>
        <p:sp>
          <p:nvSpPr>
            <p:cNvPr id="958" name="Google Shape;958;p36"/>
            <p:cNvSpPr txBox="1"/>
            <p:nvPr/>
          </p:nvSpPr>
          <p:spPr>
            <a:xfrm>
              <a:off x="0" y="-19050"/>
              <a:ext cx="6175946" cy="8636712"/>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2800"/>
                <a:buFont typeface="Arial"/>
                <a:buNone/>
              </a:pPr>
              <a:r>
                <a:rPr b="1" i="0" lang="en-US" sz="2800" u="none" cap="none" strike="noStrike">
                  <a:solidFill>
                    <a:srgbClr val="000000"/>
                  </a:solidFill>
                  <a:latin typeface="Roboto"/>
                  <a:ea typeface="Roboto"/>
                  <a:cs typeface="Roboto"/>
                  <a:sym typeface="Roboto"/>
                </a:rPr>
                <a:t>Consider cumulative impacts</a:t>
              </a:r>
              <a:r>
                <a:rPr b="0" i="0" lang="en-US" sz="2800" u="none" cap="none" strike="noStrike">
                  <a:solidFill>
                    <a:srgbClr val="000000"/>
                  </a:solidFill>
                  <a:latin typeface="Roboto"/>
                  <a:ea typeface="Roboto"/>
                  <a:cs typeface="Roboto"/>
                  <a:sym typeface="Roboto"/>
                </a:rPr>
                <a:t>:</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Assess how the identified risks interact with other activities or projects in the same area.</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Ensures that you address not just isolated risks but also the combined environmental impacts.</a:t>
              </a:r>
              <a:endParaRPr b="0" i="0" sz="1200" u="none" cap="none" strike="noStrike">
                <a:solidFill>
                  <a:srgbClr val="000000"/>
                </a:solidFill>
                <a:latin typeface="Arial"/>
                <a:ea typeface="Arial"/>
                <a:cs typeface="Arial"/>
                <a:sym typeface="Arial"/>
              </a:endParaRPr>
            </a:p>
            <a:p>
              <a:pPr indent="-271462" lvl="1" marL="542925"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p:txBody>
        </p:sp>
      </p:grpSp>
      <p:grpSp>
        <p:nvGrpSpPr>
          <p:cNvPr id="959" name="Google Shape;959;p36"/>
          <p:cNvGrpSpPr/>
          <p:nvPr/>
        </p:nvGrpSpPr>
        <p:grpSpPr>
          <a:xfrm>
            <a:off x="6296720" y="2301691"/>
            <a:ext cx="4631959" cy="6616096"/>
            <a:chOff x="0" y="-19050"/>
            <a:chExt cx="6175946" cy="8821460"/>
          </a:xfrm>
        </p:grpSpPr>
        <p:sp>
          <p:nvSpPr>
            <p:cNvPr id="960" name="Google Shape;960;p36"/>
            <p:cNvSpPr/>
            <p:nvPr/>
          </p:nvSpPr>
          <p:spPr>
            <a:xfrm>
              <a:off x="0" y="0"/>
              <a:ext cx="6175883" cy="8802370"/>
            </a:xfrm>
            <a:custGeom>
              <a:rect b="b" l="l" r="r" t="t"/>
              <a:pathLst>
                <a:path extrusionOk="0" h="8802370" w="6175883">
                  <a:moveTo>
                    <a:pt x="0" y="0"/>
                  </a:moveTo>
                  <a:lnTo>
                    <a:pt x="6175883" y="0"/>
                  </a:lnTo>
                  <a:lnTo>
                    <a:pt x="6175883" y="8802370"/>
                  </a:lnTo>
                  <a:lnTo>
                    <a:pt x="0" y="8802370"/>
                  </a:lnTo>
                  <a:close/>
                </a:path>
              </a:pathLst>
            </a:custGeom>
            <a:solidFill>
              <a:srgbClr val="FEDCBD"/>
            </a:solidFill>
            <a:ln>
              <a:noFill/>
            </a:ln>
          </p:spPr>
        </p:sp>
        <p:sp>
          <p:nvSpPr>
            <p:cNvPr id="961" name="Google Shape;961;p36"/>
            <p:cNvSpPr txBox="1"/>
            <p:nvPr/>
          </p:nvSpPr>
          <p:spPr>
            <a:xfrm>
              <a:off x="0" y="-19050"/>
              <a:ext cx="6175946" cy="882146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2800"/>
                <a:buFont typeface="Arial"/>
                <a:buNone/>
              </a:pPr>
              <a:r>
                <a:rPr b="1" i="0" lang="en-US" sz="2800" u="none" cap="none" strike="noStrike">
                  <a:solidFill>
                    <a:srgbClr val="000000"/>
                  </a:solidFill>
                  <a:latin typeface="Roboto"/>
                  <a:ea typeface="Roboto"/>
                  <a:cs typeface="Roboto"/>
                  <a:sym typeface="Roboto"/>
                </a:rPr>
                <a:t>Consider cross-cutting issues</a:t>
              </a:r>
              <a:r>
                <a:rPr b="0" i="0" lang="en-US" sz="2800" u="none" cap="none" strike="noStrike">
                  <a:solidFill>
                    <a:srgbClr val="000000"/>
                  </a:solidFill>
                  <a:latin typeface="Roboto"/>
                  <a:ea typeface="Roboto"/>
                  <a:cs typeface="Roboto"/>
                  <a:sym typeface="Roboto"/>
                </a:rPr>
                <a:t>:</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Look at how environmental risks might intersect with other concerns like gender, health, or livelihoods.</a:t>
              </a:r>
              <a:endParaRPr b="0" i="0" sz="1200" u="none" cap="none" strike="noStrike">
                <a:solidFill>
                  <a:srgbClr val="000000"/>
                </a:solidFill>
                <a:latin typeface="Arial"/>
                <a:ea typeface="Arial"/>
                <a:cs typeface="Arial"/>
                <a:sym typeface="Arial"/>
              </a:endParaRPr>
            </a:p>
            <a:p>
              <a:pPr indent="-258762" lvl="1" marL="542925"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Helps ensure that mitigation measures are not only environmentally effective but also socially inclusive.</a:t>
              </a:r>
              <a:endParaRPr b="0" i="0" sz="1200" u="none" cap="none" strike="noStrike">
                <a:solidFill>
                  <a:srgbClr val="000000"/>
                </a:solidFill>
                <a:latin typeface="Arial"/>
                <a:ea typeface="Arial"/>
                <a:cs typeface="Arial"/>
                <a:sym typeface="Arial"/>
              </a:endParaRPr>
            </a:p>
          </p:txBody>
        </p:sp>
      </p:grpSp>
      <p:grpSp>
        <p:nvGrpSpPr>
          <p:cNvPr id="962" name="Google Shape;962;p36"/>
          <p:cNvGrpSpPr/>
          <p:nvPr/>
        </p:nvGrpSpPr>
        <p:grpSpPr>
          <a:xfrm>
            <a:off x="11686923" y="2308835"/>
            <a:ext cx="4631959" cy="6701224"/>
            <a:chOff x="0" y="-9525"/>
            <a:chExt cx="6175946" cy="8934965"/>
          </a:xfrm>
        </p:grpSpPr>
        <p:sp>
          <p:nvSpPr>
            <p:cNvPr id="963" name="Google Shape;963;p36"/>
            <p:cNvSpPr/>
            <p:nvPr/>
          </p:nvSpPr>
          <p:spPr>
            <a:xfrm>
              <a:off x="0" y="0"/>
              <a:ext cx="6175883" cy="8925433"/>
            </a:xfrm>
            <a:custGeom>
              <a:rect b="b" l="l" r="r" t="t"/>
              <a:pathLst>
                <a:path extrusionOk="0" h="8925433" w="6175883">
                  <a:moveTo>
                    <a:pt x="0" y="0"/>
                  </a:moveTo>
                  <a:lnTo>
                    <a:pt x="6175883" y="0"/>
                  </a:lnTo>
                  <a:lnTo>
                    <a:pt x="6175883" y="8925433"/>
                  </a:lnTo>
                  <a:lnTo>
                    <a:pt x="0" y="8925433"/>
                  </a:lnTo>
                  <a:close/>
                </a:path>
              </a:pathLst>
            </a:custGeom>
            <a:solidFill>
              <a:srgbClr val="FEDCBD"/>
            </a:solidFill>
            <a:ln>
              <a:noFill/>
            </a:ln>
          </p:spPr>
        </p:sp>
        <p:sp>
          <p:nvSpPr>
            <p:cNvPr id="964" name="Google Shape;964;p36"/>
            <p:cNvSpPr txBox="1"/>
            <p:nvPr/>
          </p:nvSpPr>
          <p:spPr>
            <a:xfrm>
              <a:off x="0" y="-9525"/>
              <a:ext cx="6175946" cy="8934965"/>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000000"/>
                </a:buClr>
                <a:buSzPts val="2800"/>
                <a:buFont typeface="Arial"/>
                <a:buNone/>
              </a:pPr>
              <a:r>
                <a:rPr b="1" i="0" lang="en-US" sz="2800" u="none" cap="none" strike="noStrike">
                  <a:solidFill>
                    <a:srgbClr val="000000"/>
                  </a:solidFill>
                  <a:latin typeface="Roboto"/>
                  <a:ea typeface="Roboto"/>
                  <a:cs typeface="Roboto"/>
                  <a:sym typeface="Roboto"/>
                </a:rPr>
                <a:t>Involve the community in risk identification</a:t>
              </a:r>
              <a:r>
                <a:rPr b="0" i="0" lang="en-US" sz="2800" u="none" cap="none" strike="noStrike">
                  <a:solidFill>
                    <a:srgbClr val="000000"/>
                  </a:solidFill>
                  <a:latin typeface="Roboto"/>
                  <a:ea typeface="Roboto"/>
                  <a:cs typeface="Roboto"/>
                  <a:sym typeface="Roboto"/>
                </a:rPr>
                <a:t>:</a:t>
              </a:r>
              <a:endParaRPr b="0" i="0" sz="1500" u="none" cap="none" strike="noStrike">
                <a:solidFill>
                  <a:srgbClr val="000000"/>
                </a:solidFill>
                <a:latin typeface="Arial"/>
                <a:ea typeface="Arial"/>
                <a:cs typeface="Arial"/>
                <a:sym typeface="Arial"/>
              </a:endParaRPr>
            </a:p>
            <a:p>
              <a:pPr indent="-250666" lvl="1" marL="488632"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Engage local communities to capture their input on environmental risks.</a:t>
              </a:r>
              <a:endParaRPr b="0" i="0" sz="1500" u="none" cap="none" strike="noStrike">
                <a:solidFill>
                  <a:srgbClr val="000000"/>
                </a:solidFill>
                <a:latin typeface="Arial"/>
                <a:ea typeface="Arial"/>
                <a:cs typeface="Arial"/>
                <a:sym typeface="Arial"/>
              </a:endParaRPr>
            </a:p>
            <a:p>
              <a:pPr indent="-250666" lvl="1" marL="488632" marR="0" rtl="0" algn="l">
                <a:lnSpc>
                  <a:spcPct val="120000"/>
                </a:lnSpc>
                <a:spcBef>
                  <a:spcPts val="0"/>
                </a:spcBef>
                <a:spcAft>
                  <a:spcPts val="0"/>
                </a:spcAft>
                <a:buClr>
                  <a:srgbClr val="000000"/>
                </a:buClr>
                <a:buSzPts val="2800"/>
                <a:buFont typeface="Arial"/>
                <a:buChar char="•"/>
              </a:pPr>
              <a:r>
                <a:rPr b="0" i="0" lang="en-US" sz="2800" u="none" cap="none" strike="noStrike">
                  <a:solidFill>
                    <a:srgbClr val="000000"/>
                  </a:solidFill>
                  <a:latin typeface="Roboto"/>
                  <a:ea typeface="Roboto"/>
                  <a:cs typeface="Roboto"/>
                  <a:sym typeface="Roboto"/>
                </a:rPr>
                <a:t>Incorporating local knowledge ensures risks are accurately identified and mitigation efforts are supported.</a:t>
              </a:r>
              <a:endParaRPr b="0" i="0" sz="1500" u="none" cap="none" strike="noStrike">
                <a:solidFill>
                  <a:srgbClr val="000000"/>
                </a:solidFill>
                <a:latin typeface="Arial"/>
                <a:ea typeface="Arial"/>
                <a:cs typeface="Arial"/>
                <a:sym typeface="Arial"/>
              </a:endParaRPr>
            </a:p>
            <a:p>
              <a:pPr indent="-244316" lvl="1" marL="488632"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244316" lvl="1" marL="488632"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244316" lvl="1" marL="488632"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244316" lvl="1" marL="488632"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244316" lvl="1" marL="488632" marR="0" rtl="0" algn="l">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37"/>
          <p:cNvSpPr/>
          <p:nvPr/>
        </p:nvSpPr>
        <p:spPr>
          <a:xfrm flipH="1" rot="3161513">
            <a:off x="-1336790" y="-328634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3">
              <a:alphaModFix amt="27000"/>
            </a:blip>
            <a:stretch>
              <a:fillRect b="0" l="0" r="0" t="0"/>
            </a:stretch>
          </a:blipFill>
          <a:ln>
            <a:noFill/>
          </a:ln>
        </p:spPr>
      </p:sp>
      <p:sp>
        <p:nvSpPr>
          <p:cNvPr id="970" name="Google Shape;970;p37"/>
          <p:cNvSpPr/>
          <p:nvPr/>
        </p:nvSpPr>
        <p:spPr>
          <a:xfrm rot="-7638486">
            <a:off x="-1121191" y="-2780206"/>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
        <p:nvSpPr>
          <p:cNvPr id="971" name="Google Shape;971;p37"/>
          <p:cNvSpPr/>
          <p:nvPr/>
        </p:nvSpPr>
        <p:spPr>
          <a:xfrm flipH="1" rot="-5691946">
            <a:off x="15797315" y="2565523"/>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972" name="Google Shape;972;p37"/>
          <p:cNvSpPr/>
          <p:nvPr/>
        </p:nvSpPr>
        <p:spPr>
          <a:xfrm rot="5108053">
            <a:off x="16230403" y="3904798"/>
            <a:ext cx="4517065" cy="9034130"/>
          </a:xfrm>
          <a:custGeom>
            <a:rect b="b" l="l" r="r" t="t"/>
            <a:pathLst>
              <a:path extrusionOk="0" h="9034130" w="4517065">
                <a:moveTo>
                  <a:pt x="0" y="0"/>
                </a:moveTo>
                <a:lnTo>
                  <a:pt x="4517065" y="0"/>
                </a:lnTo>
                <a:lnTo>
                  <a:pt x="4517065" y="9034131"/>
                </a:lnTo>
                <a:lnTo>
                  <a:pt x="0" y="9034131"/>
                </a:lnTo>
                <a:lnTo>
                  <a:pt x="0" y="0"/>
                </a:lnTo>
                <a:close/>
              </a:path>
            </a:pathLst>
          </a:custGeom>
          <a:blipFill rotWithShape="1">
            <a:blip r:embed="rId4">
              <a:alphaModFix amt="27000"/>
            </a:blip>
            <a:stretch>
              <a:fillRect b="0" l="0" r="0" t="0"/>
            </a:stretch>
          </a:blipFill>
          <a:ln>
            <a:noFill/>
          </a:ln>
        </p:spPr>
      </p:sp>
      <p:sp>
        <p:nvSpPr>
          <p:cNvPr id="973" name="Google Shape;973;p37"/>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974" name="Google Shape;974;p37"/>
          <p:cNvSpPr txBox="1"/>
          <p:nvPr/>
        </p:nvSpPr>
        <p:spPr>
          <a:xfrm>
            <a:off x="914400" y="952500"/>
            <a:ext cx="15412365" cy="62669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200"/>
              <a:buFont typeface="Arial"/>
              <a:buNone/>
            </a:pPr>
            <a:r>
              <a:rPr b="1" i="0" lang="en-US" sz="4200" u="none" cap="none" strike="noStrike">
                <a:solidFill>
                  <a:srgbClr val="F58220"/>
                </a:solidFill>
                <a:latin typeface="Roboto"/>
                <a:ea typeface="Roboto"/>
                <a:cs typeface="Roboto"/>
                <a:sym typeface="Roboto"/>
              </a:rPr>
              <a:t>Criteria for Selecting and Prioritizing Mitigation Strategies</a:t>
            </a:r>
            <a:endParaRPr b="0" i="0" sz="1400" u="none" cap="none" strike="noStrike">
              <a:solidFill>
                <a:srgbClr val="000000"/>
              </a:solidFill>
              <a:latin typeface="Arial"/>
              <a:ea typeface="Arial"/>
              <a:cs typeface="Arial"/>
              <a:sym typeface="Arial"/>
            </a:endParaRPr>
          </a:p>
        </p:txBody>
      </p:sp>
      <p:sp>
        <p:nvSpPr>
          <p:cNvPr id="975" name="Google Shape;975;p37"/>
          <p:cNvSpPr/>
          <p:nvPr/>
        </p:nvSpPr>
        <p:spPr>
          <a:xfrm>
            <a:off x="1968036" y="2969244"/>
            <a:ext cx="910781" cy="910780"/>
          </a:xfrm>
          <a:custGeom>
            <a:rect b="b" l="l" r="r" t="t"/>
            <a:pathLst>
              <a:path extrusionOk="0" h="1214374" w="1214374">
                <a:moveTo>
                  <a:pt x="0" y="0"/>
                </a:moveTo>
                <a:lnTo>
                  <a:pt x="1214374" y="0"/>
                </a:lnTo>
                <a:lnTo>
                  <a:pt x="1214374" y="1214374"/>
                </a:lnTo>
                <a:lnTo>
                  <a:pt x="0" y="1214374"/>
                </a:lnTo>
                <a:close/>
              </a:path>
            </a:pathLst>
          </a:custGeom>
          <a:blipFill rotWithShape="1">
            <a:blip r:embed="rId6">
              <a:alphaModFix/>
            </a:blip>
            <a:stretch>
              <a:fillRect b="2" l="0" r="2" t="0"/>
            </a:stretch>
          </a:blipFill>
          <a:ln>
            <a:noFill/>
          </a:ln>
        </p:spPr>
      </p:sp>
      <p:sp>
        <p:nvSpPr>
          <p:cNvPr id="976" name="Google Shape;976;p37"/>
          <p:cNvSpPr txBox="1"/>
          <p:nvPr/>
        </p:nvSpPr>
        <p:spPr>
          <a:xfrm>
            <a:off x="906770" y="3991709"/>
            <a:ext cx="2921610" cy="724027"/>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Efficiency</a:t>
            </a:r>
            <a:endParaRPr b="0" i="0" sz="1400" u="none" cap="none" strike="noStrike">
              <a:solidFill>
                <a:srgbClr val="000000"/>
              </a:solidFill>
              <a:latin typeface="Arial"/>
              <a:ea typeface="Arial"/>
              <a:cs typeface="Arial"/>
              <a:sym typeface="Arial"/>
            </a:endParaRPr>
          </a:p>
        </p:txBody>
      </p:sp>
      <p:sp>
        <p:nvSpPr>
          <p:cNvPr id="977" name="Google Shape;977;p37"/>
          <p:cNvSpPr txBox="1"/>
          <p:nvPr/>
        </p:nvSpPr>
        <p:spPr>
          <a:xfrm>
            <a:off x="1046450" y="5126824"/>
            <a:ext cx="2616384" cy="32522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Assess how effectively each mitigation strategy addresses the identified environmental risk.</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5A5A5A"/>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Ensure the chosen strategy reduces risks within a reasonable timeframe and with available resources.</a:t>
            </a:r>
            <a:endParaRPr b="0" i="0" sz="1400" u="none" cap="none" strike="noStrike">
              <a:solidFill>
                <a:srgbClr val="000000"/>
              </a:solidFill>
              <a:latin typeface="Arial"/>
              <a:ea typeface="Arial"/>
              <a:cs typeface="Arial"/>
              <a:sym typeface="Arial"/>
            </a:endParaRPr>
          </a:p>
        </p:txBody>
      </p:sp>
      <p:sp>
        <p:nvSpPr>
          <p:cNvPr id="978" name="Google Shape;978;p37"/>
          <p:cNvSpPr/>
          <p:nvPr/>
        </p:nvSpPr>
        <p:spPr>
          <a:xfrm>
            <a:off x="5726715" y="3029242"/>
            <a:ext cx="910734" cy="910734"/>
          </a:xfrm>
          <a:custGeom>
            <a:rect b="b" l="l" r="r" t="t"/>
            <a:pathLst>
              <a:path extrusionOk="0" h="910734" w="910734">
                <a:moveTo>
                  <a:pt x="0" y="0"/>
                </a:moveTo>
                <a:lnTo>
                  <a:pt x="910734" y="0"/>
                </a:lnTo>
                <a:lnTo>
                  <a:pt x="910734" y="910734"/>
                </a:lnTo>
                <a:lnTo>
                  <a:pt x="0" y="910734"/>
                </a:lnTo>
                <a:lnTo>
                  <a:pt x="0" y="0"/>
                </a:lnTo>
                <a:close/>
              </a:path>
            </a:pathLst>
          </a:custGeom>
          <a:blipFill rotWithShape="1">
            <a:blip r:embed="rId7">
              <a:alphaModFix/>
            </a:blip>
            <a:stretch>
              <a:fillRect b="0" l="0" r="0" t="0"/>
            </a:stretch>
          </a:blipFill>
          <a:ln>
            <a:noFill/>
          </a:ln>
        </p:spPr>
      </p:sp>
      <p:sp>
        <p:nvSpPr>
          <p:cNvPr id="979" name="Google Shape;979;p37"/>
          <p:cNvSpPr txBox="1"/>
          <p:nvPr/>
        </p:nvSpPr>
        <p:spPr>
          <a:xfrm>
            <a:off x="4269461" y="4096723"/>
            <a:ext cx="3825242" cy="514002"/>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Cost Effectiveness </a:t>
            </a:r>
            <a:endParaRPr b="0" i="0" sz="1400" u="none" cap="none" strike="noStrike">
              <a:solidFill>
                <a:srgbClr val="000000"/>
              </a:solidFill>
              <a:latin typeface="Arial"/>
              <a:ea typeface="Arial"/>
              <a:cs typeface="Arial"/>
              <a:sym typeface="Arial"/>
            </a:endParaRPr>
          </a:p>
        </p:txBody>
      </p:sp>
      <p:sp>
        <p:nvSpPr>
          <p:cNvPr id="980" name="Google Shape;980;p37"/>
          <p:cNvSpPr txBox="1"/>
          <p:nvPr/>
        </p:nvSpPr>
        <p:spPr>
          <a:xfrm>
            <a:off x="4835066" y="5126824"/>
            <a:ext cx="2616384" cy="32522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Compare the cost of the mitigation strategy to the benefits it provides in reducing environmental risks.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5A5A5A"/>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Select the most cost-effective option that maximizes environmental protection with minimal expense.</a:t>
            </a:r>
            <a:endParaRPr b="0" i="0" sz="1400" u="none" cap="none" strike="noStrike">
              <a:solidFill>
                <a:srgbClr val="000000"/>
              </a:solidFill>
              <a:latin typeface="Arial"/>
              <a:ea typeface="Arial"/>
              <a:cs typeface="Arial"/>
              <a:sym typeface="Arial"/>
            </a:endParaRPr>
          </a:p>
        </p:txBody>
      </p:sp>
      <p:sp>
        <p:nvSpPr>
          <p:cNvPr id="981" name="Google Shape;981;p37"/>
          <p:cNvSpPr/>
          <p:nvPr/>
        </p:nvSpPr>
        <p:spPr>
          <a:xfrm>
            <a:off x="12403539" y="2990427"/>
            <a:ext cx="910781" cy="910780"/>
          </a:xfrm>
          <a:custGeom>
            <a:rect b="b" l="l" r="r" t="t"/>
            <a:pathLst>
              <a:path extrusionOk="0" h="1214374" w="1214374">
                <a:moveTo>
                  <a:pt x="0" y="0"/>
                </a:moveTo>
                <a:lnTo>
                  <a:pt x="1214374" y="0"/>
                </a:lnTo>
                <a:lnTo>
                  <a:pt x="1214374" y="1214374"/>
                </a:lnTo>
                <a:lnTo>
                  <a:pt x="0" y="1214374"/>
                </a:lnTo>
                <a:close/>
              </a:path>
            </a:pathLst>
          </a:custGeom>
          <a:blipFill rotWithShape="1">
            <a:blip r:embed="rId8">
              <a:alphaModFix/>
            </a:blip>
            <a:stretch>
              <a:fillRect b="2" l="0" r="2" t="0"/>
            </a:stretch>
          </a:blipFill>
          <a:ln>
            <a:noFill/>
          </a:ln>
        </p:spPr>
      </p:sp>
      <p:sp>
        <p:nvSpPr>
          <p:cNvPr id="982" name="Google Shape;982;p37"/>
          <p:cNvSpPr txBox="1"/>
          <p:nvPr/>
        </p:nvSpPr>
        <p:spPr>
          <a:xfrm>
            <a:off x="8535782" y="4146937"/>
            <a:ext cx="2616384" cy="413572"/>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Community Acceptance</a:t>
            </a:r>
            <a:endParaRPr b="0" i="0" sz="1400" u="none" cap="none" strike="noStrike">
              <a:solidFill>
                <a:srgbClr val="000000"/>
              </a:solidFill>
              <a:latin typeface="Arial"/>
              <a:ea typeface="Arial"/>
              <a:cs typeface="Arial"/>
              <a:sym typeface="Arial"/>
            </a:endParaRPr>
          </a:p>
        </p:txBody>
      </p:sp>
      <p:sp>
        <p:nvSpPr>
          <p:cNvPr id="983" name="Google Shape;983;p37"/>
          <p:cNvSpPr txBox="1"/>
          <p:nvPr/>
        </p:nvSpPr>
        <p:spPr>
          <a:xfrm>
            <a:off x="8522851" y="5086919"/>
            <a:ext cx="2616384" cy="325229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Ensure that the mitigation strategy is culturally acceptable and meets the community's social and economic needs.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5A5A5A"/>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Involving local communities in the planning and design of the strategy increases</a:t>
            </a:r>
            <a:endParaRPr b="0" i="0" sz="1400" u="none" cap="none" strike="noStrike">
              <a:solidFill>
                <a:srgbClr val="000000"/>
              </a:solidFill>
              <a:latin typeface="Arial"/>
              <a:ea typeface="Arial"/>
              <a:cs typeface="Arial"/>
              <a:sym typeface="Arial"/>
            </a:endParaRPr>
          </a:p>
        </p:txBody>
      </p:sp>
      <p:sp>
        <p:nvSpPr>
          <p:cNvPr id="984" name="Google Shape;984;p37"/>
          <p:cNvSpPr/>
          <p:nvPr/>
        </p:nvSpPr>
        <p:spPr>
          <a:xfrm>
            <a:off x="9359012" y="3072758"/>
            <a:ext cx="910734" cy="910734"/>
          </a:xfrm>
          <a:custGeom>
            <a:rect b="b" l="l" r="r" t="t"/>
            <a:pathLst>
              <a:path extrusionOk="0" h="910734" w="910734">
                <a:moveTo>
                  <a:pt x="0" y="0"/>
                </a:moveTo>
                <a:lnTo>
                  <a:pt x="910734" y="0"/>
                </a:lnTo>
                <a:lnTo>
                  <a:pt x="910734" y="910733"/>
                </a:lnTo>
                <a:lnTo>
                  <a:pt x="0" y="910733"/>
                </a:lnTo>
                <a:lnTo>
                  <a:pt x="0" y="0"/>
                </a:lnTo>
                <a:close/>
              </a:path>
            </a:pathLst>
          </a:custGeom>
          <a:blipFill rotWithShape="1">
            <a:blip r:embed="rId9">
              <a:alphaModFix/>
            </a:blip>
            <a:stretch>
              <a:fillRect b="0" l="0" r="0" t="0"/>
            </a:stretch>
          </a:blipFill>
          <a:ln>
            <a:noFill/>
          </a:ln>
        </p:spPr>
      </p:sp>
      <p:sp>
        <p:nvSpPr>
          <p:cNvPr id="985" name="Google Shape;985;p37"/>
          <p:cNvSpPr txBox="1"/>
          <p:nvPr/>
        </p:nvSpPr>
        <p:spPr>
          <a:xfrm>
            <a:off x="11593247" y="4146937"/>
            <a:ext cx="2616384" cy="413572"/>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 Compliance with local legislation</a:t>
            </a:r>
            <a:endParaRPr b="0" i="0" sz="1400" u="none" cap="none" strike="noStrike">
              <a:solidFill>
                <a:srgbClr val="000000"/>
              </a:solidFill>
              <a:latin typeface="Arial"/>
              <a:ea typeface="Arial"/>
              <a:cs typeface="Arial"/>
              <a:sym typeface="Arial"/>
            </a:endParaRPr>
          </a:p>
        </p:txBody>
      </p:sp>
      <p:sp>
        <p:nvSpPr>
          <p:cNvPr id="986" name="Google Shape;986;p37"/>
          <p:cNvSpPr txBox="1"/>
          <p:nvPr/>
        </p:nvSpPr>
        <p:spPr>
          <a:xfrm>
            <a:off x="11670895" y="5126824"/>
            <a:ext cx="2616384" cy="32522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Confirm that all mitigation strategies align with relevant local, regional, and national laws.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Avoid legal issues by obtaining permits and ensuring all activities follow environmental guidelines.</a:t>
            </a:r>
            <a:endParaRPr b="0" i="0" sz="1400" u="none" cap="none" strike="noStrike">
              <a:solidFill>
                <a:srgbClr val="000000"/>
              </a:solidFill>
              <a:latin typeface="Arial"/>
              <a:ea typeface="Arial"/>
              <a:cs typeface="Arial"/>
              <a:sym typeface="Arial"/>
            </a:endParaRPr>
          </a:p>
        </p:txBody>
      </p:sp>
      <p:grpSp>
        <p:nvGrpSpPr>
          <p:cNvPr id="987" name="Google Shape;987;p37"/>
          <p:cNvGrpSpPr/>
          <p:nvPr/>
        </p:nvGrpSpPr>
        <p:grpSpPr>
          <a:xfrm>
            <a:off x="15484488" y="3010192"/>
            <a:ext cx="948880" cy="948881"/>
            <a:chOff x="0" y="0"/>
            <a:chExt cx="1265174" cy="1265174"/>
          </a:xfrm>
        </p:grpSpPr>
        <p:sp>
          <p:nvSpPr>
            <p:cNvPr id="988" name="Google Shape;988;p37"/>
            <p:cNvSpPr/>
            <p:nvPr/>
          </p:nvSpPr>
          <p:spPr>
            <a:xfrm>
              <a:off x="25400" y="25400"/>
              <a:ext cx="1214374" cy="1214374"/>
            </a:xfrm>
            <a:custGeom>
              <a:rect b="b" l="l" r="r" t="t"/>
              <a:pathLst>
                <a:path extrusionOk="0" h="1214374" w="1214374">
                  <a:moveTo>
                    <a:pt x="0" y="0"/>
                  </a:moveTo>
                  <a:lnTo>
                    <a:pt x="1214374" y="0"/>
                  </a:lnTo>
                  <a:lnTo>
                    <a:pt x="1214374" y="1214374"/>
                  </a:lnTo>
                  <a:lnTo>
                    <a:pt x="0" y="1214374"/>
                  </a:lnTo>
                  <a:close/>
                </a:path>
              </a:pathLst>
            </a:custGeom>
            <a:blipFill rotWithShape="1">
              <a:blip r:embed="rId10">
                <a:alphaModFix/>
              </a:blip>
              <a:stretch>
                <a:fillRect b="-2084" l="-2089" r="-2084" t="-2089"/>
              </a:stretch>
            </a:blipFill>
            <a:ln>
              <a:noFill/>
            </a:ln>
          </p:spPr>
        </p:sp>
        <p:sp>
          <p:nvSpPr>
            <p:cNvPr id="989" name="Google Shape;989;p37"/>
            <p:cNvSpPr/>
            <p:nvPr/>
          </p:nvSpPr>
          <p:spPr>
            <a:xfrm>
              <a:off x="0" y="0"/>
              <a:ext cx="1265174" cy="1265174"/>
            </a:xfrm>
            <a:custGeom>
              <a:rect b="b" l="l" r="r" t="t"/>
              <a:pathLst>
                <a:path extrusionOk="0" h="1265174" w="1265174">
                  <a:moveTo>
                    <a:pt x="25400" y="0"/>
                  </a:moveTo>
                  <a:lnTo>
                    <a:pt x="1239774" y="0"/>
                  </a:lnTo>
                  <a:cubicBezTo>
                    <a:pt x="1253744" y="0"/>
                    <a:pt x="1265174" y="11430"/>
                    <a:pt x="1265174" y="25400"/>
                  </a:cubicBezTo>
                  <a:lnTo>
                    <a:pt x="1265174" y="1239774"/>
                  </a:lnTo>
                  <a:cubicBezTo>
                    <a:pt x="1265174" y="1253744"/>
                    <a:pt x="1253744" y="1265174"/>
                    <a:pt x="1239774" y="1265174"/>
                  </a:cubicBezTo>
                  <a:lnTo>
                    <a:pt x="25400" y="1265174"/>
                  </a:lnTo>
                  <a:cubicBezTo>
                    <a:pt x="11430" y="1265174"/>
                    <a:pt x="0" y="1253744"/>
                    <a:pt x="0" y="1239774"/>
                  </a:cubicBezTo>
                  <a:lnTo>
                    <a:pt x="0" y="25400"/>
                  </a:lnTo>
                  <a:cubicBezTo>
                    <a:pt x="0" y="11430"/>
                    <a:pt x="11430" y="0"/>
                    <a:pt x="25400" y="0"/>
                  </a:cubicBezTo>
                  <a:moveTo>
                    <a:pt x="25400" y="50800"/>
                  </a:moveTo>
                  <a:lnTo>
                    <a:pt x="25400" y="25400"/>
                  </a:lnTo>
                  <a:lnTo>
                    <a:pt x="50800" y="25400"/>
                  </a:lnTo>
                  <a:lnTo>
                    <a:pt x="50800" y="1239774"/>
                  </a:lnTo>
                  <a:lnTo>
                    <a:pt x="25400" y="1239774"/>
                  </a:lnTo>
                  <a:lnTo>
                    <a:pt x="25400" y="1214374"/>
                  </a:lnTo>
                  <a:lnTo>
                    <a:pt x="1239774" y="1214374"/>
                  </a:lnTo>
                  <a:lnTo>
                    <a:pt x="1239774" y="1239774"/>
                  </a:lnTo>
                  <a:lnTo>
                    <a:pt x="1214374" y="1239774"/>
                  </a:lnTo>
                  <a:lnTo>
                    <a:pt x="1214374" y="25400"/>
                  </a:lnTo>
                  <a:lnTo>
                    <a:pt x="1239774" y="25400"/>
                  </a:lnTo>
                  <a:lnTo>
                    <a:pt x="1239774" y="50800"/>
                  </a:lnTo>
                  <a:lnTo>
                    <a:pt x="25400" y="508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0" name="Google Shape;990;p37"/>
          <p:cNvSpPr txBox="1"/>
          <p:nvPr/>
        </p:nvSpPr>
        <p:spPr>
          <a:xfrm>
            <a:off x="14650712" y="4244414"/>
            <a:ext cx="2616384" cy="218617"/>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Long-term sustainability:</a:t>
            </a:r>
            <a:endParaRPr b="0" i="0" sz="1400" u="none" cap="none" strike="noStrike">
              <a:solidFill>
                <a:srgbClr val="000000"/>
              </a:solidFill>
              <a:latin typeface="Arial"/>
              <a:ea typeface="Arial"/>
              <a:cs typeface="Arial"/>
              <a:sym typeface="Arial"/>
            </a:endParaRPr>
          </a:p>
        </p:txBody>
      </p:sp>
      <p:sp>
        <p:nvSpPr>
          <p:cNvPr id="991" name="Google Shape;991;p37"/>
          <p:cNvSpPr txBox="1"/>
          <p:nvPr/>
        </p:nvSpPr>
        <p:spPr>
          <a:xfrm>
            <a:off x="14598956" y="5126824"/>
            <a:ext cx="2616384" cy="325229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Consider whether the mitigation strategy will remain effective over time, even after the project ends.</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800"/>
              <a:buFont typeface="Arial"/>
              <a:buNone/>
            </a:pPr>
            <a:r>
              <a:t/>
            </a:r>
            <a:endParaRPr b="0" i="0" sz="1800" u="none" cap="none" strike="noStrike">
              <a:solidFill>
                <a:srgbClr val="5A5A5A"/>
              </a:solidFill>
              <a:latin typeface="Roboto"/>
              <a:ea typeface="Roboto"/>
              <a:cs typeface="Roboto"/>
              <a:sym typeface="Roboto"/>
            </a:endParaRPr>
          </a:p>
          <a:p>
            <a:pPr indent="0" lvl="0" marL="0" marR="0" rtl="0" algn="ctr">
              <a:lnSpc>
                <a:spcPct val="120000"/>
              </a:lnSpc>
              <a:spcBef>
                <a:spcPts val="0"/>
              </a:spcBef>
              <a:spcAft>
                <a:spcPts val="0"/>
              </a:spcAft>
              <a:buClr>
                <a:srgbClr val="000000"/>
              </a:buClr>
              <a:buSzPts val="1800"/>
              <a:buFont typeface="Arial"/>
              <a:buNone/>
            </a:pPr>
            <a:r>
              <a:rPr b="0" i="0" lang="en-US" sz="1800" u="none" cap="none" strike="noStrike">
                <a:solidFill>
                  <a:srgbClr val="5A5A5A"/>
                </a:solidFill>
                <a:latin typeface="Roboto"/>
                <a:ea typeface="Roboto"/>
                <a:cs typeface="Roboto"/>
                <a:sym typeface="Roboto"/>
              </a:rPr>
              <a:t>Choose solutions that contribute to long-term environmental resilience and are self-sustaining.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38"/>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3">
              <a:alphaModFix/>
            </a:blip>
            <a:stretch>
              <a:fillRect b="0" l="0" r="-105" t="0"/>
            </a:stretch>
          </a:blipFill>
          <a:ln>
            <a:noFill/>
          </a:ln>
        </p:spPr>
      </p:sp>
      <p:sp>
        <p:nvSpPr>
          <p:cNvPr id="997" name="Google Shape;997;p38"/>
          <p:cNvSpPr/>
          <p:nvPr/>
        </p:nvSpPr>
        <p:spPr>
          <a:xfrm flipH="1" rot="4488825">
            <a:off x="-3227825" y="-4197783"/>
            <a:ext cx="5408135" cy="10816269"/>
          </a:xfrm>
          <a:custGeom>
            <a:rect b="b" l="l" r="r" t="t"/>
            <a:pathLst>
              <a:path extrusionOk="0" h="10816269" w="5408135">
                <a:moveTo>
                  <a:pt x="5408135" y="0"/>
                </a:moveTo>
                <a:lnTo>
                  <a:pt x="0" y="0"/>
                </a:lnTo>
                <a:lnTo>
                  <a:pt x="0" y="10816270"/>
                </a:lnTo>
                <a:lnTo>
                  <a:pt x="5408135" y="10816270"/>
                </a:lnTo>
                <a:lnTo>
                  <a:pt x="5408135" y="0"/>
                </a:lnTo>
                <a:close/>
              </a:path>
            </a:pathLst>
          </a:custGeom>
          <a:blipFill rotWithShape="1">
            <a:blip r:embed="rId4">
              <a:alphaModFix amt="27000"/>
            </a:blip>
            <a:stretch>
              <a:fillRect b="0" l="0" r="0" t="0"/>
            </a:stretch>
          </a:blipFill>
          <a:ln>
            <a:noFill/>
          </a:ln>
        </p:spPr>
      </p:sp>
      <p:sp>
        <p:nvSpPr>
          <p:cNvPr id="998" name="Google Shape;998;p38"/>
          <p:cNvSpPr/>
          <p:nvPr/>
        </p:nvSpPr>
        <p:spPr>
          <a:xfrm rot="-6311174">
            <a:off x="-2850342" y="-374989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
        <p:nvSpPr>
          <p:cNvPr id="999" name="Google Shape;999;p38"/>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7986"/>
              </a:lnSpc>
              <a:spcBef>
                <a:spcPts val="0"/>
              </a:spcBef>
              <a:spcAft>
                <a:spcPts val="0"/>
              </a:spcAft>
              <a:buClr>
                <a:srgbClr val="000000"/>
              </a:buClr>
              <a:buSzPts val="4320"/>
              <a:buFont typeface="Arial"/>
              <a:buNone/>
            </a:pPr>
            <a:r>
              <a:rPr b="1" i="0" lang="en-US" sz="4320" u="none" cap="none" strike="noStrike">
                <a:solidFill>
                  <a:srgbClr val="F58220"/>
                </a:solidFill>
                <a:latin typeface="Roboto"/>
                <a:ea typeface="Roboto"/>
                <a:cs typeface="Roboto"/>
                <a:sym typeface="Roboto"/>
              </a:rPr>
              <a:t>Criteria for Selecting and Prioritizing Mitigation Strategies</a:t>
            </a:r>
            <a:endParaRPr b="0" i="0" sz="1400" u="none" cap="none" strike="noStrike">
              <a:solidFill>
                <a:srgbClr val="000000"/>
              </a:solidFill>
              <a:latin typeface="Arial"/>
              <a:ea typeface="Arial"/>
              <a:cs typeface="Arial"/>
              <a:sym typeface="Arial"/>
            </a:endParaRPr>
          </a:p>
        </p:txBody>
      </p:sp>
      <p:sp>
        <p:nvSpPr>
          <p:cNvPr id="1000" name="Google Shape;1000;p38"/>
          <p:cNvSpPr/>
          <p:nvPr/>
        </p:nvSpPr>
        <p:spPr>
          <a:xfrm>
            <a:off x="899326" y="3115502"/>
            <a:ext cx="1042083" cy="1042083"/>
          </a:xfrm>
          <a:custGeom>
            <a:rect b="b" l="l" r="r" t="t"/>
            <a:pathLst>
              <a:path extrusionOk="0" h="1042083" w="1042083">
                <a:moveTo>
                  <a:pt x="0" y="0"/>
                </a:moveTo>
                <a:lnTo>
                  <a:pt x="1042083" y="0"/>
                </a:lnTo>
                <a:lnTo>
                  <a:pt x="1042083" y="1042082"/>
                </a:lnTo>
                <a:lnTo>
                  <a:pt x="0" y="1042082"/>
                </a:lnTo>
                <a:lnTo>
                  <a:pt x="0" y="0"/>
                </a:lnTo>
                <a:close/>
              </a:path>
            </a:pathLst>
          </a:custGeom>
          <a:blipFill rotWithShape="1">
            <a:blip r:embed="rId6">
              <a:alphaModFix/>
            </a:blip>
            <a:stretch>
              <a:fillRect b="0" l="0" r="0" t="0"/>
            </a:stretch>
          </a:blipFill>
          <a:ln>
            <a:noFill/>
          </a:ln>
        </p:spPr>
      </p:sp>
      <p:sp>
        <p:nvSpPr>
          <p:cNvPr id="1001" name="Google Shape;1001;p38"/>
          <p:cNvSpPr txBox="1"/>
          <p:nvPr/>
        </p:nvSpPr>
        <p:spPr>
          <a:xfrm>
            <a:off x="892183" y="4331578"/>
            <a:ext cx="2991669" cy="6658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2100" u="none" cap="none" strike="noStrike">
                <a:solidFill>
                  <a:srgbClr val="000000"/>
                </a:solidFill>
                <a:latin typeface="Roboto"/>
                <a:ea typeface="Roboto"/>
                <a:cs typeface="Roboto"/>
                <a:sym typeface="Roboto"/>
              </a:rPr>
              <a:t>Adaptability</a:t>
            </a:r>
            <a:endParaRPr b="0" i="0" sz="1400" u="none" cap="none" strike="noStrike">
              <a:solidFill>
                <a:srgbClr val="000000"/>
              </a:solidFill>
              <a:latin typeface="Arial"/>
              <a:ea typeface="Arial"/>
              <a:cs typeface="Arial"/>
              <a:sym typeface="Arial"/>
            </a:endParaRPr>
          </a:p>
        </p:txBody>
      </p:sp>
      <p:sp>
        <p:nvSpPr>
          <p:cNvPr id="1002" name="Google Shape;1002;p38"/>
          <p:cNvSpPr txBox="1"/>
          <p:nvPr/>
        </p:nvSpPr>
        <p:spPr>
          <a:xfrm>
            <a:off x="892183" y="5071781"/>
            <a:ext cx="2991669" cy="24848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Assess whether the strategy can be adapted to changing circumstances, such as new data or project needs.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650"/>
              <a:buFont typeface="Arial"/>
              <a:buNone/>
            </a:pPr>
            <a:r>
              <a:t/>
            </a:r>
            <a:endParaRPr b="0" i="0" sz="1650" u="none" cap="none" strike="noStrike">
              <a:solidFill>
                <a:srgbClr val="000000"/>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Choose flexible strategies that can evolve as conditions change.</a:t>
            </a:r>
            <a:endParaRPr b="0" i="0" sz="1400" u="none" cap="none" strike="noStrike">
              <a:solidFill>
                <a:srgbClr val="000000"/>
              </a:solidFill>
              <a:latin typeface="Arial"/>
              <a:ea typeface="Arial"/>
              <a:cs typeface="Arial"/>
              <a:sym typeface="Arial"/>
            </a:endParaRPr>
          </a:p>
        </p:txBody>
      </p:sp>
      <p:sp>
        <p:nvSpPr>
          <p:cNvPr id="1003" name="Google Shape;1003;p38"/>
          <p:cNvSpPr/>
          <p:nvPr/>
        </p:nvSpPr>
        <p:spPr>
          <a:xfrm>
            <a:off x="4397751" y="3115502"/>
            <a:ext cx="1042083" cy="1042083"/>
          </a:xfrm>
          <a:custGeom>
            <a:rect b="b" l="l" r="r" t="t"/>
            <a:pathLst>
              <a:path extrusionOk="0" h="1042083" w="1042083">
                <a:moveTo>
                  <a:pt x="0" y="0"/>
                </a:moveTo>
                <a:lnTo>
                  <a:pt x="1042083" y="0"/>
                </a:lnTo>
                <a:lnTo>
                  <a:pt x="1042083" y="1042082"/>
                </a:lnTo>
                <a:lnTo>
                  <a:pt x="0" y="1042082"/>
                </a:lnTo>
                <a:lnTo>
                  <a:pt x="0" y="0"/>
                </a:lnTo>
                <a:close/>
              </a:path>
            </a:pathLst>
          </a:custGeom>
          <a:blipFill rotWithShape="1">
            <a:blip r:embed="rId7">
              <a:alphaModFix/>
            </a:blip>
            <a:stretch>
              <a:fillRect b="0" l="0" r="0" t="0"/>
            </a:stretch>
          </a:blipFill>
          <a:ln>
            <a:noFill/>
          </a:ln>
        </p:spPr>
      </p:sp>
      <p:sp>
        <p:nvSpPr>
          <p:cNvPr id="1004" name="Google Shape;1004;p38"/>
          <p:cNvSpPr txBox="1"/>
          <p:nvPr/>
        </p:nvSpPr>
        <p:spPr>
          <a:xfrm>
            <a:off x="4390607" y="4331578"/>
            <a:ext cx="2991669" cy="6658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2100" u="none" cap="none" strike="noStrike">
                <a:solidFill>
                  <a:srgbClr val="000000"/>
                </a:solidFill>
                <a:latin typeface="Roboto"/>
                <a:ea typeface="Roboto"/>
                <a:cs typeface="Roboto"/>
                <a:sym typeface="Roboto"/>
              </a:rPr>
              <a:t>Environmental co-benefits</a:t>
            </a:r>
            <a:endParaRPr b="0" i="0" sz="1400" u="none" cap="none" strike="noStrike">
              <a:solidFill>
                <a:srgbClr val="000000"/>
              </a:solidFill>
              <a:latin typeface="Arial"/>
              <a:ea typeface="Arial"/>
              <a:cs typeface="Arial"/>
              <a:sym typeface="Arial"/>
            </a:endParaRPr>
          </a:p>
        </p:txBody>
      </p:sp>
      <p:sp>
        <p:nvSpPr>
          <p:cNvPr id="1005" name="Google Shape;1005;p38"/>
          <p:cNvSpPr txBox="1"/>
          <p:nvPr/>
        </p:nvSpPr>
        <p:spPr>
          <a:xfrm>
            <a:off x="4390607" y="5071781"/>
            <a:ext cx="2991669" cy="24848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Consider if the strategy provides additional benefits beyond reducing the identified risk, such as improving biodiversity or reducing carbon emissions.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Strategies with multiple benefits are often more attractive and impactful.</a:t>
            </a:r>
            <a:endParaRPr b="0" i="0" sz="1400" u="none" cap="none" strike="noStrike">
              <a:solidFill>
                <a:srgbClr val="000000"/>
              </a:solidFill>
              <a:latin typeface="Arial"/>
              <a:ea typeface="Arial"/>
              <a:cs typeface="Arial"/>
              <a:sym typeface="Arial"/>
            </a:endParaRPr>
          </a:p>
        </p:txBody>
      </p:sp>
      <p:sp>
        <p:nvSpPr>
          <p:cNvPr id="1006" name="Google Shape;1006;p38"/>
          <p:cNvSpPr/>
          <p:nvPr/>
        </p:nvSpPr>
        <p:spPr>
          <a:xfrm>
            <a:off x="7896176" y="3115502"/>
            <a:ext cx="1042083" cy="1042083"/>
          </a:xfrm>
          <a:custGeom>
            <a:rect b="b" l="l" r="r" t="t"/>
            <a:pathLst>
              <a:path extrusionOk="0" h="1042083" w="1042083">
                <a:moveTo>
                  <a:pt x="0" y="0"/>
                </a:moveTo>
                <a:lnTo>
                  <a:pt x="1042082" y="0"/>
                </a:lnTo>
                <a:lnTo>
                  <a:pt x="1042082" y="1042082"/>
                </a:lnTo>
                <a:lnTo>
                  <a:pt x="0" y="1042082"/>
                </a:lnTo>
                <a:lnTo>
                  <a:pt x="0" y="0"/>
                </a:lnTo>
                <a:close/>
              </a:path>
            </a:pathLst>
          </a:custGeom>
          <a:blipFill rotWithShape="1">
            <a:blip r:embed="rId8">
              <a:alphaModFix/>
            </a:blip>
            <a:stretch>
              <a:fillRect b="0" l="0" r="0" t="0"/>
            </a:stretch>
          </a:blipFill>
          <a:ln>
            <a:noFill/>
          </a:ln>
        </p:spPr>
      </p:sp>
      <p:sp>
        <p:nvSpPr>
          <p:cNvPr id="1007" name="Google Shape;1007;p38"/>
          <p:cNvSpPr txBox="1"/>
          <p:nvPr/>
        </p:nvSpPr>
        <p:spPr>
          <a:xfrm>
            <a:off x="7889032" y="4293478"/>
            <a:ext cx="2991669" cy="7039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Feasibility</a:t>
            </a:r>
            <a:endParaRPr b="0" i="0" sz="1400" u="none" cap="none" strike="noStrike">
              <a:solidFill>
                <a:srgbClr val="000000"/>
              </a:solidFill>
              <a:latin typeface="Arial"/>
              <a:ea typeface="Arial"/>
              <a:cs typeface="Arial"/>
              <a:sym typeface="Arial"/>
            </a:endParaRPr>
          </a:p>
        </p:txBody>
      </p:sp>
      <p:sp>
        <p:nvSpPr>
          <p:cNvPr id="1008" name="Google Shape;1008;p38"/>
          <p:cNvSpPr txBox="1"/>
          <p:nvPr/>
        </p:nvSpPr>
        <p:spPr>
          <a:xfrm>
            <a:off x="7889032" y="5071781"/>
            <a:ext cx="2991669" cy="24848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Evaluate whether the strategy can realistically be implemented considering local technology, expertise, and infrastructure.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Choose strategies that are practical and achievable within the project’s constraints</a:t>
            </a:r>
            <a:endParaRPr b="0" i="0" sz="1400" u="none" cap="none" strike="noStrike">
              <a:solidFill>
                <a:srgbClr val="000000"/>
              </a:solidFill>
              <a:latin typeface="Arial"/>
              <a:ea typeface="Arial"/>
              <a:cs typeface="Arial"/>
              <a:sym typeface="Arial"/>
            </a:endParaRPr>
          </a:p>
        </p:txBody>
      </p:sp>
      <p:sp>
        <p:nvSpPr>
          <p:cNvPr id="1009" name="Google Shape;1009;p38"/>
          <p:cNvSpPr/>
          <p:nvPr/>
        </p:nvSpPr>
        <p:spPr>
          <a:xfrm>
            <a:off x="11394600" y="3115502"/>
            <a:ext cx="1042083" cy="1042083"/>
          </a:xfrm>
          <a:custGeom>
            <a:rect b="b" l="l" r="r" t="t"/>
            <a:pathLst>
              <a:path extrusionOk="0" h="1042083" w="1042083">
                <a:moveTo>
                  <a:pt x="0" y="0"/>
                </a:moveTo>
                <a:lnTo>
                  <a:pt x="1042083" y="0"/>
                </a:lnTo>
                <a:lnTo>
                  <a:pt x="1042083" y="1042082"/>
                </a:lnTo>
                <a:lnTo>
                  <a:pt x="0" y="1042082"/>
                </a:lnTo>
                <a:lnTo>
                  <a:pt x="0" y="0"/>
                </a:lnTo>
                <a:close/>
              </a:path>
            </a:pathLst>
          </a:custGeom>
          <a:blipFill rotWithShape="1">
            <a:blip r:embed="rId9">
              <a:alphaModFix/>
            </a:blip>
            <a:stretch>
              <a:fillRect b="0" l="0" r="0" t="0"/>
            </a:stretch>
          </a:blipFill>
          <a:ln>
            <a:noFill/>
          </a:ln>
        </p:spPr>
      </p:sp>
      <p:sp>
        <p:nvSpPr>
          <p:cNvPr id="1010" name="Google Shape;1010;p38"/>
          <p:cNvSpPr txBox="1"/>
          <p:nvPr/>
        </p:nvSpPr>
        <p:spPr>
          <a:xfrm>
            <a:off x="11387456" y="4331578"/>
            <a:ext cx="2991669" cy="6658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2100" u="none" cap="none" strike="noStrike">
                <a:solidFill>
                  <a:srgbClr val="000000"/>
                </a:solidFill>
                <a:latin typeface="Roboto"/>
                <a:ea typeface="Roboto"/>
                <a:cs typeface="Roboto"/>
                <a:sym typeface="Roboto"/>
              </a:rPr>
              <a:t>Stakeholder Engagement</a:t>
            </a:r>
            <a:endParaRPr b="0" i="0" sz="1400" u="none" cap="none" strike="noStrike">
              <a:solidFill>
                <a:srgbClr val="000000"/>
              </a:solidFill>
              <a:latin typeface="Arial"/>
              <a:ea typeface="Arial"/>
              <a:cs typeface="Arial"/>
              <a:sym typeface="Arial"/>
            </a:endParaRPr>
          </a:p>
        </p:txBody>
      </p:sp>
      <p:sp>
        <p:nvSpPr>
          <p:cNvPr id="1011" name="Google Shape;1011;p38"/>
          <p:cNvSpPr txBox="1"/>
          <p:nvPr/>
        </p:nvSpPr>
        <p:spPr>
          <a:xfrm>
            <a:off x="11387456" y="5071781"/>
            <a:ext cx="2991669" cy="24848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Gauge how much involvement from stakeholders is needed to implement the strategy successfully.</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Engage local communities, governments, and partner organizations in the implementation process to ensure buy-in.</a:t>
            </a:r>
            <a:endParaRPr b="0" i="0" sz="1400" u="none" cap="none" strike="noStrike">
              <a:solidFill>
                <a:srgbClr val="000000"/>
              </a:solidFill>
              <a:latin typeface="Arial"/>
              <a:ea typeface="Arial"/>
              <a:cs typeface="Arial"/>
              <a:sym typeface="Arial"/>
            </a:endParaRPr>
          </a:p>
        </p:txBody>
      </p:sp>
      <p:sp>
        <p:nvSpPr>
          <p:cNvPr id="1012" name="Google Shape;1012;p38"/>
          <p:cNvSpPr/>
          <p:nvPr/>
        </p:nvSpPr>
        <p:spPr>
          <a:xfrm>
            <a:off x="14893025" y="3115502"/>
            <a:ext cx="1042083" cy="1042083"/>
          </a:xfrm>
          <a:custGeom>
            <a:rect b="b" l="l" r="r" t="t"/>
            <a:pathLst>
              <a:path extrusionOk="0" h="1042083" w="1042083">
                <a:moveTo>
                  <a:pt x="0" y="0"/>
                </a:moveTo>
                <a:lnTo>
                  <a:pt x="1042083" y="0"/>
                </a:lnTo>
                <a:lnTo>
                  <a:pt x="1042083" y="1042082"/>
                </a:lnTo>
                <a:lnTo>
                  <a:pt x="0" y="1042082"/>
                </a:lnTo>
                <a:lnTo>
                  <a:pt x="0" y="0"/>
                </a:lnTo>
                <a:close/>
              </a:path>
            </a:pathLst>
          </a:custGeom>
          <a:blipFill rotWithShape="1">
            <a:blip r:embed="rId10">
              <a:alphaModFix/>
            </a:blip>
            <a:stretch>
              <a:fillRect b="0" l="0" r="0" t="0"/>
            </a:stretch>
          </a:blipFill>
          <a:ln>
            <a:noFill/>
          </a:ln>
        </p:spPr>
      </p:sp>
      <p:sp>
        <p:nvSpPr>
          <p:cNvPr id="1013" name="Google Shape;1013;p38"/>
          <p:cNvSpPr txBox="1"/>
          <p:nvPr/>
        </p:nvSpPr>
        <p:spPr>
          <a:xfrm>
            <a:off x="14885881" y="4331578"/>
            <a:ext cx="2991669" cy="6658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100"/>
              <a:buFont typeface="Arial"/>
              <a:buNone/>
            </a:pPr>
            <a:r>
              <a:rPr b="1" i="0" lang="en-US" sz="2100" u="none" cap="none" strike="noStrike">
                <a:solidFill>
                  <a:srgbClr val="000000"/>
                </a:solidFill>
                <a:latin typeface="Roboto"/>
                <a:ea typeface="Roboto"/>
                <a:cs typeface="Roboto"/>
                <a:sym typeface="Roboto"/>
              </a:rPr>
              <a:t>Organizational capacity</a:t>
            </a:r>
            <a:endParaRPr b="0" i="0" sz="1400" u="none" cap="none" strike="noStrike">
              <a:solidFill>
                <a:srgbClr val="000000"/>
              </a:solidFill>
              <a:latin typeface="Arial"/>
              <a:ea typeface="Arial"/>
              <a:cs typeface="Arial"/>
              <a:sym typeface="Arial"/>
            </a:endParaRPr>
          </a:p>
        </p:txBody>
      </p:sp>
      <p:sp>
        <p:nvSpPr>
          <p:cNvPr id="1014" name="Google Shape;1014;p38"/>
          <p:cNvSpPr txBox="1"/>
          <p:nvPr/>
        </p:nvSpPr>
        <p:spPr>
          <a:xfrm>
            <a:off x="14885881" y="5071781"/>
            <a:ext cx="2991669" cy="248485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Ensure the organization has the necessary resources, skills, and infrastructure to carry out the mitigation strategy.</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650"/>
              <a:buFont typeface="Arial"/>
              <a:buNone/>
            </a:pPr>
            <a:r>
              <a:t/>
            </a:r>
            <a:endParaRPr b="0" i="0" sz="1650" u="none" cap="none" strike="noStrike">
              <a:solidFill>
                <a:srgbClr val="000000"/>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ts val="1650"/>
              <a:buFont typeface="Arial"/>
              <a:buNone/>
            </a:pPr>
            <a:r>
              <a:rPr b="0" i="0" lang="en-US" sz="1650" u="none" cap="none" strike="noStrike">
                <a:solidFill>
                  <a:srgbClr val="000000"/>
                </a:solidFill>
                <a:latin typeface="Roboto"/>
                <a:ea typeface="Roboto"/>
                <a:cs typeface="Roboto"/>
                <a:sym typeface="Roboto"/>
              </a:rPr>
              <a:t>If there are gaps, consider building capacity or partnering with other organizations to implement the strategy.</a:t>
            </a:r>
            <a:endParaRPr b="0" i="0" sz="1400" u="none" cap="none" strike="noStrike">
              <a:solidFill>
                <a:srgbClr val="000000"/>
              </a:solidFill>
              <a:latin typeface="Arial"/>
              <a:ea typeface="Arial"/>
              <a:cs typeface="Arial"/>
              <a:sym typeface="Arial"/>
            </a:endParaRPr>
          </a:p>
        </p:txBody>
      </p:sp>
      <p:sp>
        <p:nvSpPr>
          <p:cNvPr id="1015" name="Google Shape;1015;p38"/>
          <p:cNvSpPr/>
          <p:nvPr/>
        </p:nvSpPr>
        <p:spPr>
          <a:xfrm flipH="1" rot="-4766293">
            <a:off x="13306446" y="4717197"/>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4">
              <a:alphaModFix amt="27000"/>
            </a:blip>
            <a:stretch>
              <a:fillRect b="0" l="0" r="0" t="0"/>
            </a:stretch>
          </a:blipFill>
          <a:ln>
            <a:noFill/>
          </a:ln>
        </p:spPr>
      </p:sp>
      <p:sp>
        <p:nvSpPr>
          <p:cNvPr id="1016" name="Google Shape;1016;p38"/>
          <p:cNvSpPr/>
          <p:nvPr/>
        </p:nvSpPr>
        <p:spPr>
          <a:xfrm rot="6033706">
            <a:off x="13620751" y="6037011"/>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5">
              <a:alphaModFix amt="27000"/>
            </a:blip>
            <a:stretch>
              <a:fillRect b="0" l="0" r="0" t="0"/>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1024" name="Shape 1024"/>
        <p:cNvGrpSpPr/>
        <p:nvPr/>
      </p:nvGrpSpPr>
      <p:grpSpPr>
        <a:xfrm>
          <a:off x="0" y="0"/>
          <a:ext cx="0" cy="0"/>
          <a:chOff x="0" y="0"/>
          <a:chExt cx="0" cy="0"/>
        </a:xfrm>
      </p:grpSpPr>
      <p:grpSp>
        <p:nvGrpSpPr>
          <p:cNvPr id="1025" name="Google Shape;1025;p39"/>
          <p:cNvGrpSpPr/>
          <p:nvPr/>
        </p:nvGrpSpPr>
        <p:grpSpPr>
          <a:xfrm rot="7912833">
            <a:off x="-5298172" y="-4783896"/>
            <a:ext cx="12133474" cy="9005561"/>
            <a:chOff x="0" y="0"/>
            <a:chExt cx="16177966" cy="12007415"/>
          </a:xfrm>
        </p:grpSpPr>
        <p:sp>
          <p:nvSpPr>
            <p:cNvPr id="1026" name="Google Shape;1026;p39"/>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1027" name="Google Shape;1027;p39"/>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1028" name="Google Shape;1028;p39"/>
            <p:cNvGrpSpPr/>
            <p:nvPr/>
          </p:nvGrpSpPr>
          <p:grpSpPr>
            <a:xfrm>
              <a:off x="4107521" y="4044491"/>
              <a:ext cx="7962924" cy="7962924"/>
              <a:chOff x="0" y="0"/>
              <a:chExt cx="812800" cy="812800"/>
            </a:xfrm>
          </p:grpSpPr>
          <p:sp>
            <p:nvSpPr>
              <p:cNvPr id="1029" name="Google Shape;1029;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9"/>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031" name="Google Shape;1031;p39"/>
          <p:cNvGrpSpPr/>
          <p:nvPr/>
        </p:nvGrpSpPr>
        <p:grpSpPr>
          <a:xfrm rot="-1520634">
            <a:off x="9514612" y="5856408"/>
            <a:ext cx="12133474" cy="9005561"/>
            <a:chOff x="0" y="0"/>
            <a:chExt cx="16177966" cy="12007415"/>
          </a:xfrm>
        </p:grpSpPr>
        <p:sp>
          <p:nvSpPr>
            <p:cNvPr id="1032" name="Google Shape;1032;p39"/>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1033" name="Google Shape;1033;p39"/>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1034" name="Google Shape;1034;p39"/>
            <p:cNvGrpSpPr/>
            <p:nvPr/>
          </p:nvGrpSpPr>
          <p:grpSpPr>
            <a:xfrm>
              <a:off x="4107521" y="4044491"/>
              <a:ext cx="7962924" cy="7962924"/>
              <a:chOff x="0" y="0"/>
              <a:chExt cx="812800" cy="812800"/>
            </a:xfrm>
          </p:grpSpPr>
          <p:sp>
            <p:nvSpPr>
              <p:cNvPr id="1035" name="Google Shape;1035;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9"/>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1037" name="Google Shape;1037;p39"/>
          <p:cNvGrpSpPr/>
          <p:nvPr/>
        </p:nvGrpSpPr>
        <p:grpSpPr>
          <a:xfrm>
            <a:off x="3225546" y="3797046"/>
            <a:ext cx="2692908" cy="2692908"/>
            <a:chOff x="0" y="0"/>
            <a:chExt cx="3590544" cy="3590544"/>
          </a:xfrm>
        </p:grpSpPr>
        <p:sp>
          <p:nvSpPr>
            <p:cNvPr id="1038" name="Google Shape;1038;p39"/>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9"/>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40" name="Google Shape;1040;p39"/>
          <p:cNvCxnSpPr/>
          <p:nvPr/>
        </p:nvCxnSpPr>
        <p:spPr>
          <a:xfrm>
            <a:off x="4572000" y="6489954"/>
            <a:ext cx="0" cy="3869233"/>
          </a:xfrm>
          <a:prstGeom prst="straightConnector1">
            <a:avLst/>
          </a:prstGeom>
          <a:noFill/>
          <a:ln cap="rnd" cmpd="sng" w="57150">
            <a:solidFill>
              <a:srgbClr val="FFFFFF"/>
            </a:solidFill>
            <a:prstDash val="solid"/>
            <a:round/>
            <a:headEnd len="sm" w="sm" type="none"/>
            <a:tailEnd len="sm" w="sm" type="none"/>
          </a:ln>
        </p:spPr>
      </p:cxnSp>
      <p:sp>
        <p:nvSpPr>
          <p:cNvPr id="1041" name="Google Shape;1041;p39"/>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1042" name="Google Shape;1042;p39"/>
          <p:cNvSpPr/>
          <p:nvPr/>
        </p:nvSpPr>
        <p:spPr>
          <a:xfrm>
            <a:off x="275751" y="6012871"/>
            <a:ext cx="4255944" cy="3831892"/>
          </a:xfrm>
          <a:custGeom>
            <a:rect b="b" l="l" r="r" t="t"/>
            <a:pathLst>
              <a:path extrusionOk="0" h="3831892" w="4255944">
                <a:moveTo>
                  <a:pt x="0" y="0"/>
                </a:moveTo>
                <a:lnTo>
                  <a:pt x="4255944" y="0"/>
                </a:lnTo>
                <a:lnTo>
                  <a:pt x="4255944" y="3831891"/>
                </a:lnTo>
                <a:lnTo>
                  <a:pt x="0" y="3831891"/>
                </a:lnTo>
                <a:lnTo>
                  <a:pt x="0" y="0"/>
                </a:lnTo>
                <a:close/>
              </a:path>
            </a:pathLst>
          </a:custGeom>
          <a:blipFill rotWithShape="1">
            <a:blip r:embed="rId6">
              <a:alphaModFix/>
            </a:blip>
            <a:stretch>
              <a:fillRect b="0" l="0" r="0" t="0"/>
            </a:stretch>
          </a:blipFill>
          <a:ln>
            <a:noFill/>
          </a:ln>
        </p:spPr>
      </p:sp>
      <p:sp>
        <p:nvSpPr>
          <p:cNvPr id="1043" name="Google Shape;1043;p39"/>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sp>
        <p:nvSpPr>
          <p:cNvPr id="1044" name="Google Shape;1044;p39"/>
          <p:cNvSpPr txBox="1"/>
          <p:nvPr/>
        </p:nvSpPr>
        <p:spPr>
          <a:xfrm>
            <a:off x="4531695" y="4324350"/>
            <a:ext cx="676275" cy="1638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6</a:t>
            </a:r>
            <a:endParaRPr b="0" i="0" sz="1400" u="none" cap="none" strike="noStrike">
              <a:solidFill>
                <a:srgbClr val="000000"/>
              </a:solidFill>
              <a:latin typeface="Arial"/>
              <a:ea typeface="Arial"/>
              <a:cs typeface="Arial"/>
              <a:sym typeface="Arial"/>
            </a:endParaRPr>
          </a:p>
        </p:txBody>
      </p:sp>
      <p:sp>
        <p:nvSpPr>
          <p:cNvPr id="1045" name="Google Shape;1045;p39"/>
          <p:cNvSpPr txBox="1"/>
          <p:nvPr/>
        </p:nvSpPr>
        <p:spPr>
          <a:xfrm>
            <a:off x="6629400" y="4230290"/>
            <a:ext cx="9788236" cy="188356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FFFFFF"/>
                </a:solidFill>
                <a:latin typeface="Roboto"/>
                <a:ea typeface="Roboto"/>
                <a:cs typeface="Roboto"/>
                <a:sym typeface="Roboto"/>
              </a:rPr>
              <a:t>Session 5: Case studies and practical exercises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p:nvPr/>
        </p:nvSpPr>
        <p:spPr>
          <a:xfrm flipH="1" rot="7584581">
            <a:off x="13422561" y="-452975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180" name="Google Shape;180;p4"/>
          <p:cNvSpPr/>
          <p:nvPr/>
        </p:nvSpPr>
        <p:spPr>
          <a:xfrm rot="-3215418">
            <a:off x="14264526" y="-3898825"/>
            <a:ext cx="5067153" cy="10134306"/>
          </a:xfrm>
          <a:custGeom>
            <a:rect b="b" l="l" r="r" t="t"/>
            <a:pathLst>
              <a:path extrusionOk="0" h="10134306" w="5067153">
                <a:moveTo>
                  <a:pt x="0" y="0"/>
                </a:moveTo>
                <a:lnTo>
                  <a:pt x="5067153" y="0"/>
                </a:lnTo>
                <a:lnTo>
                  <a:pt x="5067153" y="10134307"/>
                </a:lnTo>
                <a:lnTo>
                  <a:pt x="0" y="10134307"/>
                </a:lnTo>
                <a:lnTo>
                  <a:pt x="0" y="0"/>
                </a:lnTo>
                <a:close/>
              </a:path>
            </a:pathLst>
          </a:custGeom>
          <a:blipFill rotWithShape="1">
            <a:blip r:embed="rId4">
              <a:alphaModFix amt="27000"/>
            </a:blip>
            <a:stretch>
              <a:fillRect b="0" l="0" r="0" t="0"/>
            </a:stretch>
          </a:blipFill>
          <a:ln>
            <a:noFill/>
          </a:ln>
        </p:spPr>
      </p:sp>
      <p:sp>
        <p:nvSpPr>
          <p:cNvPr id="181" name="Google Shape;181;p4"/>
          <p:cNvSpPr/>
          <p:nvPr/>
        </p:nvSpPr>
        <p:spPr>
          <a:xfrm flipH="1" rot="-3947927">
            <a:off x="-102387" y="3025908"/>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182" name="Google Shape;182;p4"/>
          <p:cNvSpPr/>
          <p:nvPr/>
        </p:nvSpPr>
        <p:spPr>
          <a:xfrm rot="6852072">
            <a:off x="140930" y="4458172"/>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sp>
        <p:nvSpPr>
          <p:cNvPr id="183" name="Google Shape;183;p4"/>
          <p:cNvSpPr/>
          <p:nvPr/>
        </p:nvSpPr>
        <p:spPr>
          <a:xfrm>
            <a:off x="13746028" y="9193627"/>
            <a:ext cx="4125144" cy="776376"/>
          </a:xfrm>
          <a:custGeom>
            <a:rect b="b" l="l" r="r" t="t"/>
            <a:pathLst>
              <a:path extrusionOk="0" h="776376" w="4125144">
                <a:moveTo>
                  <a:pt x="0" y="0"/>
                </a:moveTo>
                <a:lnTo>
                  <a:pt x="4125144" y="0"/>
                </a:lnTo>
                <a:lnTo>
                  <a:pt x="4125144" y="776377"/>
                </a:lnTo>
                <a:lnTo>
                  <a:pt x="0" y="776377"/>
                </a:lnTo>
                <a:lnTo>
                  <a:pt x="0" y="0"/>
                </a:lnTo>
                <a:close/>
              </a:path>
            </a:pathLst>
          </a:custGeom>
          <a:blipFill rotWithShape="1">
            <a:blip r:embed="rId5">
              <a:alphaModFix/>
            </a:blip>
            <a:stretch>
              <a:fillRect b="0" l="0" r="-105" t="0"/>
            </a:stretch>
          </a:blipFill>
          <a:ln>
            <a:noFill/>
          </a:ln>
        </p:spPr>
      </p:sp>
      <p:sp>
        <p:nvSpPr>
          <p:cNvPr id="184" name="Google Shape;184;p4"/>
          <p:cNvSpPr txBox="1"/>
          <p:nvPr/>
        </p:nvSpPr>
        <p:spPr>
          <a:xfrm>
            <a:off x="631318" y="743927"/>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By the end of this module, you should be able to:</a:t>
            </a:r>
            <a:endParaRPr b="0" i="0" sz="1400" u="none" cap="none" strike="noStrike">
              <a:solidFill>
                <a:srgbClr val="000000"/>
              </a:solidFill>
              <a:latin typeface="Arial"/>
              <a:ea typeface="Arial"/>
              <a:cs typeface="Arial"/>
              <a:sym typeface="Arial"/>
            </a:endParaRPr>
          </a:p>
        </p:txBody>
      </p:sp>
      <p:sp>
        <p:nvSpPr>
          <p:cNvPr id="185" name="Google Shape;185;p4"/>
          <p:cNvSpPr/>
          <p:nvPr/>
        </p:nvSpPr>
        <p:spPr>
          <a:xfrm>
            <a:off x="711157" y="1602200"/>
            <a:ext cx="2179892" cy="7755827"/>
          </a:xfrm>
          <a:custGeom>
            <a:rect b="b" l="l" r="r" t="t"/>
            <a:pathLst>
              <a:path extrusionOk="0" h="10341102" w="2906522">
                <a:moveTo>
                  <a:pt x="53340" y="3683"/>
                </a:moveTo>
                <a:cubicBezTo>
                  <a:pt x="2906522" y="2856865"/>
                  <a:pt x="2906522" y="7482967"/>
                  <a:pt x="53340" y="10336149"/>
                </a:cubicBezTo>
                <a:cubicBezTo>
                  <a:pt x="48387" y="10341102"/>
                  <a:pt x="40386" y="10341102"/>
                  <a:pt x="35434" y="10336149"/>
                </a:cubicBezTo>
                <a:lnTo>
                  <a:pt x="4953" y="10305669"/>
                </a:lnTo>
                <a:cubicBezTo>
                  <a:pt x="2540" y="10303256"/>
                  <a:pt x="1271" y="10300081"/>
                  <a:pt x="1271" y="10296652"/>
                </a:cubicBezTo>
                <a:cubicBezTo>
                  <a:pt x="1271" y="10293223"/>
                  <a:pt x="2667" y="10290048"/>
                  <a:pt x="4953" y="10287635"/>
                </a:cubicBezTo>
                <a:cubicBezTo>
                  <a:pt x="2831466" y="7461123"/>
                  <a:pt x="2831466" y="2878582"/>
                  <a:pt x="4953" y="52070"/>
                </a:cubicBezTo>
                <a:cubicBezTo>
                  <a:pt x="0" y="47117"/>
                  <a:pt x="0" y="39116"/>
                  <a:pt x="4953" y="34163"/>
                </a:cubicBezTo>
                <a:lnTo>
                  <a:pt x="35434" y="3683"/>
                </a:lnTo>
                <a:cubicBezTo>
                  <a:pt x="37847" y="1270"/>
                  <a:pt x="41022" y="0"/>
                  <a:pt x="44450" y="0"/>
                </a:cubicBezTo>
                <a:cubicBezTo>
                  <a:pt x="47879" y="0"/>
                  <a:pt x="51054" y="1397"/>
                  <a:pt x="53467" y="3683"/>
                </a:cubicBezTo>
                <a:moveTo>
                  <a:pt x="35560" y="21590"/>
                </a:moveTo>
                <a:lnTo>
                  <a:pt x="44577" y="12573"/>
                </a:lnTo>
                <a:lnTo>
                  <a:pt x="53594" y="21590"/>
                </a:lnTo>
                <a:lnTo>
                  <a:pt x="23114" y="52070"/>
                </a:lnTo>
                <a:lnTo>
                  <a:pt x="14097" y="43053"/>
                </a:lnTo>
                <a:lnTo>
                  <a:pt x="23114" y="34036"/>
                </a:lnTo>
                <a:cubicBezTo>
                  <a:pt x="2859532" y="2870454"/>
                  <a:pt x="2859532" y="7469124"/>
                  <a:pt x="23114" y="10305543"/>
                </a:cubicBezTo>
                <a:lnTo>
                  <a:pt x="14097" y="10296525"/>
                </a:lnTo>
                <a:lnTo>
                  <a:pt x="23114" y="10287509"/>
                </a:lnTo>
                <a:lnTo>
                  <a:pt x="53594" y="10317988"/>
                </a:lnTo>
                <a:lnTo>
                  <a:pt x="44577" y="10327006"/>
                </a:lnTo>
                <a:lnTo>
                  <a:pt x="35560" y="10317988"/>
                </a:lnTo>
                <a:cubicBezTo>
                  <a:pt x="2878837" y="7474712"/>
                  <a:pt x="2878837" y="2864739"/>
                  <a:pt x="35560" y="21336"/>
                </a:cubicBezTo>
                <a:close/>
              </a:path>
            </a:pathLst>
          </a:custGeom>
          <a:solidFill>
            <a:srgbClr val="DC75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4"/>
          <p:cNvGrpSpPr/>
          <p:nvPr/>
        </p:nvGrpSpPr>
        <p:grpSpPr>
          <a:xfrm>
            <a:off x="1544668" y="1969769"/>
            <a:ext cx="14263973" cy="1035368"/>
            <a:chOff x="0" y="0"/>
            <a:chExt cx="19018631" cy="1380490"/>
          </a:xfrm>
        </p:grpSpPr>
        <p:sp>
          <p:nvSpPr>
            <p:cNvPr id="187" name="Google Shape;187;p4"/>
            <p:cNvSpPr/>
            <p:nvPr/>
          </p:nvSpPr>
          <p:spPr>
            <a:xfrm>
              <a:off x="12700" y="12700"/>
              <a:ext cx="18993231" cy="1355090"/>
            </a:xfrm>
            <a:custGeom>
              <a:rect b="b" l="l" r="r" t="t"/>
              <a:pathLst>
                <a:path extrusionOk="0" h="1355090" w="18993231">
                  <a:moveTo>
                    <a:pt x="0" y="0"/>
                  </a:moveTo>
                  <a:lnTo>
                    <a:pt x="18993231" y="0"/>
                  </a:lnTo>
                  <a:lnTo>
                    <a:pt x="18993231" y="1355090"/>
                  </a:lnTo>
                  <a:lnTo>
                    <a:pt x="0" y="1355090"/>
                  </a:lnTo>
                  <a:close/>
                </a:path>
              </a:pathLst>
            </a:custGeom>
            <a:solidFill>
              <a:srgbClr val="FEDCBD"/>
            </a:solidFill>
            <a:ln>
              <a:noFill/>
            </a:ln>
          </p:spPr>
        </p:sp>
        <p:sp>
          <p:nvSpPr>
            <p:cNvPr id="188" name="Google Shape;188;p4"/>
            <p:cNvSpPr/>
            <p:nvPr/>
          </p:nvSpPr>
          <p:spPr>
            <a:xfrm>
              <a:off x="0" y="0"/>
              <a:ext cx="19018631" cy="1380490"/>
            </a:xfrm>
            <a:custGeom>
              <a:rect b="b" l="l" r="r" t="t"/>
              <a:pathLst>
                <a:path extrusionOk="0" h="1380490" w="19018631">
                  <a:moveTo>
                    <a:pt x="12700" y="0"/>
                  </a:moveTo>
                  <a:lnTo>
                    <a:pt x="19005931" y="0"/>
                  </a:lnTo>
                  <a:cubicBezTo>
                    <a:pt x="19012917" y="0"/>
                    <a:pt x="19018631" y="5715"/>
                    <a:pt x="19018631" y="12700"/>
                  </a:cubicBezTo>
                  <a:lnTo>
                    <a:pt x="19018631" y="1367790"/>
                  </a:lnTo>
                  <a:cubicBezTo>
                    <a:pt x="19018631" y="1374775"/>
                    <a:pt x="19012917" y="1380490"/>
                    <a:pt x="19005931"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9005931" y="1355090"/>
                  </a:lnTo>
                  <a:lnTo>
                    <a:pt x="19005931" y="1367790"/>
                  </a:lnTo>
                  <a:lnTo>
                    <a:pt x="18993231" y="1367790"/>
                  </a:lnTo>
                  <a:lnTo>
                    <a:pt x="18993231" y="12700"/>
                  </a:lnTo>
                  <a:lnTo>
                    <a:pt x="19005931" y="12700"/>
                  </a:lnTo>
                  <a:lnTo>
                    <a:pt x="19005931"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 name="Google Shape;189;p4"/>
          <p:cNvSpPr txBox="1"/>
          <p:nvPr/>
        </p:nvSpPr>
        <p:spPr>
          <a:xfrm>
            <a:off x="2567887" y="2010748"/>
            <a:ext cx="12294417" cy="87020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100"/>
              <a:buFont typeface="Arial"/>
              <a:buNone/>
            </a:pPr>
            <a:r>
              <a:rPr b="0" i="0" lang="en-US" sz="2100" u="none" cap="none" strike="noStrike">
                <a:solidFill>
                  <a:srgbClr val="000000"/>
                </a:solidFill>
                <a:latin typeface="Roboto"/>
                <a:ea typeface="Roboto"/>
                <a:cs typeface="Roboto"/>
                <a:sym typeface="Roboto"/>
              </a:rPr>
              <a:t>Understand the foundational concepts and principles of environmental screening and risk assessment within the context of humanitarian operations, including the differences between screening and full Environmental Impact Assessments (EIA).</a:t>
            </a:r>
            <a:endParaRPr b="0" i="0" sz="1400" u="none" cap="none" strike="noStrike">
              <a:solidFill>
                <a:srgbClr val="000000"/>
              </a:solidFill>
              <a:latin typeface="Arial"/>
              <a:ea typeface="Arial"/>
              <a:cs typeface="Arial"/>
              <a:sym typeface="Arial"/>
            </a:endParaRPr>
          </a:p>
        </p:txBody>
      </p:sp>
      <p:grpSp>
        <p:nvGrpSpPr>
          <p:cNvPr id="190" name="Google Shape;190;p4"/>
          <p:cNvGrpSpPr/>
          <p:nvPr/>
        </p:nvGrpSpPr>
        <p:grpSpPr>
          <a:xfrm>
            <a:off x="909464" y="1842727"/>
            <a:ext cx="1289495" cy="1289495"/>
            <a:chOff x="0" y="0"/>
            <a:chExt cx="1719326" cy="1719326"/>
          </a:xfrm>
        </p:grpSpPr>
        <p:sp>
          <p:nvSpPr>
            <p:cNvPr id="191" name="Google Shape;191;p4"/>
            <p:cNvSpPr/>
            <p:nvPr/>
          </p:nvSpPr>
          <p:spPr>
            <a:xfrm>
              <a:off x="12700" y="12700"/>
              <a:ext cx="1693926" cy="1693926"/>
            </a:xfrm>
            <a:custGeom>
              <a:rect b="b" l="l" r="r" t="t"/>
              <a:pathLst>
                <a:path extrusionOk="0" h="1693926" w="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p:nvPr/>
          </p:nvSpPr>
          <p:spPr>
            <a:xfrm>
              <a:off x="0" y="0"/>
              <a:ext cx="1719326" cy="1719326"/>
            </a:xfrm>
            <a:custGeom>
              <a:rect b="b" l="l" r="r" t="t"/>
              <a:pathLst>
                <a:path extrusionOk="0" h="1719326" w="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 name="Google Shape;193;p4"/>
          <p:cNvGrpSpPr/>
          <p:nvPr/>
        </p:nvGrpSpPr>
        <p:grpSpPr>
          <a:xfrm>
            <a:off x="2272937" y="3493768"/>
            <a:ext cx="13535692" cy="1035367"/>
            <a:chOff x="0" y="0"/>
            <a:chExt cx="18047588" cy="1380490"/>
          </a:xfrm>
        </p:grpSpPr>
        <p:sp>
          <p:nvSpPr>
            <p:cNvPr id="194" name="Google Shape;194;p4"/>
            <p:cNvSpPr/>
            <p:nvPr/>
          </p:nvSpPr>
          <p:spPr>
            <a:xfrm>
              <a:off x="12700" y="12700"/>
              <a:ext cx="18022188" cy="1355090"/>
            </a:xfrm>
            <a:custGeom>
              <a:rect b="b" l="l" r="r" t="t"/>
              <a:pathLst>
                <a:path extrusionOk="0" h="1355090" w="18022188">
                  <a:moveTo>
                    <a:pt x="0" y="0"/>
                  </a:moveTo>
                  <a:lnTo>
                    <a:pt x="18022188" y="0"/>
                  </a:lnTo>
                  <a:lnTo>
                    <a:pt x="18022188" y="1355090"/>
                  </a:lnTo>
                  <a:lnTo>
                    <a:pt x="0" y="1355090"/>
                  </a:lnTo>
                  <a:close/>
                </a:path>
              </a:pathLst>
            </a:custGeom>
            <a:solidFill>
              <a:srgbClr val="FEDCBD"/>
            </a:solidFill>
            <a:ln>
              <a:noFill/>
            </a:ln>
          </p:spPr>
        </p:sp>
        <p:sp>
          <p:nvSpPr>
            <p:cNvPr id="195" name="Google Shape;195;p4"/>
            <p:cNvSpPr/>
            <p:nvPr/>
          </p:nvSpPr>
          <p:spPr>
            <a:xfrm>
              <a:off x="0" y="0"/>
              <a:ext cx="18047588" cy="1380490"/>
            </a:xfrm>
            <a:custGeom>
              <a:rect b="b" l="l" r="r" t="t"/>
              <a:pathLst>
                <a:path extrusionOk="0" h="1380490" w="18047588">
                  <a:moveTo>
                    <a:pt x="12700" y="0"/>
                  </a:moveTo>
                  <a:lnTo>
                    <a:pt x="18034888" y="0"/>
                  </a:lnTo>
                  <a:cubicBezTo>
                    <a:pt x="18041874" y="0"/>
                    <a:pt x="18047588" y="5715"/>
                    <a:pt x="18047588" y="12700"/>
                  </a:cubicBezTo>
                  <a:lnTo>
                    <a:pt x="18047588" y="1367790"/>
                  </a:lnTo>
                  <a:cubicBezTo>
                    <a:pt x="18047588" y="1374775"/>
                    <a:pt x="18041874" y="1380490"/>
                    <a:pt x="18034888"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8034888" y="1355090"/>
                  </a:lnTo>
                  <a:lnTo>
                    <a:pt x="18034888" y="1367790"/>
                  </a:lnTo>
                  <a:lnTo>
                    <a:pt x="18022188" y="1367790"/>
                  </a:lnTo>
                  <a:lnTo>
                    <a:pt x="18022188" y="12700"/>
                  </a:lnTo>
                  <a:lnTo>
                    <a:pt x="18034888" y="12700"/>
                  </a:lnTo>
                  <a:lnTo>
                    <a:pt x="18034888"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4"/>
          <p:cNvSpPr txBox="1"/>
          <p:nvPr/>
        </p:nvSpPr>
        <p:spPr>
          <a:xfrm>
            <a:off x="3367640" y="3585879"/>
            <a:ext cx="11665170" cy="87020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100"/>
              <a:buFont typeface="Arial"/>
              <a:buNone/>
            </a:pPr>
            <a:r>
              <a:rPr b="0" i="0" lang="en-US" sz="2100" u="none" cap="none" strike="noStrike">
                <a:solidFill>
                  <a:srgbClr val="000000"/>
                </a:solidFill>
                <a:latin typeface="Roboto"/>
                <a:ea typeface="Roboto"/>
                <a:cs typeface="Roboto"/>
                <a:sym typeface="Roboto"/>
              </a:rPr>
              <a:t>Be able to use relevant tools and methodologies such as NEAT+ and REA to conduct thorough environmental screenings, ensuring that potential environmental risks are identified early in the project cycle.</a:t>
            </a:r>
            <a:endParaRPr b="0" i="0" sz="1400" u="none" cap="none" strike="noStrike">
              <a:solidFill>
                <a:srgbClr val="000000"/>
              </a:solidFill>
              <a:latin typeface="Arial"/>
              <a:ea typeface="Arial"/>
              <a:cs typeface="Arial"/>
              <a:sym typeface="Arial"/>
            </a:endParaRPr>
          </a:p>
        </p:txBody>
      </p:sp>
      <p:grpSp>
        <p:nvGrpSpPr>
          <p:cNvPr id="197" name="Google Shape;197;p4"/>
          <p:cNvGrpSpPr/>
          <p:nvPr/>
        </p:nvGrpSpPr>
        <p:grpSpPr>
          <a:xfrm>
            <a:off x="1637734" y="3366728"/>
            <a:ext cx="1289495" cy="1289495"/>
            <a:chOff x="0" y="0"/>
            <a:chExt cx="1719326" cy="1719326"/>
          </a:xfrm>
        </p:grpSpPr>
        <p:sp>
          <p:nvSpPr>
            <p:cNvPr id="198" name="Google Shape;198;p4"/>
            <p:cNvSpPr/>
            <p:nvPr/>
          </p:nvSpPr>
          <p:spPr>
            <a:xfrm>
              <a:off x="12700" y="12700"/>
              <a:ext cx="1693926" cy="1693926"/>
            </a:xfrm>
            <a:custGeom>
              <a:rect b="b" l="l" r="r" t="t"/>
              <a:pathLst>
                <a:path extrusionOk="0" h="1693926" w="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
            <p:cNvSpPr/>
            <p:nvPr/>
          </p:nvSpPr>
          <p:spPr>
            <a:xfrm>
              <a:off x="0" y="0"/>
              <a:ext cx="1719326" cy="1719326"/>
            </a:xfrm>
            <a:custGeom>
              <a:rect b="b" l="l" r="r" t="t"/>
              <a:pathLst>
                <a:path extrusionOk="0" h="1719326" w="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 name="Google Shape;200;p4"/>
          <p:cNvGrpSpPr/>
          <p:nvPr/>
        </p:nvGrpSpPr>
        <p:grpSpPr>
          <a:xfrm>
            <a:off x="2496457" y="5017768"/>
            <a:ext cx="13312140" cy="1035367"/>
            <a:chOff x="0" y="0"/>
            <a:chExt cx="17749520" cy="1380490"/>
          </a:xfrm>
        </p:grpSpPr>
        <p:sp>
          <p:nvSpPr>
            <p:cNvPr id="201" name="Google Shape;201;p4"/>
            <p:cNvSpPr/>
            <p:nvPr/>
          </p:nvSpPr>
          <p:spPr>
            <a:xfrm>
              <a:off x="12700" y="12700"/>
              <a:ext cx="17724120" cy="1355090"/>
            </a:xfrm>
            <a:custGeom>
              <a:rect b="b" l="l" r="r" t="t"/>
              <a:pathLst>
                <a:path extrusionOk="0" h="1355090" w="17724120">
                  <a:moveTo>
                    <a:pt x="0" y="0"/>
                  </a:moveTo>
                  <a:lnTo>
                    <a:pt x="17724120" y="0"/>
                  </a:lnTo>
                  <a:lnTo>
                    <a:pt x="17724120" y="1355090"/>
                  </a:lnTo>
                  <a:lnTo>
                    <a:pt x="0" y="1355090"/>
                  </a:lnTo>
                  <a:close/>
                </a:path>
              </a:pathLst>
            </a:custGeom>
            <a:solidFill>
              <a:srgbClr val="FEDCBD"/>
            </a:solidFill>
            <a:ln>
              <a:noFill/>
            </a:ln>
          </p:spPr>
        </p:sp>
        <p:sp>
          <p:nvSpPr>
            <p:cNvPr id="202" name="Google Shape;202;p4"/>
            <p:cNvSpPr/>
            <p:nvPr/>
          </p:nvSpPr>
          <p:spPr>
            <a:xfrm>
              <a:off x="0" y="0"/>
              <a:ext cx="17749520" cy="1380490"/>
            </a:xfrm>
            <a:custGeom>
              <a:rect b="b" l="l" r="r" t="t"/>
              <a:pathLst>
                <a:path extrusionOk="0" h="1380490" w="17749520">
                  <a:moveTo>
                    <a:pt x="12700" y="0"/>
                  </a:moveTo>
                  <a:lnTo>
                    <a:pt x="17736820" y="0"/>
                  </a:lnTo>
                  <a:cubicBezTo>
                    <a:pt x="17743805" y="0"/>
                    <a:pt x="17749520" y="5715"/>
                    <a:pt x="17749520" y="12700"/>
                  </a:cubicBezTo>
                  <a:lnTo>
                    <a:pt x="17749520" y="1367790"/>
                  </a:lnTo>
                  <a:cubicBezTo>
                    <a:pt x="17749520" y="1374775"/>
                    <a:pt x="17743805" y="1380490"/>
                    <a:pt x="17736820"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7736820" y="1355090"/>
                  </a:lnTo>
                  <a:lnTo>
                    <a:pt x="17736820" y="1367790"/>
                  </a:lnTo>
                  <a:lnTo>
                    <a:pt x="17724120" y="1367790"/>
                  </a:lnTo>
                  <a:lnTo>
                    <a:pt x="17724120" y="12700"/>
                  </a:lnTo>
                  <a:lnTo>
                    <a:pt x="17736820" y="12700"/>
                  </a:lnTo>
                  <a:lnTo>
                    <a:pt x="17736820"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4"/>
          <p:cNvSpPr txBox="1"/>
          <p:nvPr/>
        </p:nvSpPr>
        <p:spPr>
          <a:xfrm>
            <a:off x="3690183" y="5109879"/>
            <a:ext cx="11342628" cy="87020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100"/>
              <a:buFont typeface="Arial"/>
              <a:buNone/>
            </a:pPr>
            <a:r>
              <a:rPr b="0" i="0" lang="en-US" sz="2100" u="none" cap="none" strike="noStrike">
                <a:solidFill>
                  <a:srgbClr val="000000"/>
                </a:solidFill>
                <a:latin typeface="Roboto"/>
                <a:ea typeface="Roboto"/>
                <a:cs typeface="Roboto"/>
                <a:sym typeface="Roboto"/>
              </a:rPr>
              <a:t>Develop and prioritize effective strategies to mitigate environmental risks, incorporating criteria such as efficiency, cost-effectiveness, community acceptability, and compliance with local legislation.</a:t>
            </a:r>
            <a:endParaRPr b="0" i="0" sz="1400" u="none" cap="none" strike="noStrike">
              <a:solidFill>
                <a:srgbClr val="000000"/>
              </a:solidFill>
              <a:latin typeface="Arial"/>
              <a:ea typeface="Arial"/>
              <a:cs typeface="Arial"/>
              <a:sym typeface="Arial"/>
            </a:endParaRPr>
          </a:p>
        </p:txBody>
      </p:sp>
      <p:grpSp>
        <p:nvGrpSpPr>
          <p:cNvPr id="204" name="Google Shape;204;p4"/>
          <p:cNvGrpSpPr/>
          <p:nvPr/>
        </p:nvGrpSpPr>
        <p:grpSpPr>
          <a:xfrm>
            <a:off x="1861253" y="4890728"/>
            <a:ext cx="1289495" cy="1289495"/>
            <a:chOff x="0" y="0"/>
            <a:chExt cx="1719326" cy="1719326"/>
          </a:xfrm>
        </p:grpSpPr>
        <p:sp>
          <p:nvSpPr>
            <p:cNvPr id="205" name="Google Shape;205;p4"/>
            <p:cNvSpPr/>
            <p:nvPr/>
          </p:nvSpPr>
          <p:spPr>
            <a:xfrm>
              <a:off x="12700" y="12700"/>
              <a:ext cx="1693926" cy="1693926"/>
            </a:xfrm>
            <a:custGeom>
              <a:rect b="b" l="l" r="r" t="t"/>
              <a:pathLst>
                <a:path extrusionOk="0" h="1693926" w="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
            <p:cNvSpPr/>
            <p:nvPr/>
          </p:nvSpPr>
          <p:spPr>
            <a:xfrm>
              <a:off x="0" y="0"/>
              <a:ext cx="1719326" cy="1719326"/>
            </a:xfrm>
            <a:custGeom>
              <a:rect b="b" l="l" r="r" t="t"/>
              <a:pathLst>
                <a:path extrusionOk="0" h="1719326" w="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4"/>
          <p:cNvGrpSpPr/>
          <p:nvPr/>
        </p:nvGrpSpPr>
        <p:grpSpPr>
          <a:xfrm>
            <a:off x="2272937" y="6541768"/>
            <a:ext cx="13535692" cy="1035367"/>
            <a:chOff x="0" y="0"/>
            <a:chExt cx="18047588" cy="1380490"/>
          </a:xfrm>
        </p:grpSpPr>
        <p:sp>
          <p:nvSpPr>
            <p:cNvPr id="208" name="Google Shape;208;p4"/>
            <p:cNvSpPr/>
            <p:nvPr/>
          </p:nvSpPr>
          <p:spPr>
            <a:xfrm>
              <a:off x="12700" y="12700"/>
              <a:ext cx="18022188" cy="1355090"/>
            </a:xfrm>
            <a:custGeom>
              <a:rect b="b" l="l" r="r" t="t"/>
              <a:pathLst>
                <a:path extrusionOk="0" h="1355090" w="18022188">
                  <a:moveTo>
                    <a:pt x="0" y="0"/>
                  </a:moveTo>
                  <a:lnTo>
                    <a:pt x="18022188" y="0"/>
                  </a:lnTo>
                  <a:lnTo>
                    <a:pt x="18022188" y="1355090"/>
                  </a:lnTo>
                  <a:lnTo>
                    <a:pt x="0" y="1355090"/>
                  </a:lnTo>
                  <a:close/>
                </a:path>
              </a:pathLst>
            </a:custGeom>
            <a:solidFill>
              <a:srgbClr val="FEDCBD"/>
            </a:solidFill>
            <a:ln>
              <a:noFill/>
            </a:ln>
          </p:spPr>
        </p:sp>
        <p:sp>
          <p:nvSpPr>
            <p:cNvPr id="209" name="Google Shape;209;p4"/>
            <p:cNvSpPr/>
            <p:nvPr/>
          </p:nvSpPr>
          <p:spPr>
            <a:xfrm>
              <a:off x="0" y="0"/>
              <a:ext cx="18047588" cy="1380490"/>
            </a:xfrm>
            <a:custGeom>
              <a:rect b="b" l="l" r="r" t="t"/>
              <a:pathLst>
                <a:path extrusionOk="0" h="1380490" w="18047588">
                  <a:moveTo>
                    <a:pt x="12700" y="0"/>
                  </a:moveTo>
                  <a:lnTo>
                    <a:pt x="18034888" y="0"/>
                  </a:lnTo>
                  <a:cubicBezTo>
                    <a:pt x="18041874" y="0"/>
                    <a:pt x="18047588" y="5715"/>
                    <a:pt x="18047588" y="12700"/>
                  </a:cubicBezTo>
                  <a:lnTo>
                    <a:pt x="18047588" y="1367790"/>
                  </a:lnTo>
                  <a:cubicBezTo>
                    <a:pt x="18047588" y="1374775"/>
                    <a:pt x="18041874" y="1380490"/>
                    <a:pt x="18034888"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8034888" y="1355090"/>
                  </a:lnTo>
                  <a:lnTo>
                    <a:pt x="18034888" y="1367790"/>
                  </a:lnTo>
                  <a:lnTo>
                    <a:pt x="18022188" y="1367790"/>
                  </a:lnTo>
                  <a:lnTo>
                    <a:pt x="18022188" y="12700"/>
                  </a:lnTo>
                  <a:lnTo>
                    <a:pt x="18034888" y="12700"/>
                  </a:lnTo>
                  <a:lnTo>
                    <a:pt x="18034888"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4"/>
          <p:cNvSpPr txBox="1"/>
          <p:nvPr/>
        </p:nvSpPr>
        <p:spPr>
          <a:xfrm>
            <a:off x="3356060" y="6633879"/>
            <a:ext cx="11676750" cy="87020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100"/>
              <a:buFont typeface="Arial"/>
              <a:buNone/>
            </a:pPr>
            <a:r>
              <a:rPr b="0" i="0" lang="en-US" sz="2100" u="none" cap="none" strike="noStrike">
                <a:solidFill>
                  <a:srgbClr val="000000"/>
                </a:solidFill>
                <a:latin typeface="Roboto"/>
                <a:ea typeface="Roboto"/>
                <a:cs typeface="Roboto"/>
                <a:sym typeface="Roboto"/>
              </a:rPr>
              <a:t>Recognize the importance of integrating environmental considerations into all stages of humanitarian project planning and implementation, ensuring that interventions are both sustainable and minimally harmful to the environment.</a:t>
            </a:r>
            <a:endParaRPr b="0" i="0" sz="1400" u="none" cap="none" strike="noStrike">
              <a:solidFill>
                <a:srgbClr val="000000"/>
              </a:solidFill>
              <a:latin typeface="Arial"/>
              <a:ea typeface="Arial"/>
              <a:cs typeface="Arial"/>
              <a:sym typeface="Arial"/>
            </a:endParaRPr>
          </a:p>
        </p:txBody>
      </p:sp>
      <p:grpSp>
        <p:nvGrpSpPr>
          <p:cNvPr id="211" name="Google Shape;211;p4"/>
          <p:cNvGrpSpPr/>
          <p:nvPr/>
        </p:nvGrpSpPr>
        <p:grpSpPr>
          <a:xfrm>
            <a:off x="1637734" y="6414728"/>
            <a:ext cx="1289495" cy="1289495"/>
            <a:chOff x="0" y="0"/>
            <a:chExt cx="1719326" cy="1719326"/>
          </a:xfrm>
        </p:grpSpPr>
        <p:sp>
          <p:nvSpPr>
            <p:cNvPr id="212" name="Google Shape;212;p4"/>
            <p:cNvSpPr/>
            <p:nvPr/>
          </p:nvSpPr>
          <p:spPr>
            <a:xfrm>
              <a:off x="12700" y="12700"/>
              <a:ext cx="1693926" cy="1693926"/>
            </a:xfrm>
            <a:custGeom>
              <a:rect b="b" l="l" r="r" t="t"/>
              <a:pathLst>
                <a:path extrusionOk="0" h="1693926" w="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
            <p:cNvSpPr/>
            <p:nvPr/>
          </p:nvSpPr>
          <p:spPr>
            <a:xfrm>
              <a:off x="0" y="0"/>
              <a:ext cx="1719326" cy="1719326"/>
            </a:xfrm>
            <a:custGeom>
              <a:rect b="b" l="l" r="r" t="t"/>
              <a:pathLst>
                <a:path extrusionOk="0" h="1719326" w="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p4"/>
          <p:cNvGrpSpPr/>
          <p:nvPr/>
        </p:nvGrpSpPr>
        <p:grpSpPr>
          <a:xfrm>
            <a:off x="1544668" y="8065768"/>
            <a:ext cx="14263973" cy="1035368"/>
            <a:chOff x="0" y="0"/>
            <a:chExt cx="19018631" cy="1380490"/>
          </a:xfrm>
        </p:grpSpPr>
        <p:sp>
          <p:nvSpPr>
            <p:cNvPr id="215" name="Google Shape;215;p4"/>
            <p:cNvSpPr/>
            <p:nvPr/>
          </p:nvSpPr>
          <p:spPr>
            <a:xfrm>
              <a:off x="12700" y="12700"/>
              <a:ext cx="18993231" cy="1355090"/>
            </a:xfrm>
            <a:custGeom>
              <a:rect b="b" l="l" r="r" t="t"/>
              <a:pathLst>
                <a:path extrusionOk="0" h="1355090" w="18993231">
                  <a:moveTo>
                    <a:pt x="0" y="0"/>
                  </a:moveTo>
                  <a:lnTo>
                    <a:pt x="18993231" y="0"/>
                  </a:lnTo>
                  <a:lnTo>
                    <a:pt x="18993231" y="1355090"/>
                  </a:lnTo>
                  <a:lnTo>
                    <a:pt x="0" y="1355090"/>
                  </a:lnTo>
                  <a:close/>
                </a:path>
              </a:pathLst>
            </a:custGeom>
            <a:solidFill>
              <a:srgbClr val="FEDCBD"/>
            </a:solidFill>
            <a:ln>
              <a:noFill/>
            </a:ln>
          </p:spPr>
        </p:sp>
        <p:sp>
          <p:nvSpPr>
            <p:cNvPr id="216" name="Google Shape;216;p4"/>
            <p:cNvSpPr/>
            <p:nvPr/>
          </p:nvSpPr>
          <p:spPr>
            <a:xfrm>
              <a:off x="0" y="0"/>
              <a:ext cx="19018631" cy="1380490"/>
            </a:xfrm>
            <a:custGeom>
              <a:rect b="b" l="l" r="r" t="t"/>
              <a:pathLst>
                <a:path extrusionOk="0" h="1380490" w="19018631">
                  <a:moveTo>
                    <a:pt x="12700" y="0"/>
                  </a:moveTo>
                  <a:lnTo>
                    <a:pt x="19005931" y="0"/>
                  </a:lnTo>
                  <a:cubicBezTo>
                    <a:pt x="19012917" y="0"/>
                    <a:pt x="19018631" y="5715"/>
                    <a:pt x="19018631" y="12700"/>
                  </a:cubicBezTo>
                  <a:lnTo>
                    <a:pt x="19018631" y="1367790"/>
                  </a:lnTo>
                  <a:cubicBezTo>
                    <a:pt x="19018631" y="1374775"/>
                    <a:pt x="19012917" y="1380490"/>
                    <a:pt x="19005931" y="1380490"/>
                  </a:cubicBezTo>
                  <a:lnTo>
                    <a:pt x="12700" y="1380490"/>
                  </a:lnTo>
                  <a:cubicBezTo>
                    <a:pt x="5715" y="1380490"/>
                    <a:pt x="0" y="1374775"/>
                    <a:pt x="0" y="1367790"/>
                  </a:cubicBezTo>
                  <a:lnTo>
                    <a:pt x="0" y="12700"/>
                  </a:lnTo>
                  <a:cubicBezTo>
                    <a:pt x="0" y="5715"/>
                    <a:pt x="5715" y="0"/>
                    <a:pt x="12700" y="0"/>
                  </a:cubicBezTo>
                  <a:moveTo>
                    <a:pt x="12700" y="25400"/>
                  </a:moveTo>
                  <a:lnTo>
                    <a:pt x="12700" y="12700"/>
                  </a:lnTo>
                  <a:lnTo>
                    <a:pt x="25400" y="12700"/>
                  </a:lnTo>
                  <a:lnTo>
                    <a:pt x="25400" y="1367790"/>
                  </a:lnTo>
                  <a:lnTo>
                    <a:pt x="12700" y="1367790"/>
                  </a:lnTo>
                  <a:lnTo>
                    <a:pt x="12700" y="1355090"/>
                  </a:lnTo>
                  <a:lnTo>
                    <a:pt x="19005931" y="1355090"/>
                  </a:lnTo>
                  <a:lnTo>
                    <a:pt x="19005931" y="1367790"/>
                  </a:lnTo>
                  <a:lnTo>
                    <a:pt x="18993231" y="1367790"/>
                  </a:lnTo>
                  <a:lnTo>
                    <a:pt x="18993231" y="12700"/>
                  </a:lnTo>
                  <a:lnTo>
                    <a:pt x="19005931" y="12700"/>
                  </a:lnTo>
                  <a:lnTo>
                    <a:pt x="19005931" y="25400"/>
                  </a:lnTo>
                  <a:lnTo>
                    <a:pt x="12700" y="2540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 name="Google Shape;217;p4"/>
          <p:cNvSpPr txBox="1"/>
          <p:nvPr/>
        </p:nvSpPr>
        <p:spPr>
          <a:xfrm>
            <a:off x="2567887" y="8157878"/>
            <a:ext cx="11985268" cy="87020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100"/>
              <a:buFont typeface="Arial"/>
              <a:buNone/>
            </a:pPr>
            <a:r>
              <a:rPr b="0" i="0" lang="en-US" sz="2100" u="none" cap="none" strike="noStrike">
                <a:solidFill>
                  <a:srgbClr val="000000"/>
                </a:solidFill>
                <a:latin typeface="Roboto"/>
                <a:ea typeface="Roboto"/>
                <a:cs typeface="Roboto"/>
                <a:sym typeface="Roboto"/>
              </a:rPr>
              <a:t>Understand the role of local legislation, community involvement, and organizational capacity in conducting environmental screenings, and how these factors influence the success and compliance of humanitarian project</a:t>
            </a:r>
            <a:endParaRPr b="0" i="0" sz="1400" u="none" cap="none" strike="noStrike">
              <a:solidFill>
                <a:srgbClr val="000000"/>
              </a:solidFill>
              <a:latin typeface="Arial"/>
              <a:ea typeface="Arial"/>
              <a:cs typeface="Arial"/>
              <a:sym typeface="Arial"/>
            </a:endParaRPr>
          </a:p>
        </p:txBody>
      </p:sp>
      <p:grpSp>
        <p:nvGrpSpPr>
          <p:cNvPr id="218" name="Google Shape;218;p4"/>
          <p:cNvGrpSpPr/>
          <p:nvPr/>
        </p:nvGrpSpPr>
        <p:grpSpPr>
          <a:xfrm>
            <a:off x="909464" y="7938728"/>
            <a:ext cx="1289495" cy="1289495"/>
            <a:chOff x="0" y="0"/>
            <a:chExt cx="1719326" cy="1719326"/>
          </a:xfrm>
        </p:grpSpPr>
        <p:sp>
          <p:nvSpPr>
            <p:cNvPr id="219" name="Google Shape;219;p4"/>
            <p:cNvSpPr/>
            <p:nvPr/>
          </p:nvSpPr>
          <p:spPr>
            <a:xfrm>
              <a:off x="12700" y="12700"/>
              <a:ext cx="1693926" cy="1693926"/>
            </a:xfrm>
            <a:custGeom>
              <a:rect b="b" l="l" r="r" t="t"/>
              <a:pathLst>
                <a:path extrusionOk="0" h="1693926" w="1693926">
                  <a:moveTo>
                    <a:pt x="0" y="846963"/>
                  </a:moveTo>
                  <a:cubicBezTo>
                    <a:pt x="0" y="379222"/>
                    <a:pt x="379222" y="0"/>
                    <a:pt x="846963" y="0"/>
                  </a:cubicBezTo>
                  <a:cubicBezTo>
                    <a:pt x="1314704" y="0"/>
                    <a:pt x="1693926" y="379222"/>
                    <a:pt x="1693926" y="846963"/>
                  </a:cubicBezTo>
                  <a:cubicBezTo>
                    <a:pt x="1693926" y="1314704"/>
                    <a:pt x="1314704" y="1693926"/>
                    <a:pt x="846963" y="1693926"/>
                  </a:cubicBezTo>
                  <a:cubicBezTo>
                    <a:pt x="379222" y="1693926"/>
                    <a:pt x="0" y="1314704"/>
                    <a:pt x="0" y="846963"/>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
            <p:cNvSpPr/>
            <p:nvPr/>
          </p:nvSpPr>
          <p:spPr>
            <a:xfrm>
              <a:off x="0" y="0"/>
              <a:ext cx="1719326" cy="1719326"/>
            </a:xfrm>
            <a:custGeom>
              <a:rect b="b" l="l" r="r" t="t"/>
              <a:pathLst>
                <a:path extrusionOk="0" h="1719326" w="1719326">
                  <a:moveTo>
                    <a:pt x="0" y="859663"/>
                  </a:moveTo>
                  <a:cubicBezTo>
                    <a:pt x="0" y="384810"/>
                    <a:pt x="384810" y="0"/>
                    <a:pt x="859663" y="0"/>
                  </a:cubicBezTo>
                  <a:lnTo>
                    <a:pt x="859663" y="12700"/>
                  </a:lnTo>
                  <a:lnTo>
                    <a:pt x="859663" y="0"/>
                  </a:lnTo>
                  <a:cubicBezTo>
                    <a:pt x="1334389" y="0"/>
                    <a:pt x="1719326" y="384810"/>
                    <a:pt x="1719326" y="859663"/>
                  </a:cubicBezTo>
                  <a:cubicBezTo>
                    <a:pt x="1719326" y="1334516"/>
                    <a:pt x="1334516" y="1719326"/>
                    <a:pt x="859663" y="1719326"/>
                  </a:cubicBezTo>
                  <a:lnTo>
                    <a:pt x="859663" y="1706626"/>
                  </a:lnTo>
                  <a:lnTo>
                    <a:pt x="859663" y="1719326"/>
                  </a:lnTo>
                  <a:cubicBezTo>
                    <a:pt x="384810" y="1719326"/>
                    <a:pt x="0" y="1334389"/>
                    <a:pt x="0" y="859663"/>
                  </a:cubicBezTo>
                  <a:lnTo>
                    <a:pt x="12700" y="859663"/>
                  </a:lnTo>
                  <a:lnTo>
                    <a:pt x="23495" y="866394"/>
                  </a:lnTo>
                  <a:cubicBezTo>
                    <a:pt x="20447" y="871220"/>
                    <a:pt x="14605" y="873379"/>
                    <a:pt x="9271" y="871855"/>
                  </a:cubicBezTo>
                  <a:cubicBezTo>
                    <a:pt x="3937" y="870331"/>
                    <a:pt x="0" y="865251"/>
                    <a:pt x="0" y="859663"/>
                  </a:cubicBezTo>
                  <a:moveTo>
                    <a:pt x="25400" y="859663"/>
                  </a:moveTo>
                  <a:lnTo>
                    <a:pt x="12700" y="859663"/>
                  </a:lnTo>
                  <a:lnTo>
                    <a:pt x="1905" y="852932"/>
                  </a:lnTo>
                  <a:cubicBezTo>
                    <a:pt x="4953" y="848106"/>
                    <a:pt x="10795" y="845947"/>
                    <a:pt x="16129" y="847471"/>
                  </a:cubicBezTo>
                  <a:cubicBezTo>
                    <a:pt x="21463" y="848995"/>
                    <a:pt x="25273" y="854075"/>
                    <a:pt x="25273" y="859663"/>
                  </a:cubicBezTo>
                  <a:cubicBezTo>
                    <a:pt x="25273" y="1320419"/>
                    <a:pt x="398780" y="1693926"/>
                    <a:pt x="859536" y="1693926"/>
                  </a:cubicBezTo>
                  <a:cubicBezTo>
                    <a:pt x="1320292" y="1693926"/>
                    <a:pt x="1693799" y="1320419"/>
                    <a:pt x="1693799" y="859663"/>
                  </a:cubicBezTo>
                  <a:lnTo>
                    <a:pt x="1706499" y="859663"/>
                  </a:lnTo>
                  <a:lnTo>
                    <a:pt x="1693799" y="859663"/>
                  </a:lnTo>
                  <a:cubicBezTo>
                    <a:pt x="1693926" y="398907"/>
                    <a:pt x="1320419" y="25400"/>
                    <a:pt x="859663" y="25400"/>
                  </a:cubicBezTo>
                  <a:lnTo>
                    <a:pt x="859663" y="12700"/>
                  </a:lnTo>
                  <a:lnTo>
                    <a:pt x="859663" y="25400"/>
                  </a:lnTo>
                  <a:cubicBezTo>
                    <a:pt x="398907" y="25400"/>
                    <a:pt x="25400" y="398907"/>
                    <a:pt x="25400" y="859663"/>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40"/>
          <p:cNvSpPr/>
          <p:nvPr/>
        </p:nvSpPr>
        <p:spPr>
          <a:xfrm flipH="1" rot="3106399">
            <a:off x="-1153318" y="-2926120"/>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1055" name="Google Shape;1055;p40"/>
          <p:cNvSpPr/>
          <p:nvPr/>
        </p:nvSpPr>
        <p:spPr>
          <a:xfrm rot="-7693600">
            <a:off x="-943860" y="-241624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1056" name="Google Shape;1056;p40"/>
          <p:cNvSpPr/>
          <p:nvPr/>
        </p:nvSpPr>
        <p:spPr>
          <a:xfrm flipH="1" rot="-5747060">
            <a:off x="16072399" y="2650310"/>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1057" name="Google Shape;1057;p40"/>
          <p:cNvSpPr/>
          <p:nvPr/>
        </p:nvSpPr>
        <p:spPr>
          <a:xfrm rot="5052939">
            <a:off x="16512674" y="3989727"/>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1058" name="Google Shape;1058;p40"/>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1059" name="Google Shape;1059;p40"/>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Key Takeaways</a:t>
            </a:r>
            <a:endParaRPr b="0" i="0" sz="1400" u="none" cap="none" strike="noStrike">
              <a:solidFill>
                <a:srgbClr val="000000"/>
              </a:solidFill>
              <a:latin typeface="Arial"/>
              <a:ea typeface="Arial"/>
              <a:cs typeface="Arial"/>
              <a:sym typeface="Arial"/>
            </a:endParaRPr>
          </a:p>
        </p:txBody>
      </p:sp>
      <p:sp>
        <p:nvSpPr>
          <p:cNvPr id="1060" name="Google Shape;1060;p40"/>
          <p:cNvSpPr/>
          <p:nvPr/>
        </p:nvSpPr>
        <p:spPr>
          <a:xfrm>
            <a:off x="894692" y="1906345"/>
            <a:ext cx="15182280" cy="1442656"/>
          </a:xfrm>
          <a:custGeom>
            <a:rect b="b" l="l" r="r" t="t"/>
            <a:pathLst>
              <a:path extrusionOk="0" h="1923542" w="20243039">
                <a:moveTo>
                  <a:pt x="0" y="192405"/>
                </a:moveTo>
                <a:cubicBezTo>
                  <a:pt x="0" y="86106"/>
                  <a:pt x="86106" y="0"/>
                  <a:pt x="192405" y="0"/>
                </a:cubicBezTo>
                <a:lnTo>
                  <a:pt x="20050633" y="0"/>
                </a:lnTo>
                <a:cubicBezTo>
                  <a:pt x="20156805" y="0"/>
                  <a:pt x="20243039" y="86106"/>
                  <a:pt x="20243039" y="192405"/>
                </a:cubicBezTo>
                <a:lnTo>
                  <a:pt x="20243039" y="1731137"/>
                </a:lnTo>
                <a:cubicBezTo>
                  <a:pt x="20243039" y="1837309"/>
                  <a:pt x="20156932" y="1923542"/>
                  <a:pt x="20050633" y="1923542"/>
                </a:cubicBezTo>
                <a:lnTo>
                  <a:pt x="192405" y="1923542"/>
                </a:lnTo>
                <a:cubicBezTo>
                  <a:pt x="86106" y="1923415"/>
                  <a:pt x="0" y="1837309"/>
                  <a:pt x="0" y="1731137"/>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0"/>
          <p:cNvSpPr/>
          <p:nvPr/>
        </p:nvSpPr>
        <p:spPr>
          <a:xfrm>
            <a:off x="1331074" y="2230929"/>
            <a:ext cx="793432" cy="793433"/>
          </a:xfrm>
          <a:custGeom>
            <a:rect b="b" l="l" r="r" t="t"/>
            <a:pathLst>
              <a:path extrusionOk="0" h="1057910" w="1057910">
                <a:moveTo>
                  <a:pt x="0" y="0"/>
                </a:moveTo>
                <a:lnTo>
                  <a:pt x="1057910" y="0"/>
                </a:lnTo>
                <a:lnTo>
                  <a:pt x="1057910" y="1057910"/>
                </a:lnTo>
                <a:lnTo>
                  <a:pt x="0" y="1057910"/>
                </a:lnTo>
                <a:close/>
              </a:path>
            </a:pathLst>
          </a:custGeom>
          <a:blipFill rotWithShape="1">
            <a:blip r:embed="rId6">
              <a:alphaModFix/>
            </a:blip>
            <a:stretch>
              <a:fillRect b="0" l="0" r="0" t="0"/>
            </a:stretch>
          </a:blipFill>
          <a:ln>
            <a:noFill/>
          </a:ln>
        </p:spPr>
      </p:sp>
      <p:sp>
        <p:nvSpPr>
          <p:cNvPr id="1062" name="Google Shape;1062;p40"/>
          <p:cNvSpPr txBox="1"/>
          <p:nvPr/>
        </p:nvSpPr>
        <p:spPr>
          <a:xfrm>
            <a:off x="2662659" y="2036695"/>
            <a:ext cx="13312514" cy="121046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300"/>
              <a:buFont typeface="Arial"/>
              <a:buNone/>
            </a:pPr>
            <a:r>
              <a:rPr b="0" i="0" lang="en-US" sz="3300" u="none" cap="none" strike="noStrike">
                <a:solidFill>
                  <a:srgbClr val="5A5A5A"/>
                </a:solidFill>
                <a:latin typeface="Roboto"/>
                <a:ea typeface="Roboto"/>
                <a:cs typeface="Roboto"/>
                <a:sym typeface="Roboto"/>
              </a:rPr>
              <a:t>Environmental screening allows for rapid identification of risks and timely mitigation in humanitarian interventions.</a:t>
            </a:r>
            <a:endParaRPr b="0" i="0" sz="1400" u="none" cap="none" strike="noStrike">
              <a:solidFill>
                <a:srgbClr val="000000"/>
              </a:solidFill>
              <a:latin typeface="Arial"/>
              <a:ea typeface="Arial"/>
              <a:cs typeface="Arial"/>
              <a:sym typeface="Arial"/>
            </a:endParaRPr>
          </a:p>
        </p:txBody>
      </p:sp>
      <p:sp>
        <p:nvSpPr>
          <p:cNvPr id="1063" name="Google Shape;1063;p40"/>
          <p:cNvSpPr/>
          <p:nvPr/>
        </p:nvSpPr>
        <p:spPr>
          <a:xfrm>
            <a:off x="894692" y="3709584"/>
            <a:ext cx="15182280" cy="1442656"/>
          </a:xfrm>
          <a:custGeom>
            <a:rect b="b" l="l" r="r" t="t"/>
            <a:pathLst>
              <a:path extrusionOk="0" h="1923542" w="20243039">
                <a:moveTo>
                  <a:pt x="0" y="192405"/>
                </a:moveTo>
                <a:cubicBezTo>
                  <a:pt x="0" y="86106"/>
                  <a:pt x="86106" y="0"/>
                  <a:pt x="192405" y="0"/>
                </a:cubicBezTo>
                <a:lnTo>
                  <a:pt x="20050633" y="0"/>
                </a:lnTo>
                <a:cubicBezTo>
                  <a:pt x="20156805" y="0"/>
                  <a:pt x="20243039" y="86106"/>
                  <a:pt x="20243039" y="192405"/>
                </a:cubicBezTo>
                <a:lnTo>
                  <a:pt x="20243039" y="1731137"/>
                </a:lnTo>
                <a:cubicBezTo>
                  <a:pt x="20243039" y="1837309"/>
                  <a:pt x="20156932" y="1923542"/>
                  <a:pt x="20050633" y="1923542"/>
                </a:cubicBezTo>
                <a:lnTo>
                  <a:pt x="192405" y="1923542"/>
                </a:lnTo>
                <a:cubicBezTo>
                  <a:pt x="86106" y="1923415"/>
                  <a:pt x="0" y="1837309"/>
                  <a:pt x="0" y="1731137"/>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0"/>
          <p:cNvSpPr/>
          <p:nvPr/>
        </p:nvSpPr>
        <p:spPr>
          <a:xfrm>
            <a:off x="1331074" y="4034167"/>
            <a:ext cx="793432" cy="793432"/>
          </a:xfrm>
          <a:custGeom>
            <a:rect b="b" l="l" r="r" t="t"/>
            <a:pathLst>
              <a:path extrusionOk="0" h="1057910" w="1057910">
                <a:moveTo>
                  <a:pt x="0" y="0"/>
                </a:moveTo>
                <a:lnTo>
                  <a:pt x="1057910" y="0"/>
                </a:lnTo>
                <a:lnTo>
                  <a:pt x="1057910" y="1057910"/>
                </a:lnTo>
                <a:lnTo>
                  <a:pt x="0" y="1057910"/>
                </a:lnTo>
                <a:close/>
              </a:path>
            </a:pathLst>
          </a:custGeom>
          <a:blipFill rotWithShape="1">
            <a:blip r:embed="rId7">
              <a:alphaModFix/>
            </a:blip>
            <a:stretch>
              <a:fillRect b="0" l="0" r="0" t="0"/>
            </a:stretch>
          </a:blipFill>
          <a:ln>
            <a:noFill/>
          </a:ln>
        </p:spPr>
      </p:sp>
      <p:sp>
        <p:nvSpPr>
          <p:cNvPr id="1065" name="Google Shape;1065;p40"/>
          <p:cNvSpPr txBox="1"/>
          <p:nvPr/>
        </p:nvSpPr>
        <p:spPr>
          <a:xfrm>
            <a:off x="2662659" y="3839934"/>
            <a:ext cx="13312514" cy="121046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300"/>
              <a:buFont typeface="Arial"/>
              <a:buNone/>
            </a:pPr>
            <a:r>
              <a:rPr b="0" i="0" lang="en-US" sz="3300" u="none" cap="none" strike="noStrike">
                <a:solidFill>
                  <a:srgbClr val="5A5A5A"/>
                </a:solidFill>
                <a:latin typeface="Roboto"/>
                <a:ea typeface="Roboto"/>
                <a:cs typeface="Roboto"/>
                <a:sym typeface="Roboto"/>
              </a:rPr>
              <a:t>Screening, ERA, and EIA serve different purposes, ensuring appropriate environmental management for different project scales.</a:t>
            </a:r>
            <a:endParaRPr b="0" i="0" sz="1400" u="none" cap="none" strike="noStrike">
              <a:solidFill>
                <a:srgbClr val="000000"/>
              </a:solidFill>
              <a:latin typeface="Arial"/>
              <a:ea typeface="Arial"/>
              <a:cs typeface="Arial"/>
              <a:sym typeface="Arial"/>
            </a:endParaRPr>
          </a:p>
        </p:txBody>
      </p:sp>
      <p:sp>
        <p:nvSpPr>
          <p:cNvPr id="1066" name="Google Shape;1066;p40"/>
          <p:cNvSpPr/>
          <p:nvPr/>
        </p:nvSpPr>
        <p:spPr>
          <a:xfrm>
            <a:off x="894692" y="5512822"/>
            <a:ext cx="15182280" cy="1442656"/>
          </a:xfrm>
          <a:custGeom>
            <a:rect b="b" l="l" r="r" t="t"/>
            <a:pathLst>
              <a:path extrusionOk="0" h="1923542" w="20243039">
                <a:moveTo>
                  <a:pt x="0" y="192405"/>
                </a:moveTo>
                <a:cubicBezTo>
                  <a:pt x="0" y="86106"/>
                  <a:pt x="86106" y="0"/>
                  <a:pt x="192405" y="0"/>
                </a:cubicBezTo>
                <a:lnTo>
                  <a:pt x="20050633" y="0"/>
                </a:lnTo>
                <a:cubicBezTo>
                  <a:pt x="20156805" y="0"/>
                  <a:pt x="20243039" y="86106"/>
                  <a:pt x="20243039" y="192405"/>
                </a:cubicBezTo>
                <a:lnTo>
                  <a:pt x="20243039" y="1731137"/>
                </a:lnTo>
                <a:cubicBezTo>
                  <a:pt x="20243039" y="1837309"/>
                  <a:pt x="20156932" y="1923542"/>
                  <a:pt x="20050633" y="1923542"/>
                </a:cubicBezTo>
                <a:lnTo>
                  <a:pt x="192405" y="1923542"/>
                </a:lnTo>
                <a:cubicBezTo>
                  <a:pt x="86106" y="1923415"/>
                  <a:pt x="0" y="1837309"/>
                  <a:pt x="0" y="1731137"/>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40"/>
          <p:cNvSpPr/>
          <p:nvPr/>
        </p:nvSpPr>
        <p:spPr>
          <a:xfrm>
            <a:off x="1331074" y="5837406"/>
            <a:ext cx="793432" cy="793432"/>
          </a:xfrm>
          <a:custGeom>
            <a:rect b="b" l="l" r="r" t="t"/>
            <a:pathLst>
              <a:path extrusionOk="0" h="1057910" w="1057910">
                <a:moveTo>
                  <a:pt x="0" y="0"/>
                </a:moveTo>
                <a:lnTo>
                  <a:pt x="1057910" y="0"/>
                </a:lnTo>
                <a:lnTo>
                  <a:pt x="1057910" y="1057910"/>
                </a:lnTo>
                <a:lnTo>
                  <a:pt x="0" y="1057910"/>
                </a:lnTo>
                <a:close/>
              </a:path>
            </a:pathLst>
          </a:custGeom>
          <a:blipFill rotWithShape="1">
            <a:blip r:embed="rId8">
              <a:alphaModFix/>
            </a:blip>
            <a:stretch>
              <a:fillRect b="0" l="0" r="0" t="0"/>
            </a:stretch>
          </a:blipFill>
          <a:ln>
            <a:noFill/>
          </a:ln>
        </p:spPr>
      </p:sp>
      <p:sp>
        <p:nvSpPr>
          <p:cNvPr id="1068" name="Google Shape;1068;p40"/>
          <p:cNvSpPr txBox="1"/>
          <p:nvPr/>
        </p:nvSpPr>
        <p:spPr>
          <a:xfrm>
            <a:off x="2662659" y="5643173"/>
            <a:ext cx="13312514" cy="121046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300"/>
              <a:buFont typeface="Arial"/>
              <a:buNone/>
            </a:pPr>
            <a:r>
              <a:rPr b="0" i="0" lang="en-US" sz="3300" u="none" cap="none" strike="noStrike">
                <a:solidFill>
                  <a:srgbClr val="5A5A5A"/>
                </a:solidFill>
                <a:latin typeface="Roboto"/>
                <a:ea typeface="Roboto"/>
                <a:cs typeface="Roboto"/>
                <a:sym typeface="Roboto"/>
              </a:rPr>
              <a:t>Tools like NEAT+, FEAT, and REA are essential for effective environmental assessments.</a:t>
            </a:r>
            <a:endParaRPr b="0" i="0" sz="1400" u="none" cap="none" strike="noStrike">
              <a:solidFill>
                <a:srgbClr val="000000"/>
              </a:solidFill>
              <a:latin typeface="Arial"/>
              <a:ea typeface="Arial"/>
              <a:cs typeface="Arial"/>
              <a:sym typeface="Arial"/>
            </a:endParaRPr>
          </a:p>
        </p:txBody>
      </p:sp>
      <p:sp>
        <p:nvSpPr>
          <p:cNvPr id="1069" name="Google Shape;1069;p40"/>
          <p:cNvSpPr/>
          <p:nvPr/>
        </p:nvSpPr>
        <p:spPr>
          <a:xfrm>
            <a:off x="894692" y="7316062"/>
            <a:ext cx="15182280" cy="1442656"/>
          </a:xfrm>
          <a:custGeom>
            <a:rect b="b" l="l" r="r" t="t"/>
            <a:pathLst>
              <a:path extrusionOk="0" h="1923542" w="20243039">
                <a:moveTo>
                  <a:pt x="0" y="192405"/>
                </a:moveTo>
                <a:cubicBezTo>
                  <a:pt x="0" y="86106"/>
                  <a:pt x="86106" y="0"/>
                  <a:pt x="192405" y="0"/>
                </a:cubicBezTo>
                <a:lnTo>
                  <a:pt x="20050633" y="0"/>
                </a:lnTo>
                <a:cubicBezTo>
                  <a:pt x="20156805" y="0"/>
                  <a:pt x="20243039" y="86106"/>
                  <a:pt x="20243039" y="192405"/>
                </a:cubicBezTo>
                <a:lnTo>
                  <a:pt x="20243039" y="1731137"/>
                </a:lnTo>
                <a:cubicBezTo>
                  <a:pt x="20243039" y="1837309"/>
                  <a:pt x="20156932" y="1923542"/>
                  <a:pt x="20050633" y="1923542"/>
                </a:cubicBezTo>
                <a:lnTo>
                  <a:pt x="192405" y="1923542"/>
                </a:lnTo>
                <a:cubicBezTo>
                  <a:pt x="86106" y="1923415"/>
                  <a:pt x="0" y="1837309"/>
                  <a:pt x="0" y="1731137"/>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0"/>
          <p:cNvSpPr/>
          <p:nvPr/>
        </p:nvSpPr>
        <p:spPr>
          <a:xfrm>
            <a:off x="1331074" y="7640644"/>
            <a:ext cx="793432" cy="793432"/>
          </a:xfrm>
          <a:custGeom>
            <a:rect b="b" l="l" r="r" t="t"/>
            <a:pathLst>
              <a:path extrusionOk="0" h="1057910" w="1057910">
                <a:moveTo>
                  <a:pt x="0" y="0"/>
                </a:moveTo>
                <a:lnTo>
                  <a:pt x="1057910" y="0"/>
                </a:lnTo>
                <a:lnTo>
                  <a:pt x="1057910" y="1057910"/>
                </a:lnTo>
                <a:lnTo>
                  <a:pt x="0" y="1057910"/>
                </a:lnTo>
                <a:close/>
              </a:path>
            </a:pathLst>
          </a:custGeom>
          <a:blipFill rotWithShape="1">
            <a:blip r:embed="rId9">
              <a:alphaModFix/>
            </a:blip>
            <a:stretch>
              <a:fillRect b="0" l="0" r="0" t="0"/>
            </a:stretch>
          </a:blipFill>
          <a:ln>
            <a:noFill/>
          </a:ln>
        </p:spPr>
      </p:sp>
      <p:sp>
        <p:nvSpPr>
          <p:cNvPr id="1071" name="Google Shape;1071;p40"/>
          <p:cNvSpPr txBox="1"/>
          <p:nvPr/>
        </p:nvSpPr>
        <p:spPr>
          <a:xfrm>
            <a:off x="2662659" y="7446412"/>
            <a:ext cx="13312514" cy="1210465"/>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300"/>
              <a:buFont typeface="Arial"/>
              <a:buNone/>
            </a:pPr>
            <a:r>
              <a:rPr b="0" i="0" lang="en-US" sz="3300" u="none" cap="none" strike="noStrike">
                <a:solidFill>
                  <a:srgbClr val="5A5A5A"/>
                </a:solidFill>
                <a:latin typeface="Roboto"/>
                <a:ea typeface="Roboto"/>
                <a:cs typeface="Roboto"/>
                <a:sym typeface="Roboto"/>
              </a:rPr>
              <a:t>The screening process involves scoping, data collection, stakeholder consultation, and mitigation planning.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41"/>
          <p:cNvSpPr/>
          <p:nvPr/>
        </p:nvSpPr>
        <p:spPr>
          <a:xfrm flipH="1" rot="3099376">
            <a:off x="-1158712" y="-2908708"/>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1081" name="Google Shape;1081;p41"/>
          <p:cNvSpPr/>
          <p:nvPr/>
        </p:nvSpPr>
        <p:spPr>
          <a:xfrm rot="-7700623">
            <a:off x="-950033" y="-2398352"/>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1082" name="Google Shape;1082;p41"/>
          <p:cNvSpPr/>
          <p:nvPr/>
        </p:nvSpPr>
        <p:spPr>
          <a:xfrm flipH="1" rot="-5754084">
            <a:off x="16078361" y="2632519"/>
            <a:ext cx="5408135" cy="10816269"/>
          </a:xfrm>
          <a:custGeom>
            <a:rect b="b" l="l" r="r" t="t"/>
            <a:pathLst>
              <a:path extrusionOk="0" h="10816269" w="5408135">
                <a:moveTo>
                  <a:pt x="5408135" y="0"/>
                </a:moveTo>
                <a:lnTo>
                  <a:pt x="0" y="0"/>
                </a:lnTo>
                <a:lnTo>
                  <a:pt x="0" y="10816269"/>
                </a:lnTo>
                <a:lnTo>
                  <a:pt x="5408135" y="10816269"/>
                </a:lnTo>
                <a:lnTo>
                  <a:pt x="5408135" y="0"/>
                </a:lnTo>
                <a:close/>
              </a:path>
            </a:pathLst>
          </a:custGeom>
          <a:blipFill rotWithShape="1">
            <a:blip r:embed="rId3">
              <a:alphaModFix amt="27000"/>
            </a:blip>
            <a:stretch>
              <a:fillRect b="0" l="0" r="0" t="0"/>
            </a:stretch>
          </a:blipFill>
          <a:ln>
            <a:noFill/>
          </a:ln>
        </p:spPr>
      </p:sp>
      <p:sp>
        <p:nvSpPr>
          <p:cNvPr id="1083" name="Google Shape;1083;p41"/>
          <p:cNvSpPr/>
          <p:nvPr/>
        </p:nvSpPr>
        <p:spPr>
          <a:xfrm rot="5045915">
            <a:off x="16519552" y="3971946"/>
            <a:ext cx="4517065" cy="9034130"/>
          </a:xfrm>
          <a:custGeom>
            <a:rect b="b" l="l" r="r" t="t"/>
            <a:pathLst>
              <a:path extrusionOk="0" h="9034130" w="4517065">
                <a:moveTo>
                  <a:pt x="0" y="0"/>
                </a:moveTo>
                <a:lnTo>
                  <a:pt x="4517065" y="0"/>
                </a:lnTo>
                <a:lnTo>
                  <a:pt x="4517065" y="9034130"/>
                </a:lnTo>
                <a:lnTo>
                  <a:pt x="0" y="9034130"/>
                </a:lnTo>
                <a:lnTo>
                  <a:pt x="0" y="0"/>
                </a:lnTo>
                <a:close/>
              </a:path>
            </a:pathLst>
          </a:custGeom>
          <a:blipFill rotWithShape="1">
            <a:blip r:embed="rId4">
              <a:alphaModFix amt="27000"/>
            </a:blip>
            <a:stretch>
              <a:fillRect b="0" l="0" r="0" t="0"/>
            </a:stretch>
          </a:blipFill>
          <a:ln>
            <a:noFill/>
          </a:ln>
        </p:spPr>
      </p:sp>
      <p:sp>
        <p:nvSpPr>
          <p:cNvPr id="1084" name="Google Shape;1084;p41"/>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1085" name="Google Shape;1085;p41"/>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Key Takeaways</a:t>
            </a:r>
            <a:endParaRPr b="0" i="0" sz="1400" u="none" cap="none" strike="noStrike">
              <a:solidFill>
                <a:srgbClr val="000000"/>
              </a:solidFill>
              <a:latin typeface="Arial"/>
              <a:ea typeface="Arial"/>
              <a:cs typeface="Arial"/>
              <a:sym typeface="Arial"/>
            </a:endParaRPr>
          </a:p>
        </p:txBody>
      </p:sp>
      <p:sp>
        <p:nvSpPr>
          <p:cNvPr id="1086" name="Google Shape;1086;p41"/>
          <p:cNvSpPr/>
          <p:nvPr/>
        </p:nvSpPr>
        <p:spPr>
          <a:xfrm>
            <a:off x="894693" y="1908856"/>
            <a:ext cx="16081629" cy="1141190"/>
          </a:xfrm>
          <a:custGeom>
            <a:rect b="b" l="l" r="r" t="t"/>
            <a:pathLst>
              <a:path extrusionOk="0" h="1521587" w="21442172">
                <a:moveTo>
                  <a:pt x="0" y="152146"/>
                </a:moveTo>
                <a:cubicBezTo>
                  <a:pt x="0" y="68072"/>
                  <a:pt x="68072" y="0"/>
                  <a:pt x="152146" y="0"/>
                </a:cubicBezTo>
                <a:lnTo>
                  <a:pt x="21290026" y="0"/>
                </a:lnTo>
                <a:cubicBezTo>
                  <a:pt x="21374100" y="0"/>
                  <a:pt x="21442172" y="68072"/>
                  <a:pt x="21442172" y="152146"/>
                </a:cubicBezTo>
                <a:lnTo>
                  <a:pt x="21442172" y="1369441"/>
                </a:lnTo>
                <a:cubicBezTo>
                  <a:pt x="21442172" y="1453515"/>
                  <a:pt x="21374100" y="1521587"/>
                  <a:pt x="21290026" y="1521587"/>
                </a:cubicBezTo>
                <a:lnTo>
                  <a:pt x="152146" y="1521587"/>
                </a:lnTo>
                <a:cubicBezTo>
                  <a:pt x="68072" y="1521587"/>
                  <a:pt x="0" y="1453515"/>
                  <a:pt x="0" y="1369441"/>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41"/>
          <p:cNvSpPr/>
          <p:nvPr/>
        </p:nvSpPr>
        <p:spPr>
          <a:xfrm>
            <a:off x="1239909" y="2165630"/>
            <a:ext cx="627698" cy="627697"/>
          </a:xfrm>
          <a:custGeom>
            <a:rect b="b" l="l" r="r" t="t"/>
            <a:pathLst>
              <a:path extrusionOk="0" h="836930" w="836930">
                <a:moveTo>
                  <a:pt x="0" y="0"/>
                </a:moveTo>
                <a:lnTo>
                  <a:pt x="836930" y="0"/>
                </a:lnTo>
                <a:lnTo>
                  <a:pt x="836930" y="836930"/>
                </a:lnTo>
                <a:lnTo>
                  <a:pt x="0" y="836930"/>
                </a:lnTo>
                <a:close/>
              </a:path>
            </a:pathLst>
          </a:custGeom>
          <a:blipFill rotWithShape="1">
            <a:blip r:embed="rId6">
              <a:alphaModFix/>
            </a:blip>
            <a:stretch>
              <a:fillRect b="2" l="0" r="2" t="0"/>
            </a:stretch>
          </a:blipFill>
          <a:ln>
            <a:noFill/>
          </a:ln>
        </p:spPr>
      </p:sp>
      <p:sp>
        <p:nvSpPr>
          <p:cNvPr id="1088" name="Google Shape;1088;p41"/>
          <p:cNvSpPr txBox="1"/>
          <p:nvPr/>
        </p:nvSpPr>
        <p:spPr>
          <a:xfrm>
            <a:off x="2293294" y="2008407"/>
            <a:ext cx="14602566" cy="961163"/>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850"/>
              <a:buFont typeface="Arial"/>
              <a:buNone/>
            </a:pPr>
            <a:r>
              <a:rPr b="0" i="0" lang="en-US" sz="2850" u="none" cap="none" strike="noStrike">
                <a:solidFill>
                  <a:srgbClr val="5A5A5A"/>
                </a:solidFill>
                <a:latin typeface="Roboto"/>
                <a:ea typeface="Roboto"/>
                <a:cs typeface="Roboto"/>
                <a:sym typeface="Roboto"/>
              </a:rPr>
              <a:t>Effective mitigation strategies are based on efficiency, cost-effectiveness, community acceptance, and legal compliance.</a:t>
            </a:r>
            <a:endParaRPr b="0" i="0" sz="1400" u="none" cap="none" strike="noStrike">
              <a:solidFill>
                <a:srgbClr val="000000"/>
              </a:solidFill>
              <a:latin typeface="Arial"/>
              <a:ea typeface="Arial"/>
              <a:cs typeface="Arial"/>
              <a:sym typeface="Arial"/>
            </a:endParaRPr>
          </a:p>
        </p:txBody>
      </p:sp>
      <p:sp>
        <p:nvSpPr>
          <p:cNvPr id="1089" name="Google Shape;1089;p41"/>
          <p:cNvSpPr/>
          <p:nvPr/>
        </p:nvSpPr>
        <p:spPr>
          <a:xfrm>
            <a:off x="894693" y="3335374"/>
            <a:ext cx="16081629" cy="1141190"/>
          </a:xfrm>
          <a:custGeom>
            <a:rect b="b" l="l" r="r" t="t"/>
            <a:pathLst>
              <a:path extrusionOk="0" h="1521587" w="21442172">
                <a:moveTo>
                  <a:pt x="0" y="152146"/>
                </a:moveTo>
                <a:cubicBezTo>
                  <a:pt x="0" y="68072"/>
                  <a:pt x="68072" y="0"/>
                  <a:pt x="152146" y="0"/>
                </a:cubicBezTo>
                <a:lnTo>
                  <a:pt x="21290026" y="0"/>
                </a:lnTo>
                <a:cubicBezTo>
                  <a:pt x="21374100" y="0"/>
                  <a:pt x="21442172" y="68072"/>
                  <a:pt x="21442172" y="152146"/>
                </a:cubicBezTo>
                <a:lnTo>
                  <a:pt x="21442172" y="1369441"/>
                </a:lnTo>
                <a:cubicBezTo>
                  <a:pt x="21442172" y="1453515"/>
                  <a:pt x="21374100" y="1521587"/>
                  <a:pt x="21290026" y="1521587"/>
                </a:cubicBezTo>
                <a:lnTo>
                  <a:pt x="152146" y="1521587"/>
                </a:lnTo>
                <a:cubicBezTo>
                  <a:pt x="68072" y="1521587"/>
                  <a:pt x="0" y="1453515"/>
                  <a:pt x="0" y="1369441"/>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41"/>
          <p:cNvSpPr/>
          <p:nvPr/>
        </p:nvSpPr>
        <p:spPr>
          <a:xfrm>
            <a:off x="1239909" y="3592147"/>
            <a:ext cx="627698" cy="627698"/>
          </a:xfrm>
          <a:custGeom>
            <a:rect b="b" l="l" r="r" t="t"/>
            <a:pathLst>
              <a:path extrusionOk="0" h="836930" w="836930">
                <a:moveTo>
                  <a:pt x="0" y="0"/>
                </a:moveTo>
                <a:lnTo>
                  <a:pt x="836930" y="0"/>
                </a:lnTo>
                <a:lnTo>
                  <a:pt x="836930" y="836930"/>
                </a:lnTo>
                <a:lnTo>
                  <a:pt x="0" y="836930"/>
                </a:lnTo>
                <a:close/>
              </a:path>
            </a:pathLst>
          </a:custGeom>
          <a:blipFill rotWithShape="1">
            <a:blip r:embed="rId7">
              <a:alphaModFix/>
            </a:blip>
            <a:stretch>
              <a:fillRect b="2" l="0" r="2" t="0"/>
            </a:stretch>
          </a:blipFill>
          <a:ln>
            <a:noFill/>
          </a:ln>
        </p:spPr>
      </p:sp>
      <p:sp>
        <p:nvSpPr>
          <p:cNvPr id="1091" name="Google Shape;1091;p41"/>
          <p:cNvSpPr txBox="1"/>
          <p:nvPr/>
        </p:nvSpPr>
        <p:spPr>
          <a:xfrm>
            <a:off x="2293294" y="3434925"/>
            <a:ext cx="14602566" cy="961163"/>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850"/>
              <a:buFont typeface="Arial"/>
              <a:buNone/>
            </a:pPr>
            <a:r>
              <a:rPr b="0" i="0" lang="en-US" sz="2850" u="none" cap="none" strike="noStrike">
                <a:solidFill>
                  <a:srgbClr val="5A5A5A"/>
                </a:solidFill>
                <a:latin typeface="Roboto"/>
                <a:ea typeface="Roboto"/>
                <a:cs typeface="Roboto"/>
                <a:sym typeface="Roboto"/>
              </a:rPr>
              <a:t>Compliance with local legislation and community involvement ensures sustainable and well-supported mitigation strategies.</a:t>
            </a:r>
            <a:endParaRPr b="0" i="0" sz="1400" u="none" cap="none" strike="noStrike">
              <a:solidFill>
                <a:srgbClr val="000000"/>
              </a:solidFill>
              <a:latin typeface="Arial"/>
              <a:ea typeface="Arial"/>
              <a:cs typeface="Arial"/>
              <a:sym typeface="Arial"/>
            </a:endParaRPr>
          </a:p>
        </p:txBody>
      </p:sp>
      <p:sp>
        <p:nvSpPr>
          <p:cNvPr id="1092" name="Google Shape;1092;p41"/>
          <p:cNvSpPr/>
          <p:nvPr/>
        </p:nvSpPr>
        <p:spPr>
          <a:xfrm>
            <a:off x="894693" y="4761892"/>
            <a:ext cx="16081629" cy="1141191"/>
          </a:xfrm>
          <a:custGeom>
            <a:rect b="b" l="l" r="r" t="t"/>
            <a:pathLst>
              <a:path extrusionOk="0" h="1521587" w="21442172">
                <a:moveTo>
                  <a:pt x="0" y="152146"/>
                </a:moveTo>
                <a:cubicBezTo>
                  <a:pt x="0" y="68072"/>
                  <a:pt x="68072" y="0"/>
                  <a:pt x="152146" y="0"/>
                </a:cubicBezTo>
                <a:lnTo>
                  <a:pt x="21290026" y="0"/>
                </a:lnTo>
                <a:cubicBezTo>
                  <a:pt x="21374100" y="0"/>
                  <a:pt x="21442172" y="68072"/>
                  <a:pt x="21442172" y="152146"/>
                </a:cubicBezTo>
                <a:lnTo>
                  <a:pt x="21442172" y="1369441"/>
                </a:lnTo>
                <a:cubicBezTo>
                  <a:pt x="21442172" y="1453515"/>
                  <a:pt x="21374100" y="1521587"/>
                  <a:pt x="21290026" y="1521587"/>
                </a:cubicBezTo>
                <a:lnTo>
                  <a:pt x="152146" y="1521587"/>
                </a:lnTo>
                <a:cubicBezTo>
                  <a:pt x="68072" y="1521587"/>
                  <a:pt x="0" y="1453515"/>
                  <a:pt x="0" y="1369441"/>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41"/>
          <p:cNvSpPr/>
          <p:nvPr/>
        </p:nvSpPr>
        <p:spPr>
          <a:xfrm>
            <a:off x="1239909" y="5018666"/>
            <a:ext cx="627698" cy="627698"/>
          </a:xfrm>
          <a:custGeom>
            <a:rect b="b" l="l" r="r" t="t"/>
            <a:pathLst>
              <a:path extrusionOk="0" h="836930" w="836930">
                <a:moveTo>
                  <a:pt x="0" y="0"/>
                </a:moveTo>
                <a:lnTo>
                  <a:pt x="836930" y="0"/>
                </a:lnTo>
                <a:lnTo>
                  <a:pt x="836930" y="836930"/>
                </a:lnTo>
                <a:lnTo>
                  <a:pt x="0" y="836930"/>
                </a:lnTo>
                <a:close/>
              </a:path>
            </a:pathLst>
          </a:custGeom>
          <a:blipFill rotWithShape="1">
            <a:blip r:embed="rId8">
              <a:alphaModFix/>
            </a:blip>
            <a:stretch>
              <a:fillRect b="2" l="0" r="2" t="0"/>
            </a:stretch>
          </a:blipFill>
          <a:ln>
            <a:noFill/>
          </a:ln>
        </p:spPr>
      </p:sp>
      <p:sp>
        <p:nvSpPr>
          <p:cNvPr id="1094" name="Google Shape;1094;p41"/>
          <p:cNvSpPr txBox="1"/>
          <p:nvPr/>
        </p:nvSpPr>
        <p:spPr>
          <a:xfrm>
            <a:off x="2293294" y="4861442"/>
            <a:ext cx="14602566" cy="9611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850"/>
              <a:buFont typeface="Arial"/>
              <a:buNone/>
            </a:pPr>
            <a:r>
              <a:rPr b="0" i="0" lang="en-US" sz="2850" u="none" cap="none" strike="noStrike">
                <a:solidFill>
                  <a:srgbClr val="5A5A5A"/>
                </a:solidFill>
                <a:latin typeface="Roboto"/>
                <a:ea typeface="Roboto"/>
                <a:cs typeface="Roboto"/>
                <a:sym typeface="Roboto"/>
              </a:rPr>
              <a:t>Challenges like limited resources and data scarcity can be overcome with simplified tools and adaptive approaches.</a:t>
            </a:r>
            <a:endParaRPr b="0" i="0" sz="1400" u="none" cap="none" strike="noStrike">
              <a:solidFill>
                <a:srgbClr val="000000"/>
              </a:solidFill>
              <a:latin typeface="Arial"/>
              <a:ea typeface="Arial"/>
              <a:cs typeface="Arial"/>
              <a:sym typeface="Arial"/>
            </a:endParaRPr>
          </a:p>
        </p:txBody>
      </p:sp>
      <p:sp>
        <p:nvSpPr>
          <p:cNvPr id="1095" name="Google Shape;1095;p41"/>
          <p:cNvSpPr/>
          <p:nvPr/>
        </p:nvSpPr>
        <p:spPr>
          <a:xfrm>
            <a:off x="894693" y="6188410"/>
            <a:ext cx="16081629" cy="1141191"/>
          </a:xfrm>
          <a:custGeom>
            <a:rect b="b" l="l" r="r" t="t"/>
            <a:pathLst>
              <a:path extrusionOk="0" h="1521587" w="21442172">
                <a:moveTo>
                  <a:pt x="0" y="152146"/>
                </a:moveTo>
                <a:cubicBezTo>
                  <a:pt x="0" y="68072"/>
                  <a:pt x="68072" y="0"/>
                  <a:pt x="152146" y="0"/>
                </a:cubicBezTo>
                <a:lnTo>
                  <a:pt x="21290026" y="0"/>
                </a:lnTo>
                <a:cubicBezTo>
                  <a:pt x="21374100" y="0"/>
                  <a:pt x="21442172" y="68072"/>
                  <a:pt x="21442172" y="152146"/>
                </a:cubicBezTo>
                <a:lnTo>
                  <a:pt x="21442172" y="1369441"/>
                </a:lnTo>
                <a:cubicBezTo>
                  <a:pt x="21442172" y="1453515"/>
                  <a:pt x="21374100" y="1521587"/>
                  <a:pt x="21290026" y="1521587"/>
                </a:cubicBezTo>
                <a:lnTo>
                  <a:pt x="152146" y="1521587"/>
                </a:lnTo>
                <a:cubicBezTo>
                  <a:pt x="68072" y="1521587"/>
                  <a:pt x="0" y="1453515"/>
                  <a:pt x="0" y="1369441"/>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41"/>
          <p:cNvSpPr/>
          <p:nvPr/>
        </p:nvSpPr>
        <p:spPr>
          <a:xfrm>
            <a:off x="1239909" y="6445184"/>
            <a:ext cx="627698" cy="627698"/>
          </a:xfrm>
          <a:custGeom>
            <a:rect b="b" l="l" r="r" t="t"/>
            <a:pathLst>
              <a:path extrusionOk="0" h="836930" w="836930">
                <a:moveTo>
                  <a:pt x="0" y="0"/>
                </a:moveTo>
                <a:lnTo>
                  <a:pt x="836930" y="0"/>
                </a:lnTo>
                <a:lnTo>
                  <a:pt x="836930" y="836930"/>
                </a:lnTo>
                <a:lnTo>
                  <a:pt x="0" y="836930"/>
                </a:lnTo>
                <a:close/>
              </a:path>
            </a:pathLst>
          </a:custGeom>
          <a:blipFill rotWithShape="1">
            <a:blip r:embed="rId9">
              <a:alphaModFix/>
            </a:blip>
            <a:stretch>
              <a:fillRect b="2" l="0" r="2" t="0"/>
            </a:stretch>
          </a:blipFill>
          <a:ln>
            <a:noFill/>
          </a:ln>
        </p:spPr>
      </p:sp>
      <p:sp>
        <p:nvSpPr>
          <p:cNvPr id="1097" name="Google Shape;1097;p41"/>
          <p:cNvSpPr txBox="1"/>
          <p:nvPr/>
        </p:nvSpPr>
        <p:spPr>
          <a:xfrm>
            <a:off x="2293294" y="6287960"/>
            <a:ext cx="14602566" cy="9611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850"/>
              <a:buFont typeface="Arial"/>
              <a:buNone/>
            </a:pPr>
            <a:r>
              <a:rPr b="0" i="0" lang="en-US" sz="2850" u="none" cap="none" strike="noStrike">
                <a:solidFill>
                  <a:srgbClr val="5A5A5A"/>
                </a:solidFill>
                <a:latin typeface="Roboto"/>
                <a:ea typeface="Roboto"/>
                <a:cs typeface="Roboto"/>
                <a:sym typeface="Roboto"/>
              </a:rPr>
              <a:t>Real-world examples highlight the successful implementation of screening and mitigation strategies.</a:t>
            </a:r>
            <a:endParaRPr b="0" i="0" sz="1400" u="none" cap="none" strike="noStrike">
              <a:solidFill>
                <a:srgbClr val="000000"/>
              </a:solidFill>
              <a:latin typeface="Arial"/>
              <a:ea typeface="Arial"/>
              <a:cs typeface="Arial"/>
              <a:sym typeface="Arial"/>
            </a:endParaRPr>
          </a:p>
        </p:txBody>
      </p:sp>
      <p:sp>
        <p:nvSpPr>
          <p:cNvPr id="1098" name="Google Shape;1098;p41"/>
          <p:cNvSpPr/>
          <p:nvPr/>
        </p:nvSpPr>
        <p:spPr>
          <a:xfrm>
            <a:off x="894693" y="7614927"/>
            <a:ext cx="16081629" cy="1141191"/>
          </a:xfrm>
          <a:custGeom>
            <a:rect b="b" l="l" r="r" t="t"/>
            <a:pathLst>
              <a:path extrusionOk="0" h="1521587" w="21442172">
                <a:moveTo>
                  <a:pt x="0" y="152146"/>
                </a:moveTo>
                <a:cubicBezTo>
                  <a:pt x="0" y="68072"/>
                  <a:pt x="68072" y="0"/>
                  <a:pt x="152146" y="0"/>
                </a:cubicBezTo>
                <a:lnTo>
                  <a:pt x="21290026" y="0"/>
                </a:lnTo>
                <a:cubicBezTo>
                  <a:pt x="21374100" y="0"/>
                  <a:pt x="21442172" y="68072"/>
                  <a:pt x="21442172" y="152146"/>
                </a:cubicBezTo>
                <a:lnTo>
                  <a:pt x="21442172" y="1369441"/>
                </a:lnTo>
                <a:cubicBezTo>
                  <a:pt x="21442172" y="1453515"/>
                  <a:pt x="21374100" y="1521587"/>
                  <a:pt x="21290026" y="1521587"/>
                </a:cubicBezTo>
                <a:lnTo>
                  <a:pt x="152146" y="1521587"/>
                </a:lnTo>
                <a:cubicBezTo>
                  <a:pt x="68072" y="1521587"/>
                  <a:pt x="0" y="1453515"/>
                  <a:pt x="0" y="1369441"/>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1"/>
          <p:cNvSpPr/>
          <p:nvPr/>
        </p:nvSpPr>
        <p:spPr>
          <a:xfrm>
            <a:off x="1239909" y="7871700"/>
            <a:ext cx="627698" cy="627698"/>
          </a:xfrm>
          <a:custGeom>
            <a:rect b="b" l="l" r="r" t="t"/>
            <a:pathLst>
              <a:path extrusionOk="0" h="836930" w="836930">
                <a:moveTo>
                  <a:pt x="0" y="0"/>
                </a:moveTo>
                <a:lnTo>
                  <a:pt x="836930" y="0"/>
                </a:lnTo>
                <a:lnTo>
                  <a:pt x="836930" y="836930"/>
                </a:lnTo>
                <a:lnTo>
                  <a:pt x="0" y="836930"/>
                </a:lnTo>
                <a:close/>
              </a:path>
            </a:pathLst>
          </a:custGeom>
          <a:blipFill rotWithShape="1">
            <a:blip r:embed="rId10">
              <a:alphaModFix/>
            </a:blip>
            <a:stretch>
              <a:fillRect b="2" l="0" r="2" t="0"/>
            </a:stretch>
          </a:blipFill>
          <a:ln>
            <a:noFill/>
          </a:ln>
        </p:spPr>
      </p:sp>
      <p:sp>
        <p:nvSpPr>
          <p:cNvPr id="1100" name="Google Shape;1100;p41"/>
          <p:cNvSpPr txBox="1"/>
          <p:nvPr/>
        </p:nvSpPr>
        <p:spPr>
          <a:xfrm>
            <a:off x="2293294" y="7714477"/>
            <a:ext cx="14602566" cy="9611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850"/>
              <a:buFont typeface="Arial"/>
              <a:buNone/>
            </a:pPr>
            <a:r>
              <a:rPr b="0" i="0" lang="en-US" sz="2850" u="none" cap="none" strike="noStrike">
                <a:solidFill>
                  <a:srgbClr val="5A5A5A"/>
                </a:solidFill>
                <a:latin typeface="Roboto"/>
                <a:ea typeface="Roboto"/>
                <a:cs typeface="Roboto"/>
                <a:sym typeface="Roboto"/>
              </a:rPr>
              <a:t>Continuous monitoring ensures that mitigation strategies remain effective and adaptable.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1108" name="Shape 1108"/>
        <p:cNvGrpSpPr/>
        <p:nvPr/>
      </p:nvGrpSpPr>
      <p:grpSpPr>
        <a:xfrm>
          <a:off x="0" y="0"/>
          <a:ext cx="0" cy="0"/>
          <a:chOff x="0" y="0"/>
          <a:chExt cx="0" cy="0"/>
        </a:xfrm>
      </p:grpSpPr>
      <p:sp>
        <p:nvSpPr>
          <p:cNvPr id="1109" name="Google Shape;1109;p42"/>
          <p:cNvSpPr/>
          <p:nvPr/>
        </p:nvSpPr>
        <p:spPr>
          <a:xfrm>
            <a:off x="9144000" y="0"/>
            <a:ext cx="9144000" cy="10287000"/>
          </a:xfrm>
          <a:custGeom>
            <a:rect b="b" l="l" r="r" t="t"/>
            <a:pathLst>
              <a:path extrusionOk="0" h="13716000" w="12192000">
                <a:moveTo>
                  <a:pt x="0" y="0"/>
                </a:moveTo>
                <a:lnTo>
                  <a:pt x="12192000" y="0"/>
                </a:lnTo>
                <a:lnTo>
                  <a:pt x="12192000" y="13716000"/>
                </a:lnTo>
                <a:lnTo>
                  <a:pt x="0" y="13716000"/>
                </a:lnTo>
                <a:close/>
              </a:path>
            </a:pathLst>
          </a:custGeom>
          <a:solidFill>
            <a:srgbClr val="FFFFFF"/>
          </a:solidFill>
          <a:ln>
            <a:noFill/>
          </a:ln>
        </p:spPr>
      </p:sp>
      <p:sp>
        <p:nvSpPr>
          <p:cNvPr id="1110" name="Google Shape;1110;p42"/>
          <p:cNvSpPr/>
          <p:nvPr/>
        </p:nvSpPr>
        <p:spPr>
          <a:xfrm flipH="1" rot="-3155285">
            <a:off x="809982" y="332636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44999"/>
            </a:blip>
            <a:stretch>
              <a:fillRect b="0" l="0" r="0" t="0"/>
            </a:stretch>
          </a:blipFill>
          <a:ln>
            <a:noFill/>
          </a:ln>
        </p:spPr>
      </p:sp>
      <p:sp>
        <p:nvSpPr>
          <p:cNvPr id="1111" name="Google Shape;1111;p42"/>
          <p:cNvSpPr/>
          <p:nvPr/>
        </p:nvSpPr>
        <p:spPr>
          <a:xfrm rot="7644714">
            <a:off x="961205" y="4688562"/>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44999"/>
            </a:blip>
            <a:stretch>
              <a:fillRect b="0" l="0" r="0" t="0"/>
            </a:stretch>
          </a:blipFill>
          <a:ln>
            <a:noFill/>
          </a:ln>
        </p:spPr>
      </p:sp>
      <p:grpSp>
        <p:nvGrpSpPr>
          <p:cNvPr id="1112" name="Google Shape;1112;p42"/>
          <p:cNvGrpSpPr/>
          <p:nvPr/>
        </p:nvGrpSpPr>
        <p:grpSpPr>
          <a:xfrm rot="2244714">
            <a:off x="-956923" y="8778823"/>
            <a:ext cx="5972193" cy="5972193"/>
            <a:chOff x="0" y="0"/>
            <a:chExt cx="812800" cy="812800"/>
          </a:xfrm>
        </p:grpSpPr>
        <p:sp>
          <p:nvSpPr>
            <p:cNvPr id="1113" name="Google Shape;1113;p4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42"/>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0" marL="0" marR="0" rtl="0" algn="ctr">
                <a:lnSpc>
                  <a:spcPct val="126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5" name="Google Shape;1115;p42"/>
          <p:cNvGrpSpPr/>
          <p:nvPr/>
        </p:nvGrpSpPr>
        <p:grpSpPr>
          <a:xfrm rot="-9571413">
            <a:off x="11506723" y="-3605734"/>
            <a:ext cx="13562557" cy="10676582"/>
            <a:chOff x="0" y="0"/>
            <a:chExt cx="18083408" cy="14235443"/>
          </a:xfrm>
        </p:grpSpPr>
        <p:sp>
          <p:nvSpPr>
            <p:cNvPr id="1116" name="Google Shape;1116;p42"/>
            <p:cNvSpPr/>
            <p:nvPr/>
          </p:nvSpPr>
          <p:spPr>
            <a:xfrm flipH="1" rot="-6920634">
              <a:off x="4997212" y="-971261"/>
              <a:ext cx="8088983" cy="16177966"/>
            </a:xfrm>
            <a:custGeom>
              <a:rect b="b" l="l" r="r" t="t"/>
              <a:pathLst>
                <a:path extrusionOk="0" h="16177966" w="8088983">
                  <a:moveTo>
                    <a:pt x="8088983" y="0"/>
                  </a:moveTo>
                  <a:lnTo>
                    <a:pt x="0" y="0"/>
                  </a:lnTo>
                  <a:lnTo>
                    <a:pt x="0" y="16177966"/>
                  </a:lnTo>
                  <a:lnTo>
                    <a:pt x="8088983" y="16177966"/>
                  </a:lnTo>
                  <a:lnTo>
                    <a:pt x="8088983" y="0"/>
                  </a:lnTo>
                  <a:close/>
                </a:path>
              </a:pathLst>
            </a:custGeom>
            <a:blipFill rotWithShape="1">
              <a:blip r:embed="rId3">
                <a:alphaModFix amt="31499"/>
              </a:blip>
              <a:stretch>
                <a:fillRect b="0" l="0" r="0" t="0"/>
              </a:stretch>
            </a:blipFill>
            <a:ln>
              <a:noFill/>
            </a:ln>
          </p:spPr>
        </p:sp>
        <p:sp>
          <p:nvSpPr>
            <p:cNvPr id="1117" name="Google Shape;1117;p42"/>
            <p:cNvSpPr/>
            <p:nvPr/>
          </p:nvSpPr>
          <p:spPr>
            <a:xfrm rot="3879365">
              <a:off x="5880695" y="996051"/>
              <a:ext cx="6756204" cy="13512408"/>
            </a:xfrm>
            <a:custGeom>
              <a:rect b="b" l="l" r="r" t="t"/>
              <a:pathLst>
                <a:path extrusionOk="0" h="13512408" w="6756204">
                  <a:moveTo>
                    <a:pt x="0" y="0"/>
                  </a:moveTo>
                  <a:lnTo>
                    <a:pt x="6756204" y="0"/>
                  </a:lnTo>
                  <a:lnTo>
                    <a:pt x="6756204" y="13512408"/>
                  </a:lnTo>
                  <a:lnTo>
                    <a:pt x="0" y="13512408"/>
                  </a:lnTo>
                  <a:lnTo>
                    <a:pt x="0" y="0"/>
                  </a:lnTo>
                  <a:close/>
                </a:path>
              </a:pathLst>
            </a:custGeom>
            <a:blipFill rotWithShape="1">
              <a:blip r:embed="rId4">
                <a:alphaModFix amt="31499"/>
              </a:blip>
              <a:stretch>
                <a:fillRect b="0" l="0" r="0" t="0"/>
              </a:stretch>
            </a:blipFill>
            <a:ln>
              <a:noFill/>
            </a:ln>
          </p:spPr>
        </p:sp>
      </p:grpSp>
      <p:cxnSp>
        <p:nvCxnSpPr>
          <p:cNvPr id="1118" name="Google Shape;1118;p42"/>
          <p:cNvCxnSpPr/>
          <p:nvPr/>
        </p:nvCxnSpPr>
        <p:spPr>
          <a:xfrm>
            <a:off x="4514850" y="57150"/>
            <a:ext cx="0" cy="3584776"/>
          </a:xfrm>
          <a:prstGeom prst="straightConnector1">
            <a:avLst/>
          </a:prstGeom>
          <a:noFill/>
          <a:ln cap="rnd" cmpd="sng" w="57150">
            <a:solidFill>
              <a:srgbClr val="FFFFFF"/>
            </a:solidFill>
            <a:prstDash val="solid"/>
            <a:round/>
            <a:headEnd len="sm" w="sm" type="none"/>
            <a:tailEnd len="sm" w="sm" type="none"/>
          </a:ln>
        </p:spPr>
      </p:cxnSp>
      <p:sp>
        <p:nvSpPr>
          <p:cNvPr id="1119" name="Google Shape;1119;p42"/>
          <p:cNvSpPr/>
          <p:nvPr/>
        </p:nvSpPr>
        <p:spPr>
          <a:xfrm>
            <a:off x="770781" y="4118701"/>
            <a:ext cx="6927931" cy="1303875"/>
          </a:xfrm>
          <a:custGeom>
            <a:rect b="b" l="l" r="r" t="t"/>
            <a:pathLst>
              <a:path extrusionOk="0" h="1303875" w="6927931">
                <a:moveTo>
                  <a:pt x="0" y="0"/>
                </a:moveTo>
                <a:lnTo>
                  <a:pt x="6927931" y="0"/>
                </a:lnTo>
                <a:lnTo>
                  <a:pt x="6927931" y="1303875"/>
                </a:lnTo>
                <a:lnTo>
                  <a:pt x="0" y="1303875"/>
                </a:lnTo>
                <a:lnTo>
                  <a:pt x="0" y="0"/>
                </a:lnTo>
                <a:close/>
              </a:path>
            </a:pathLst>
          </a:custGeom>
          <a:blipFill rotWithShape="1">
            <a:blip r:embed="rId5">
              <a:alphaModFix/>
            </a:blip>
            <a:stretch>
              <a:fillRect b="0" l="0" r="-105" t="0"/>
            </a:stretch>
          </a:blipFill>
          <a:ln>
            <a:noFill/>
          </a:ln>
        </p:spPr>
      </p:sp>
      <p:sp>
        <p:nvSpPr>
          <p:cNvPr id="1120" name="Google Shape;1120;p42"/>
          <p:cNvSpPr txBox="1"/>
          <p:nvPr/>
        </p:nvSpPr>
        <p:spPr>
          <a:xfrm>
            <a:off x="11276542" y="3641926"/>
            <a:ext cx="5182654" cy="2257425"/>
          </a:xfrm>
          <a:prstGeom prst="rect">
            <a:avLst/>
          </a:prstGeom>
          <a:noFill/>
          <a:ln>
            <a:noFill/>
          </a:ln>
        </p:spPr>
        <p:txBody>
          <a:bodyPr anchorCtr="0" anchor="t" bIns="0" lIns="0" spcFirstLastPara="1" rIns="0" wrap="square" tIns="0">
            <a:spAutoFit/>
          </a:bodyPr>
          <a:lstStyle/>
          <a:p>
            <a:pPr indent="0" lvl="0" marL="0" marR="0" rtl="0" algn="ctr">
              <a:lnSpc>
                <a:spcPct val="33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20004"/>
              </a:lnSpc>
              <a:spcBef>
                <a:spcPts val="0"/>
              </a:spcBef>
              <a:spcAft>
                <a:spcPts val="0"/>
              </a:spcAft>
              <a:buClr>
                <a:srgbClr val="000000"/>
              </a:buClr>
              <a:buSzPts val="4999"/>
              <a:buFont typeface="Arial"/>
              <a:buNone/>
            </a:pPr>
            <a:r>
              <a:rPr b="1" i="0" lang="en-US" sz="4999" u="none" cap="none" strike="noStrike">
                <a:solidFill>
                  <a:srgbClr val="F58220"/>
                </a:solidFill>
                <a:latin typeface="Roboto"/>
                <a:ea typeface="Roboto"/>
                <a:cs typeface="Roboto"/>
                <a:sym typeface="Roboto"/>
              </a:rPr>
              <a:t>Thank you</a:t>
            </a:r>
            <a:endParaRPr b="0" i="0" sz="1400" u="none" cap="none" strike="noStrike">
              <a:solidFill>
                <a:srgbClr val="000000"/>
              </a:solidFill>
              <a:latin typeface="Arial"/>
              <a:ea typeface="Arial"/>
              <a:cs typeface="Arial"/>
              <a:sym typeface="Arial"/>
            </a:endParaRPr>
          </a:p>
          <a:p>
            <a:pPr indent="0" lvl="0" marL="0" marR="0" rtl="0" algn="ctr">
              <a:lnSpc>
                <a:spcPct val="120004"/>
              </a:lnSpc>
              <a:spcBef>
                <a:spcPts val="0"/>
              </a:spcBef>
              <a:spcAft>
                <a:spcPts val="0"/>
              </a:spcAft>
              <a:buClr>
                <a:srgbClr val="000000"/>
              </a:buClr>
              <a:buSzPts val="4999"/>
              <a:buFont typeface="Arial"/>
              <a:buNone/>
            </a:pPr>
            <a:r>
              <a:rPr b="1" i="0" lang="en-US" sz="4999" u="none" cap="none" strike="noStrike">
                <a:solidFill>
                  <a:srgbClr val="F58220"/>
                </a:solidFill>
                <a:latin typeface="Roboto"/>
                <a:ea typeface="Roboto"/>
                <a:cs typeface="Roboto"/>
                <a:sym typeface="Roboto"/>
              </a:rPr>
              <a:t>Any 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228" name="Shape 228"/>
        <p:cNvGrpSpPr/>
        <p:nvPr/>
      </p:nvGrpSpPr>
      <p:grpSpPr>
        <a:xfrm>
          <a:off x="0" y="0"/>
          <a:ext cx="0" cy="0"/>
          <a:chOff x="0" y="0"/>
          <a:chExt cx="0" cy="0"/>
        </a:xfrm>
      </p:grpSpPr>
      <p:grpSp>
        <p:nvGrpSpPr>
          <p:cNvPr id="229" name="Google Shape;229;p5"/>
          <p:cNvGrpSpPr/>
          <p:nvPr/>
        </p:nvGrpSpPr>
        <p:grpSpPr>
          <a:xfrm rot="7912833">
            <a:off x="-5298172" y="-4783896"/>
            <a:ext cx="12133474" cy="9005561"/>
            <a:chOff x="0" y="0"/>
            <a:chExt cx="16177966" cy="12007415"/>
          </a:xfrm>
        </p:grpSpPr>
        <p:sp>
          <p:nvSpPr>
            <p:cNvPr id="230" name="Google Shape;230;p5"/>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231" name="Google Shape;231;p5"/>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232" name="Google Shape;232;p5"/>
            <p:cNvGrpSpPr/>
            <p:nvPr/>
          </p:nvGrpSpPr>
          <p:grpSpPr>
            <a:xfrm>
              <a:off x="4107521" y="4044491"/>
              <a:ext cx="7962924" cy="7962924"/>
              <a:chOff x="0" y="0"/>
              <a:chExt cx="812800" cy="812800"/>
            </a:xfrm>
          </p:grpSpPr>
          <p:sp>
            <p:nvSpPr>
              <p:cNvPr id="233" name="Google Shape;23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35" name="Google Shape;235;p5"/>
          <p:cNvGrpSpPr/>
          <p:nvPr/>
        </p:nvGrpSpPr>
        <p:grpSpPr>
          <a:xfrm rot="-1520634">
            <a:off x="9514612" y="5856408"/>
            <a:ext cx="12133474" cy="9005561"/>
            <a:chOff x="0" y="0"/>
            <a:chExt cx="16177966" cy="12007415"/>
          </a:xfrm>
        </p:grpSpPr>
        <p:sp>
          <p:nvSpPr>
            <p:cNvPr id="236" name="Google Shape;236;p5"/>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237" name="Google Shape;237;p5"/>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238" name="Google Shape;238;p5"/>
            <p:cNvGrpSpPr/>
            <p:nvPr/>
          </p:nvGrpSpPr>
          <p:grpSpPr>
            <a:xfrm>
              <a:off x="4107521" y="4044491"/>
              <a:ext cx="7962924" cy="7962924"/>
              <a:chOff x="0" y="0"/>
              <a:chExt cx="812800" cy="812800"/>
            </a:xfrm>
          </p:grpSpPr>
          <p:sp>
            <p:nvSpPr>
              <p:cNvPr id="239" name="Google Shape;23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5"/>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41" name="Google Shape;241;p5"/>
          <p:cNvGrpSpPr/>
          <p:nvPr/>
        </p:nvGrpSpPr>
        <p:grpSpPr>
          <a:xfrm>
            <a:off x="3225546" y="3797046"/>
            <a:ext cx="2692908" cy="2692908"/>
            <a:chOff x="0" y="0"/>
            <a:chExt cx="3590544" cy="3590544"/>
          </a:xfrm>
        </p:grpSpPr>
        <p:sp>
          <p:nvSpPr>
            <p:cNvPr id="242" name="Google Shape;242;p5"/>
            <p:cNvSpPr/>
            <p:nvPr/>
          </p:nvSpPr>
          <p:spPr>
            <a:xfrm>
              <a:off x="76200" y="76200"/>
              <a:ext cx="3438144" cy="3438144"/>
            </a:xfrm>
            <a:custGeom>
              <a:rect b="b" l="l" r="r" t="t"/>
              <a:pathLst>
                <a:path extrusionOk="0"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0" y="0"/>
              <a:ext cx="3590544" cy="3590544"/>
            </a:xfrm>
            <a:custGeom>
              <a:rect b="b" l="l" r="r" t="t"/>
              <a:pathLst>
                <a:path extrusionOk="0"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 name="Google Shape;244;p5"/>
          <p:cNvSpPr txBox="1"/>
          <p:nvPr/>
        </p:nvSpPr>
        <p:spPr>
          <a:xfrm>
            <a:off x="3785629" y="4288954"/>
            <a:ext cx="768940" cy="17090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10800"/>
              <a:buFont typeface="Arial"/>
              <a:buNone/>
            </a:pPr>
            <a:r>
              <a:rPr b="1" i="0" lang="en-US" sz="10800" u="none" cap="none" strike="noStrike">
                <a:solidFill>
                  <a:srgbClr val="FEDCBD"/>
                </a:solidFill>
                <a:latin typeface="Roboto"/>
                <a:ea typeface="Roboto"/>
                <a:cs typeface="Roboto"/>
                <a:sym typeface="Roboto"/>
              </a:rPr>
              <a:t>0</a:t>
            </a:r>
            <a:endParaRPr b="0" i="0" sz="1400" u="none" cap="none" strike="noStrike">
              <a:solidFill>
                <a:srgbClr val="000000"/>
              </a:solidFill>
              <a:latin typeface="Arial"/>
              <a:ea typeface="Arial"/>
              <a:cs typeface="Arial"/>
              <a:sym typeface="Arial"/>
            </a:endParaRPr>
          </a:p>
        </p:txBody>
      </p:sp>
      <p:cxnSp>
        <p:nvCxnSpPr>
          <p:cNvPr id="245" name="Google Shape;245;p5"/>
          <p:cNvCxnSpPr/>
          <p:nvPr/>
        </p:nvCxnSpPr>
        <p:spPr>
          <a:xfrm rot="10800000">
            <a:off x="4636750" y="6424625"/>
            <a:ext cx="0" cy="4066800"/>
          </a:xfrm>
          <a:prstGeom prst="straightConnector1">
            <a:avLst/>
          </a:prstGeom>
          <a:noFill/>
          <a:ln cap="rnd" cmpd="sng" w="57150">
            <a:solidFill>
              <a:srgbClr val="FFFFFF"/>
            </a:solidFill>
            <a:prstDash val="solid"/>
            <a:round/>
            <a:headEnd len="sm" w="sm" type="none"/>
            <a:tailEnd len="sm" w="sm" type="none"/>
          </a:ln>
        </p:spPr>
      </p:cxnSp>
      <p:sp>
        <p:nvSpPr>
          <p:cNvPr id="246" name="Google Shape;246;p5"/>
          <p:cNvSpPr/>
          <p:nvPr/>
        </p:nvSpPr>
        <p:spPr>
          <a:xfrm>
            <a:off x="13717059" y="9067162"/>
            <a:ext cx="4131647" cy="777600"/>
          </a:xfrm>
          <a:custGeom>
            <a:rect b="b" l="l" r="r" t="t"/>
            <a:pathLst>
              <a:path extrusionOk="0" h="777600" w="4131647">
                <a:moveTo>
                  <a:pt x="0" y="0"/>
                </a:moveTo>
                <a:lnTo>
                  <a:pt x="4131647" y="0"/>
                </a:lnTo>
                <a:lnTo>
                  <a:pt x="4131647" y="777600"/>
                </a:lnTo>
                <a:lnTo>
                  <a:pt x="0" y="777600"/>
                </a:lnTo>
                <a:lnTo>
                  <a:pt x="0" y="0"/>
                </a:lnTo>
                <a:close/>
              </a:path>
            </a:pathLst>
          </a:custGeom>
          <a:blipFill rotWithShape="1">
            <a:blip r:embed="rId5">
              <a:alphaModFix/>
            </a:blip>
            <a:stretch>
              <a:fillRect b="0" l="0" r="-105" t="0"/>
            </a:stretch>
          </a:blipFill>
          <a:ln>
            <a:noFill/>
          </a:ln>
        </p:spPr>
      </p:sp>
      <p:sp>
        <p:nvSpPr>
          <p:cNvPr id="247" name="Google Shape;247;p5"/>
          <p:cNvSpPr txBox="1"/>
          <p:nvPr/>
        </p:nvSpPr>
        <p:spPr>
          <a:xfrm>
            <a:off x="4531695" y="4553712"/>
            <a:ext cx="676275" cy="1179576"/>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rgbClr val="000000"/>
              </a:buClr>
              <a:buSzPts val="10800"/>
              <a:buFont typeface="Arial"/>
              <a:buNone/>
            </a:pPr>
            <a:r>
              <a:rPr b="1" i="0" lang="en-US" sz="10800" u="none" cap="none" strike="noStrike">
                <a:solidFill>
                  <a:srgbClr val="FFFFFF"/>
                </a:solidFill>
                <a:latin typeface="Roboto"/>
                <a:ea typeface="Roboto"/>
                <a:cs typeface="Roboto"/>
                <a:sym typeface="Roboto"/>
              </a:rPr>
              <a:t>2</a:t>
            </a:r>
            <a:endParaRPr b="0" i="0" sz="1400" u="none" cap="none" strike="noStrike">
              <a:solidFill>
                <a:srgbClr val="000000"/>
              </a:solidFill>
              <a:latin typeface="Arial"/>
              <a:ea typeface="Arial"/>
              <a:cs typeface="Arial"/>
              <a:sym typeface="Arial"/>
            </a:endParaRPr>
          </a:p>
        </p:txBody>
      </p:sp>
      <p:sp>
        <p:nvSpPr>
          <p:cNvPr id="248" name="Google Shape;248;p5"/>
          <p:cNvSpPr txBox="1"/>
          <p:nvPr/>
        </p:nvSpPr>
        <p:spPr>
          <a:xfrm>
            <a:off x="6146536" y="3693537"/>
            <a:ext cx="10204500" cy="23346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FFFFF"/>
                </a:solidFill>
                <a:latin typeface="Roboto"/>
                <a:ea typeface="Roboto"/>
                <a:cs typeface="Roboto"/>
                <a:sym typeface="Roboto"/>
              </a:rPr>
              <a:t>Session 1:  Introduction to environmental screening and risk assessment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
          <p:cNvSpPr/>
          <p:nvPr/>
        </p:nvSpPr>
        <p:spPr>
          <a:xfrm flipH="1" rot="-9336340">
            <a:off x="12070818" y="503272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258" name="Google Shape;258;p6"/>
          <p:cNvSpPr/>
          <p:nvPr/>
        </p:nvSpPr>
        <p:spPr>
          <a:xfrm rot="1463659">
            <a:off x="13002423" y="6290236"/>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sp>
        <p:nvSpPr>
          <p:cNvPr id="259" name="Google Shape;259;p6"/>
          <p:cNvSpPr/>
          <p:nvPr/>
        </p:nvSpPr>
        <p:spPr>
          <a:xfrm flipH="1" rot="731149">
            <a:off x="-1546096" y="-6066737"/>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260" name="Google Shape;260;p6"/>
          <p:cNvSpPr/>
          <p:nvPr/>
        </p:nvSpPr>
        <p:spPr>
          <a:xfrm rot="-10068850">
            <a:off x="-1522896" y="-5227936"/>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sp>
        <p:nvSpPr>
          <p:cNvPr id="261" name="Google Shape;261;p6"/>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262" name="Google Shape;262;p6"/>
          <p:cNvSpPr txBox="1"/>
          <p:nvPr/>
        </p:nvSpPr>
        <p:spPr>
          <a:xfrm>
            <a:off x="914400" y="929235"/>
            <a:ext cx="15412365" cy="68275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INTRODUCTION </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a:off x="894692" y="1904337"/>
            <a:ext cx="15721966" cy="1959007"/>
          </a:xfrm>
          <a:custGeom>
            <a:rect b="b" l="l" r="r" t="t"/>
            <a:pathLst>
              <a:path extrusionOk="0" h="2612009" w="20962620">
                <a:moveTo>
                  <a:pt x="0" y="261239"/>
                </a:moveTo>
                <a:cubicBezTo>
                  <a:pt x="0" y="116967"/>
                  <a:pt x="116967" y="0"/>
                  <a:pt x="261239" y="0"/>
                </a:cubicBezTo>
                <a:lnTo>
                  <a:pt x="20701381" y="0"/>
                </a:lnTo>
                <a:cubicBezTo>
                  <a:pt x="20845653" y="0"/>
                  <a:pt x="20962620" y="116967"/>
                  <a:pt x="20962620" y="261239"/>
                </a:cubicBezTo>
                <a:lnTo>
                  <a:pt x="20962620" y="2350770"/>
                </a:lnTo>
                <a:cubicBezTo>
                  <a:pt x="20962620" y="2495042"/>
                  <a:pt x="20845653" y="2612009"/>
                  <a:pt x="20701381"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a:off x="1487272" y="2345100"/>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6">
              <a:alphaModFix/>
            </a:blip>
            <a:stretch>
              <a:fillRect b="2" l="0" r="2" t="0"/>
            </a:stretch>
          </a:blipFill>
          <a:ln>
            <a:noFill/>
          </a:ln>
        </p:spPr>
      </p:sp>
      <p:sp>
        <p:nvSpPr>
          <p:cNvPr id="265" name="Google Shape;265;p6"/>
          <p:cNvSpPr txBox="1"/>
          <p:nvPr/>
        </p:nvSpPr>
        <p:spPr>
          <a:xfrm>
            <a:off x="3295478" y="2080637"/>
            <a:ext cx="13182915" cy="164444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750"/>
              <a:buFont typeface="Arial"/>
              <a:buNone/>
            </a:pPr>
            <a:r>
              <a:rPr b="0" i="0" lang="en-US" sz="3750" u="none" cap="none" strike="noStrike">
                <a:solidFill>
                  <a:srgbClr val="5A5A5A"/>
                </a:solidFill>
                <a:latin typeface="Roboto"/>
                <a:ea typeface="Roboto"/>
                <a:cs typeface="Roboto"/>
                <a:sym typeface="Roboto"/>
              </a:rPr>
              <a:t>Environmental screening is essential for ensuring sustainable humanitarian actions by evaluating potential environmental consequences.</a:t>
            </a:r>
            <a:endParaRPr b="0" i="0" sz="1400" u="none" cap="none" strike="noStrike">
              <a:solidFill>
                <a:srgbClr val="000000"/>
              </a:solidFill>
              <a:latin typeface="Arial"/>
              <a:ea typeface="Arial"/>
              <a:cs typeface="Arial"/>
              <a:sym typeface="Arial"/>
            </a:endParaRPr>
          </a:p>
        </p:txBody>
      </p:sp>
      <p:sp>
        <p:nvSpPr>
          <p:cNvPr id="266" name="Google Shape;266;p6"/>
          <p:cNvSpPr/>
          <p:nvPr/>
        </p:nvSpPr>
        <p:spPr>
          <a:xfrm>
            <a:off x="894692" y="4353024"/>
            <a:ext cx="15721966" cy="1959007"/>
          </a:xfrm>
          <a:custGeom>
            <a:rect b="b" l="l" r="r" t="t"/>
            <a:pathLst>
              <a:path extrusionOk="0" h="2612009" w="20962620">
                <a:moveTo>
                  <a:pt x="0" y="261239"/>
                </a:moveTo>
                <a:cubicBezTo>
                  <a:pt x="0" y="116967"/>
                  <a:pt x="116967" y="0"/>
                  <a:pt x="261239" y="0"/>
                </a:cubicBezTo>
                <a:lnTo>
                  <a:pt x="20701381" y="0"/>
                </a:lnTo>
                <a:cubicBezTo>
                  <a:pt x="20845653" y="0"/>
                  <a:pt x="20962620" y="116967"/>
                  <a:pt x="20962620" y="261239"/>
                </a:cubicBezTo>
                <a:lnTo>
                  <a:pt x="20962620" y="2350770"/>
                </a:lnTo>
                <a:cubicBezTo>
                  <a:pt x="20962620" y="2495042"/>
                  <a:pt x="20845653" y="2612009"/>
                  <a:pt x="20701381"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
          <p:cNvSpPr/>
          <p:nvPr/>
        </p:nvSpPr>
        <p:spPr>
          <a:xfrm>
            <a:off x="1487272" y="4793788"/>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7">
              <a:alphaModFix/>
            </a:blip>
            <a:stretch>
              <a:fillRect b="2" l="0" r="2" t="0"/>
            </a:stretch>
          </a:blipFill>
          <a:ln>
            <a:noFill/>
          </a:ln>
        </p:spPr>
      </p:sp>
      <p:sp>
        <p:nvSpPr>
          <p:cNvPr id="268" name="Google Shape;268;p6"/>
          <p:cNvSpPr txBox="1"/>
          <p:nvPr/>
        </p:nvSpPr>
        <p:spPr>
          <a:xfrm>
            <a:off x="3295478" y="4529324"/>
            <a:ext cx="13182915" cy="164444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750"/>
              <a:buFont typeface="Arial"/>
              <a:buNone/>
            </a:pPr>
            <a:r>
              <a:rPr b="0" i="0" lang="en-US" sz="3750" u="none" cap="none" strike="noStrike">
                <a:solidFill>
                  <a:srgbClr val="5A5A5A"/>
                </a:solidFill>
                <a:latin typeface="Roboto"/>
                <a:ea typeface="Roboto"/>
                <a:cs typeface="Roboto"/>
                <a:sym typeface="Roboto"/>
              </a:rPr>
              <a:t>Environmental screening is a rapid assessment tool that identifies risks and guides project planning, especially in resource-limited settings.</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894692" y="6801712"/>
            <a:ext cx="15721966" cy="1959007"/>
          </a:xfrm>
          <a:custGeom>
            <a:rect b="b" l="l" r="r" t="t"/>
            <a:pathLst>
              <a:path extrusionOk="0" h="2612009" w="20962620">
                <a:moveTo>
                  <a:pt x="0" y="261239"/>
                </a:moveTo>
                <a:cubicBezTo>
                  <a:pt x="0" y="116967"/>
                  <a:pt x="116967" y="0"/>
                  <a:pt x="261239" y="0"/>
                </a:cubicBezTo>
                <a:lnTo>
                  <a:pt x="20701381" y="0"/>
                </a:lnTo>
                <a:cubicBezTo>
                  <a:pt x="20845653" y="0"/>
                  <a:pt x="20962620" y="116967"/>
                  <a:pt x="20962620" y="261239"/>
                </a:cubicBezTo>
                <a:lnTo>
                  <a:pt x="20962620" y="2350770"/>
                </a:lnTo>
                <a:cubicBezTo>
                  <a:pt x="20962620" y="2495042"/>
                  <a:pt x="20845653" y="2612009"/>
                  <a:pt x="20701381" y="2612009"/>
                </a:cubicBezTo>
                <a:lnTo>
                  <a:pt x="261239" y="2612009"/>
                </a:lnTo>
                <a:cubicBezTo>
                  <a:pt x="116967" y="2611882"/>
                  <a:pt x="0" y="2495042"/>
                  <a:pt x="0" y="2350770"/>
                </a:cubicBezTo>
                <a:close/>
              </a:path>
            </a:pathLst>
          </a:custGeom>
          <a:solidFill>
            <a:srgbClr val="FED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1487272" y="7242476"/>
            <a:ext cx="1077469" cy="1077469"/>
          </a:xfrm>
          <a:custGeom>
            <a:rect b="b" l="l" r="r" t="t"/>
            <a:pathLst>
              <a:path extrusionOk="0" h="1436624" w="1436624">
                <a:moveTo>
                  <a:pt x="0" y="0"/>
                </a:moveTo>
                <a:lnTo>
                  <a:pt x="1436624" y="0"/>
                </a:lnTo>
                <a:lnTo>
                  <a:pt x="1436624" y="1436624"/>
                </a:lnTo>
                <a:lnTo>
                  <a:pt x="0" y="1436624"/>
                </a:lnTo>
                <a:close/>
              </a:path>
            </a:pathLst>
          </a:custGeom>
          <a:blipFill rotWithShape="1">
            <a:blip r:embed="rId8">
              <a:alphaModFix/>
            </a:blip>
            <a:stretch>
              <a:fillRect b="2" l="0" r="2" t="0"/>
            </a:stretch>
          </a:blipFill>
          <a:ln>
            <a:noFill/>
          </a:ln>
        </p:spPr>
      </p:sp>
      <p:sp>
        <p:nvSpPr>
          <p:cNvPr id="271" name="Google Shape;271;p6"/>
          <p:cNvSpPr txBox="1"/>
          <p:nvPr/>
        </p:nvSpPr>
        <p:spPr>
          <a:xfrm>
            <a:off x="3295478" y="6978012"/>
            <a:ext cx="13182915" cy="164444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750"/>
              <a:buFont typeface="Arial"/>
              <a:buNone/>
            </a:pPr>
            <a:r>
              <a:rPr b="0" i="0" lang="en-US" sz="3750" u="none" cap="none" strike="noStrike">
                <a:solidFill>
                  <a:srgbClr val="5A5A5A"/>
                </a:solidFill>
                <a:latin typeface="Roboto"/>
                <a:ea typeface="Roboto"/>
                <a:cs typeface="Roboto"/>
                <a:sym typeface="Roboto"/>
              </a:rPr>
              <a:t>Incorporating environmental considerations during project planning reduces the likelihood of environmental harm and ensures responsible humanitarian interventions.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p:nvPr/>
        </p:nvSpPr>
        <p:spPr>
          <a:xfrm flipH="1" rot="7584581">
            <a:off x="13422561" y="-452975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277" name="Google Shape;277;p7"/>
          <p:cNvSpPr/>
          <p:nvPr/>
        </p:nvSpPr>
        <p:spPr>
          <a:xfrm rot="-3215418">
            <a:off x="14264526" y="-3898825"/>
            <a:ext cx="5067153" cy="10134306"/>
          </a:xfrm>
          <a:custGeom>
            <a:rect b="b" l="l" r="r" t="t"/>
            <a:pathLst>
              <a:path extrusionOk="0" h="10134306" w="5067153">
                <a:moveTo>
                  <a:pt x="0" y="0"/>
                </a:moveTo>
                <a:lnTo>
                  <a:pt x="5067153" y="0"/>
                </a:lnTo>
                <a:lnTo>
                  <a:pt x="5067153" y="10134307"/>
                </a:lnTo>
                <a:lnTo>
                  <a:pt x="0" y="10134307"/>
                </a:lnTo>
                <a:lnTo>
                  <a:pt x="0" y="0"/>
                </a:lnTo>
                <a:close/>
              </a:path>
            </a:pathLst>
          </a:custGeom>
          <a:blipFill rotWithShape="1">
            <a:blip r:embed="rId4">
              <a:alphaModFix amt="27000"/>
            </a:blip>
            <a:stretch>
              <a:fillRect b="0" l="0" r="0" t="0"/>
            </a:stretch>
          </a:blipFill>
          <a:ln>
            <a:noFill/>
          </a:ln>
        </p:spPr>
      </p:sp>
      <p:sp>
        <p:nvSpPr>
          <p:cNvPr id="278" name="Google Shape;278;p7"/>
          <p:cNvSpPr/>
          <p:nvPr/>
        </p:nvSpPr>
        <p:spPr>
          <a:xfrm flipH="1" rot="-3947927">
            <a:off x="-102387" y="3025908"/>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279" name="Google Shape;279;p7"/>
          <p:cNvSpPr/>
          <p:nvPr/>
        </p:nvSpPr>
        <p:spPr>
          <a:xfrm rot="6852072">
            <a:off x="140930" y="4458172"/>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cxnSp>
        <p:nvCxnSpPr>
          <p:cNvPr id="280" name="Google Shape;280;p7"/>
          <p:cNvCxnSpPr/>
          <p:nvPr/>
        </p:nvCxnSpPr>
        <p:spPr>
          <a:xfrm>
            <a:off x="1747483" y="3369451"/>
            <a:ext cx="2422968" cy="0"/>
          </a:xfrm>
          <a:prstGeom prst="straightConnector1">
            <a:avLst/>
          </a:prstGeom>
          <a:noFill/>
          <a:ln cap="rnd" cmpd="sng" w="47625">
            <a:solidFill>
              <a:srgbClr val="DC750D"/>
            </a:solidFill>
            <a:prstDash val="solid"/>
            <a:round/>
            <a:headEnd len="sm" w="sm" type="none"/>
            <a:tailEnd len="sm" w="sm" type="none"/>
          </a:ln>
        </p:spPr>
      </p:cxnSp>
      <p:cxnSp>
        <p:nvCxnSpPr>
          <p:cNvPr id="281" name="Google Shape;281;p7"/>
          <p:cNvCxnSpPr/>
          <p:nvPr/>
        </p:nvCxnSpPr>
        <p:spPr>
          <a:xfrm>
            <a:off x="2381844" y="6689342"/>
            <a:ext cx="1388158" cy="0"/>
          </a:xfrm>
          <a:prstGeom prst="straightConnector1">
            <a:avLst/>
          </a:prstGeom>
          <a:noFill/>
          <a:ln cap="rnd" cmpd="sng" w="47625">
            <a:solidFill>
              <a:srgbClr val="DC750D"/>
            </a:solidFill>
            <a:prstDash val="solid"/>
            <a:round/>
            <a:headEnd len="sm" w="sm" type="none"/>
            <a:tailEnd len="sm" w="sm" type="none"/>
          </a:ln>
        </p:spPr>
      </p:cxnSp>
      <p:cxnSp>
        <p:nvCxnSpPr>
          <p:cNvPr id="282" name="Google Shape;282;p7"/>
          <p:cNvCxnSpPr/>
          <p:nvPr/>
        </p:nvCxnSpPr>
        <p:spPr>
          <a:xfrm>
            <a:off x="8024811" y="6784592"/>
            <a:ext cx="1564647" cy="0"/>
          </a:xfrm>
          <a:prstGeom prst="straightConnector1">
            <a:avLst/>
          </a:prstGeom>
          <a:noFill/>
          <a:ln cap="rnd" cmpd="sng" w="47625">
            <a:solidFill>
              <a:srgbClr val="DC750D"/>
            </a:solidFill>
            <a:prstDash val="solid"/>
            <a:round/>
            <a:headEnd len="sm" w="sm" type="none"/>
            <a:tailEnd len="sm" w="sm" type="none"/>
          </a:ln>
        </p:spPr>
      </p:cxnSp>
      <p:sp>
        <p:nvSpPr>
          <p:cNvPr id="283" name="Google Shape;283;p7"/>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284" name="Google Shape;284;p7"/>
          <p:cNvSpPr txBox="1"/>
          <p:nvPr/>
        </p:nvSpPr>
        <p:spPr>
          <a:xfrm>
            <a:off x="929614" y="708936"/>
            <a:ext cx="15425757" cy="133997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Importance of Conducting Environmental Screening in Humanitarian Contexts</a:t>
            </a:r>
            <a:endParaRPr b="0" i="0" sz="1400" u="none" cap="none" strike="noStrike">
              <a:solidFill>
                <a:srgbClr val="000000"/>
              </a:solidFill>
              <a:latin typeface="Arial"/>
              <a:ea typeface="Arial"/>
              <a:cs typeface="Arial"/>
              <a:sym typeface="Arial"/>
            </a:endParaRPr>
          </a:p>
        </p:txBody>
      </p:sp>
      <p:sp>
        <p:nvSpPr>
          <p:cNvPr id="285" name="Google Shape;285;p7"/>
          <p:cNvSpPr txBox="1"/>
          <p:nvPr/>
        </p:nvSpPr>
        <p:spPr>
          <a:xfrm>
            <a:off x="931100" y="3564714"/>
            <a:ext cx="4663440" cy="146989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Enables rapid development of strategies to avoid or reduce negative environmental impacts</a:t>
            </a:r>
            <a:endParaRPr b="0" i="0" sz="1400" u="none" cap="none" strike="noStrike">
              <a:solidFill>
                <a:srgbClr val="000000"/>
              </a:solidFill>
              <a:latin typeface="Arial"/>
              <a:ea typeface="Arial"/>
              <a:cs typeface="Arial"/>
              <a:sym typeface="Arial"/>
            </a:endParaRPr>
          </a:p>
        </p:txBody>
      </p:sp>
      <p:sp>
        <p:nvSpPr>
          <p:cNvPr id="286" name="Google Shape;286;p7"/>
          <p:cNvSpPr txBox="1"/>
          <p:nvPr/>
        </p:nvSpPr>
        <p:spPr>
          <a:xfrm>
            <a:off x="6811641" y="3564714"/>
            <a:ext cx="4663440" cy="146989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Quickly identifies potential environmental risks, allowing for early detection and management</a:t>
            </a:r>
            <a:endParaRPr b="0" i="0" sz="1400" u="none" cap="none" strike="noStrike">
              <a:solidFill>
                <a:srgbClr val="000000"/>
              </a:solidFill>
              <a:latin typeface="Arial"/>
              <a:ea typeface="Arial"/>
              <a:cs typeface="Arial"/>
              <a:sym typeface="Arial"/>
            </a:endParaRPr>
          </a:p>
        </p:txBody>
      </p:sp>
      <p:sp>
        <p:nvSpPr>
          <p:cNvPr id="287" name="Google Shape;287;p7"/>
          <p:cNvSpPr txBox="1"/>
          <p:nvPr/>
        </p:nvSpPr>
        <p:spPr>
          <a:xfrm>
            <a:off x="12692182" y="3581861"/>
            <a:ext cx="4663440" cy="183184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Ensures projects meet environmental standards and guidelines, avoiding legal or regulatory issues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2700"/>
              <a:buFont typeface="Arial"/>
              <a:buNone/>
            </a:pPr>
            <a:r>
              <a:t/>
            </a:r>
            <a:endParaRPr b="0" i="0" sz="2700" u="none" cap="none" strike="noStrike">
              <a:solidFill>
                <a:srgbClr val="5A5A5A"/>
              </a:solidFill>
              <a:latin typeface="Roboto"/>
              <a:ea typeface="Roboto"/>
              <a:cs typeface="Roboto"/>
              <a:sym typeface="Roboto"/>
            </a:endParaRPr>
          </a:p>
        </p:txBody>
      </p:sp>
      <p:sp>
        <p:nvSpPr>
          <p:cNvPr id="288" name="Google Shape;288;p7"/>
          <p:cNvSpPr txBox="1"/>
          <p:nvPr/>
        </p:nvSpPr>
        <p:spPr>
          <a:xfrm>
            <a:off x="1333467" y="2788082"/>
            <a:ext cx="3110949" cy="436245"/>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F58220"/>
                </a:solidFill>
                <a:latin typeface="Roboto"/>
                <a:ea typeface="Roboto"/>
                <a:cs typeface="Roboto"/>
                <a:sym typeface="Roboto"/>
              </a:rPr>
              <a:t>Timely Mitigation</a:t>
            </a:r>
            <a:endParaRPr b="0" i="0" sz="1400" u="none" cap="none" strike="noStrike">
              <a:solidFill>
                <a:srgbClr val="000000"/>
              </a:solidFill>
              <a:latin typeface="Arial"/>
              <a:ea typeface="Arial"/>
              <a:cs typeface="Arial"/>
              <a:sym typeface="Arial"/>
            </a:endParaRPr>
          </a:p>
        </p:txBody>
      </p:sp>
      <p:sp>
        <p:nvSpPr>
          <p:cNvPr id="289" name="Google Shape;289;p7"/>
          <p:cNvSpPr txBox="1"/>
          <p:nvPr/>
        </p:nvSpPr>
        <p:spPr>
          <a:xfrm>
            <a:off x="7183441" y="2496588"/>
            <a:ext cx="3193041" cy="7680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F58220"/>
                </a:solidFill>
                <a:latin typeface="Roboto"/>
                <a:ea typeface="Roboto"/>
                <a:cs typeface="Roboto"/>
                <a:sym typeface="Roboto"/>
              </a:rPr>
              <a:t>Identification of Risks</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t/>
            </a:r>
            <a:endParaRPr b="1" i="0" sz="3000" u="none" cap="none" strike="noStrike">
              <a:solidFill>
                <a:srgbClr val="F58220"/>
              </a:solidFill>
              <a:latin typeface="Roboto"/>
              <a:ea typeface="Roboto"/>
              <a:cs typeface="Roboto"/>
              <a:sym typeface="Roboto"/>
            </a:endParaRPr>
          </a:p>
        </p:txBody>
      </p:sp>
      <p:sp>
        <p:nvSpPr>
          <p:cNvPr id="290" name="Google Shape;290;p7"/>
          <p:cNvSpPr txBox="1"/>
          <p:nvPr/>
        </p:nvSpPr>
        <p:spPr>
          <a:xfrm>
            <a:off x="12981310" y="2501351"/>
            <a:ext cx="3816792" cy="76808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F58220"/>
                </a:solidFill>
                <a:latin typeface="Roboto"/>
                <a:ea typeface="Roboto"/>
                <a:cs typeface="Roboto"/>
                <a:sym typeface="Roboto"/>
              </a:rPr>
              <a:t>Compliance with Standards</a:t>
            </a:r>
            <a:endParaRPr b="0" i="0" sz="1400" u="none" cap="none" strike="noStrike">
              <a:solidFill>
                <a:srgbClr val="000000"/>
              </a:solidFill>
              <a:latin typeface="Arial"/>
              <a:ea typeface="Arial"/>
              <a:cs typeface="Arial"/>
              <a:sym typeface="Arial"/>
            </a:endParaRPr>
          </a:p>
        </p:txBody>
      </p:sp>
      <p:sp>
        <p:nvSpPr>
          <p:cNvPr id="291" name="Google Shape;291;p7"/>
          <p:cNvSpPr txBox="1"/>
          <p:nvPr/>
        </p:nvSpPr>
        <p:spPr>
          <a:xfrm>
            <a:off x="931100" y="7120976"/>
            <a:ext cx="4663440" cy="146989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Streamlines the process, making it suitable for resource-limited settings, saving time and costs</a:t>
            </a:r>
            <a:endParaRPr b="0" i="0" sz="1400" u="none" cap="none" strike="noStrike">
              <a:solidFill>
                <a:srgbClr val="000000"/>
              </a:solidFill>
              <a:latin typeface="Arial"/>
              <a:ea typeface="Arial"/>
              <a:cs typeface="Arial"/>
              <a:sym typeface="Arial"/>
            </a:endParaRPr>
          </a:p>
        </p:txBody>
      </p:sp>
      <p:sp>
        <p:nvSpPr>
          <p:cNvPr id="292" name="Google Shape;292;p7"/>
          <p:cNvSpPr txBox="1"/>
          <p:nvPr/>
        </p:nvSpPr>
        <p:spPr>
          <a:xfrm>
            <a:off x="6811641" y="7120976"/>
            <a:ext cx="4663440" cy="110794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Focuses on preventing actions that could lead to long-term environmental degradation</a:t>
            </a:r>
            <a:endParaRPr b="0" i="0" sz="1400" u="none" cap="none" strike="noStrike">
              <a:solidFill>
                <a:srgbClr val="000000"/>
              </a:solidFill>
              <a:latin typeface="Arial"/>
              <a:ea typeface="Arial"/>
              <a:cs typeface="Arial"/>
              <a:sym typeface="Arial"/>
            </a:endParaRPr>
          </a:p>
        </p:txBody>
      </p:sp>
      <p:sp>
        <p:nvSpPr>
          <p:cNvPr id="293" name="Google Shape;293;p7"/>
          <p:cNvSpPr txBox="1"/>
          <p:nvPr/>
        </p:nvSpPr>
        <p:spPr>
          <a:xfrm>
            <a:off x="12692182" y="7120976"/>
            <a:ext cx="4663440" cy="146989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0" i="0" lang="en-US" sz="2700" u="none" cap="none" strike="noStrike">
                <a:solidFill>
                  <a:srgbClr val="5A5A5A"/>
                </a:solidFill>
                <a:latin typeface="Roboto"/>
                <a:ea typeface="Roboto"/>
                <a:cs typeface="Roboto"/>
                <a:sym typeface="Roboto"/>
              </a:rPr>
              <a:t>Involves local communities in the process, enhancing relevance and acceptability of mitigation strategies.</a:t>
            </a:r>
            <a:endParaRPr b="0" i="0" sz="1400" u="none" cap="none" strike="noStrike">
              <a:solidFill>
                <a:srgbClr val="000000"/>
              </a:solidFill>
              <a:latin typeface="Arial"/>
              <a:ea typeface="Arial"/>
              <a:cs typeface="Arial"/>
              <a:sym typeface="Arial"/>
            </a:endParaRPr>
          </a:p>
        </p:txBody>
      </p:sp>
      <p:sp>
        <p:nvSpPr>
          <p:cNvPr id="294" name="Google Shape;294;p7"/>
          <p:cNvSpPr txBox="1"/>
          <p:nvPr/>
        </p:nvSpPr>
        <p:spPr>
          <a:xfrm>
            <a:off x="1747483" y="5870156"/>
            <a:ext cx="2696932" cy="76808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2700"/>
              <a:buFont typeface="Arial"/>
              <a:buNone/>
            </a:pPr>
            <a:r>
              <a:rPr b="1" i="0" lang="en-US" sz="2700" u="none" cap="none" strike="noStrike">
                <a:solidFill>
                  <a:srgbClr val="F58220"/>
                </a:solidFill>
                <a:latin typeface="Roboto"/>
                <a:ea typeface="Roboto"/>
                <a:cs typeface="Roboto"/>
                <a:sym typeface="Roboto"/>
              </a:rPr>
              <a:t>Resource Efficiency</a:t>
            </a:r>
            <a:endParaRPr b="0" i="0" sz="1400" u="none" cap="none" strike="noStrike">
              <a:solidFill>
                <a:srgbClr val="000000"/>
              </a:solidFill>
              <a:latin typeface="Arial"/>
              <a:ea typeface="Arial"/>
              <a:cs typeface="Arial"/>
              <a:sym typeface="Arial"/>
            </a:endParaRPr>
          </a:p>
        </p:txBody>
      </p:sp>
      <p:sp>
        <p:nvSpPr>
          <p:cNvPr id="295" name="Google Shape;295;p7"/>
          <p:cNvSpPr txBox="1"/>
          <p:nvPr/>
        </p:nvSpPr>
        <p:spPr>
          <a:xfrm>
            <a:off x="6920752" y="5831290"/>
            <a:ext cx="3718418" cy="84582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F58220"/>
                </a:solidFill>
                <a:latin typeface="Roboto"/>
                <a:ea typeface="Roboto"/>
                <a:cs typeface="Roboto"/>
                <a:sym typeface="Roboto"/>
              </a:rPr>
              <a:t>Prevention of Long-Term Damage</a:t>
            </a:r>
            <a:endParaRPr b="0" i="0" sz="1400" u="none" cap="none" strike="noStrike">
              <a:solidFill>
                <a:srgbClr val="000000"/>
              </a:solidFill>
              <a:latin typeface="Arial"/>
              <a:ea typeface="Arial"/>
              <a:cs typeface="Arial"/>
              <a:sym typeface="Arial"/>
            </a:endParaRPr>
          </a:p>
        </p:txBody>
      </p:sp>
      <p:sp>
        <p:nvSpPr>
          <p:cNvPr id="296" name="Google Shape;296;p7"/>
          <p:cNvSpPr txBox="1"/>
          <p:nvPr/>
        </p:nvSpPr>
        <p:spPr>
          <a:xfrm>
            <a:off x="13424042" y="5883298"/>
            <a:ext cx="2931329" cy="76808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F58220"/>
                </a:solidFill>
                <a:latin typeface="Roboto"/>
                <a:ea typeface="Roboto"/>
                <a:cs typeface="Roboto"/>
                <a:sym typeface="Roboto"/>
              </a:rPr>
              <a:t>Community Engagement</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t/>
            </a:r>
            <a:endParaRPr b="1" i="0" sz="3000" u="none" cap="none" strike="noStrike">
              <a:solidFill>
                <a:srgbClr val="F58220"/>
              </a:solidFill>
              <a:latin typeface="Roboto"/>
              <a:ea typeface="Roboto"/>
              <a:cs typeface="Roboto"/>
              <a:sym typeface="Roboto"/>
            </a:endParaRPr>
          </a:p>
        </p:txBody>
      </p:sp>
      <p:cxnSp>
        <p:nvCxnSpPr>
          <p:cNvPr id="297" name="Google Shape;297;p7"/>
          <p:cNvCxnSpPr/>
          <p:nvPr/>
        </p:nvCxnSpPr>
        <p:spPr>
          <a:xfrm>
            <a:off x="8051191" y="3393264"/>
            <a:ext cx="1596521" cy="0"/>
          </a:xfrm>
          <a:prstGeom prst="straightConnector1">
            <a:avLst/>
          </a:prstGeom>
          <a:noFill/>
          <a:ln cap="rnd" cmpd="sng" w="47625">
            <a:solidFill>
              <a:srgbClr val="DC750D"/>
            </a:solidFill>
            <a:prstDash val="solid"/>
            <a:round/>
            <a:headEnd len="sm" w="sm" type="none"/>
            <a:tailEnd len="sm" w="sm" type="none"/>
          </a:ln>
        </p:spPr>
      </p:cxnSp>
      <p:cxnSp>
        <p:nvCxnSpPr>
          <p:cNvPr id="298" name="Google Shape;298;p7"/>
          <p:cNvCxnSpPr/>
          <p:nvPr/>
        </p:nvCxnSpPr>
        <p:spPr>
          <a:xfrm>
            <a:off x="14038070" y="3417077"/>
            <a:ext cx="1913350" cy="0"/>
          </a:xfrm>
          <a:prstGeom prst="straightConnector1">
            <a:avLst/>
          </a:prstGeom>
          <a:noFill/>
          <a:ln cap="rnd" cmpd="sng" w="47625">
            <a:solidFill>
              <a:srgbClr val="DC750D"/>
            </a:solidFill>
            <a:prstDash val="solid"/>
            <a:round/>
            <a:headEnd len="sm" w="sm" type="none"/>
            <a:tailEnd len="sm" w="sm" type="none"/>
          </a:ln>
        </p:spPr>
      </p:cxnSp>
      <p:cxnSp>
        <p:nvCxnSpPr>
          <p:cNvPr id="299" name="Google Shape;299;p7"/>
          <p:cNvCxnSpPr/>
          <p:nvPr/>
        </p:nvCxnSpPr>
        <p:spPr>
          <a:xfrm>
            <a:off x="13836490" y="6808404"/>
            <a:ext cx="2114930" cy="0"/>
          </a:xfrm>
          <a:prstGeom prst="straightConnector1">
            <a:avLst/>
          </a:prstGeom>
          <a:noFill/>
          <a:ln cap="rnd" cmpd="sng" w="47625">
            <a:solidFill>
              <a:srgbClr val="DC750D"/>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220"/>
        </a:solidFill>
      </p:bgPr>
    </p:bg>
    <p:spTree>
      <p:nvGrpSpPr>
        <p:cNvPr id="307" name="Shape 307"/>
        <p:cNvGrpSpPr/>
        <p:nvPr/>
      </p:nvGrpSpPr>
      <p:grpSpPr>
        <a:xfrm>
          <a:off x="0" y="0"/>
          <a:ext cx="0" cy="0"/>
          <a:chOff x="0" y="0"/>
          <a:chExt cx="0" cy="0"/>
        </a:xfrm>
      </p:grpSpPr>
      <p:grpSp>
        <p:nvGrpSpPr>
          <p:cNvPr id="308" name="Google Shape;308;p8"/>
          <p:cNvGrpSpPr/>
          <p:nvPr/>
        </p:nvGrpSpPr>
        <p:grpSpPr>
          <a:xfrm rot="7912833">
            <a:off x="-5298172" y="-4783896"/>
            <a:ext cx="12133474" cy="9005561"/>
            <a:chOff x="0" y="0"/>
            <a:chExt cx="16177966" cy="12007415"/>
          </a:xfrm>
        </p:grpSpPr>
        <p:sp>
          <p:nvSpPr>
            <p:cNvPr id="309" name="Google Shape;309;p8"/>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310" name="Google Shape;310;p8"/>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311" name="Google Shape;311;p8"/>
            <p:cNvGrpSpPr/>
            <p:nvPr/>
          </p:nvGrpSpPr>
          <p:grpSpPr>
            <a:xfrm>
              <a:off x="4107521" y="4044491"/>
              <a:ext cx="7962924" cy="7962924"/>
              <a:chOff x="0" y="0"/>
              <a:chExt cx="812800" cy="812800"/>
            </a:xfrm>
          </p:grpSpPr>
          <p:sp>
            <p:nvSpPr>
              <p:cNvPr id="312" name="Google Shape;31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8"/>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14" name="Google Shape;314;p8"/>
          <p:cNvGrpSpPr/>
          <p:nvPr/>
        </p:nvGrpSpPr>
        <p:grpSpPr>
          <a:xfrm rot="-1520634">
            <a:off x="9514612" y="5856408"/>
            <a:ext cx="12133474" cy="9005561"/>
            <a:chOff x="0" y="0"/>
            <a:chExt cx="16177966" cy="12007415"/>
          </a:xfrm>
        </p:grpSpPr>
        <p:sp>
          <p:nvSpPr>
            <p:cNvPr id="315" name="Google Shape;315;p8"/>
            <p:cNvSpPr/>
            <p:nvPr/>
          </p:nvSpPr>
          <p:spPr>
            <a:xfrm flipH="1" rot="-5400000">
              <a:off x="4044491" y="-4044491"/>
              <a:ext cx="8088983" cy="16177966"/>
            </a:xfrm>
            <a:custGeom>
              <a:rect b="b" l="l" r="r" t="t"/>
              <a:pathLst>
                <a:path extrusionOk="0" h="16177966" w="8088983">
                  <a:moveTo>
                    <a:pt x="8088983" y="0"/>
                  </a:moveTo>
                  <a:lnTo>
                    <a:pt x="0" y="0"/>
                  </a:lnTo>
                  <a:lnTo>
                    <a:pt x="0" y="16177965"/>
                  </a:lnTo>
                  <a:lnTo>
                    <a:pt x="8088983" y="16177965"/>
                  </a:lnTo>
                  <a:lnTo>
                    <a:pt x="8088983" y="0"/>
                  </a:lnTo>
                  <a:close/>
                </a:path>
              </a:pathLst>
            </a:custGeom>
            <a:blipFill rotWithShape="1">
              <a:blip r:embed="rId3">
                <a:alphaModFix amt="44999"/>
              </a:blip>
              <a:stretch>
                <a:fillRect b="0" l="0" r="0" t="0"/>
              </a:stretch>
            </a:blipFill>
            <a:ln>
              <a:noFill/>
            </a:ln>
          </p:spPr>
        </p:sp>
        <p:sp>
          <p:nvSpPr>
            <p:cNvPr id="316" name="Google Shape;316;p8"/>
            <p:cNvSpPr/>
            <p:nvPr/>
          </p:nvSpPr>
          <p:spPr>
            <a:xfrm rot="5400000">
              <a:off x="4635468" y="-2045324"/>
              <a:ext cx="6756204" cy="13512408"/>
            </a:xfrm>
            <a:custGeom>
              <a:rect b="b" l="l" r="r" t="t"/>
              <a:pathLst>
                <a:path extrusionOk="0" h="13512408" w="6756204">
                  <a:moveTo>
                    <a:pt x="0" y="0"/>
                  </a:moveTo>
                  <a:lnTo>
                    <a:pt x="6756204" y="0"/>
                  </a:lnTo>
                  <a:lnTo>
                    <a:pt x="6756204" y="13512409"/>
                  </a:lnTo>
                  <a:lnTo>
                    <a:pt x="0" y="13512409"/>
                  </a:lnTo>
                  <a:lnTo>
                    <a:pt x="0" y="0"/>
                  </a:lnTo>
                  <a:close/>
                </a:path>
              </a:pathLst>
            </a:custGeom>
            <a:blipFill rotWithShape="1">
              <a:blip r:embed="rId4">
                <a:alphaModFix amt="44999"/>
              </a:blip>
              <a:stretch>
                <a:fillRect b="0" l="0" r="0" t="0"/>
              </a:stretch>
            </a:blipFill>
            <a:ln>
              <a:noFill/>
            </a:ln>
          </p:spPr>
        </p:sp>
        <p:grpSp>
          <p:nvGrpSpPr>
            <p:cNvPr id="317" name="Google Shape;317;p8"/>
            <p:cNvGrpSpPr/>
            <p:nvPr/>
          </p:nvGrpSpPr>
          <p:grpSpPr>
            <a:xfrm>
              <a:off x="4107521" y="4044491"/>
              <a:ext cx="7962924" cy="7962924"/>
              <a:chOff x="0" y="0"/>
              <a:chExt cx="812800" cy="812800"/>
            </a:xfrm>
          </p:grpSpPr>
          <p:sp>
            <p:nvSpPr>
              <p:cNvPr id="318" name="Google Shape;31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2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
              <p:cNvSpPr txBox="1"/>
              <p:nvPr/>
            </p:nvSpPr>
            <p:spPr>
              <a:xfrm>
                <a:off x="76200" y="95250"/>
                <a:ext cx="660400" cy="641350"/>
              </a:xfrm>
              <a:prstGeom prst="rect">
                <a:avLst/>
              </a:prstGeom>
              <a:noFill/>
              <a:ln>
                <a:noFill/>
              </a:ln>
            </p:spPr>
            <p:txBody>
              <a:bodyPr anchorCtr="0" anchor="ctr" bIns="27000" lIns="27000" spcFirstLastPara="1" rIns="27000" wrap="square" tIns="27000">
                <a:noAutofit/>
              </a:bodyPr>
              <a:lstStyle/>
              <a:p>
                <a:pPr indent="0" lvl="0" marL="0" marR="0" rtl="0" algn="ctr">
                  <a:lnSpc>
                    <a:spcPct val="125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320" name="Google Shape;320;p8"/>
          <p:cNvSpPr/>
          <p:nvPr/>
        </p:nvSpPr>
        <p:spPr>
          <a:xfrm>
            <a:off x="319272" y="9193500"/>
            <a:ext cx="4125144" cy="776374"/>
          </a:xfrm>
          <a:custGeom>
            <a:rect b="b" l="l" r="r" t="t"/>
            <a:pathLst>
              <a:path extrusionOk="0" h="776374" w="4125144">
                <a:moveTo>
                  <a:pt x="0" y="0"/>
                </a:moveTo>
                <a:lnTo>
                  <a:pt x="4125144" y="0"/>
                </a:lnTo>
                <a:lnTo>
                  <a:pt x="4125144" y="776374"/>
                </a:lnTo>
                <a:lnTo>
                  <a:pt x="0" y="776374"/>
                </a:lnTo>
                <a:lnTo>
                  <a:pt x="0" y="0"/>
                </a:lnTo>
                <a:close/>
              </a:path>
            </a:pathLst>
          </a:custGeom>
          <a:blipFill rotWithShape="1">
            <a:blip r:embed="rId5">
              <a:alphaModFix/>
            </a:blip>
            <a:stretch>
              <a:fillRect b="0" l="0" r="-105" t="0"/>
            </a:stretch>
          </a:blipFill>
          <a:ln>
            <a:noFill/>
          </a:ln>
        </p:spPr>
      </p:sp>
      <p:sp>
        <p:nvSpPr>
          <p:cNvPr id="321" name="Google Shape;321;p8"/>
          <p:cNvSpPr txBox="1"/>
          <p:nvPr/>
        </p:nvSpPr>
        <p:spPr>
          <a:xfrm>
            <a:off x="906517" y="1014579"/>
            <a:ext cx="15412365" cy="50253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600"/>
              <a:buFont typeface="Arial"/>
              <a:buNone/>
            </a:pPr>
            <a:r>
              <a:rPr b="1" i="0" lang="en-US" sz="3600" u="none" cap="none" strike="noStrike">
                <a:solidFill>
                  <a:srgbClr val="FFFFFF"/>
                </a:solidFill>
                <a:latin typeface="Roboto"/>
                <a:ea typeface="Roboto"/>
                <a:cs typeface="Roboto"/>
                <a:sym typeface="Roboto"/>
              </a:rPr>
              <a:t>Overview of Environmental Screening, and EIA</a:t>
            </a:r>
            <a:endParaRPr b="0" i="0" sz="1400" u="none" cap="none" strike="noStrike">
              <a:solidFill>
                <a:srgbClr val="000000"/>
              </a:solidFill>
              <a:latin typeface="Arial"/>
              <a:ea typeface="Arial"/>
              <a:cs typeface="Arial"/>
              <a:sym typeface="Arial"/>
            </a:endParaRPr>
          </a:p>
        </p:txBody>
      </p:sp>
      <p:sp>
        <p:nvSpPr>
          <p:cNvPr id="322" name="Google Shape;322;p8"/>
          <p:cNvSpPr txBox="1"/>
          <p:nvPr/>
        </p:nvSpPr>
        <p:spPr>
          <a:xfrm>
            <a:off x="9831408" y="3307299"/>
            <a:ext cx="7027842" cy="379171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550"/>
              <a:buFont typeface="Arial"/>
              <a:buNone/>
            </a:pPr>
            <a:r>
              <a:rPr b="1" i="0" lang="en-US" sz="2550" u="none" cap="none" strike="noStrike">
                <a:solidFill>
                  <a:srgbClr val="FFFFFF"/>
                </a:solidFill>
                <a:latin typeface="Roboto"/>
                <a:ea typeface="Roboto"/>
                <a:cs typeface="Roboto"/>
                <a:sym typeface="Roboto"/>
              </a:rPr>
              <a:t>Environmental Screening</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550"/>
              <a:buFont typeface="Arial"/>
              <a:buNone/>
            </a:pPr>
            <a:r>
              <a:t/>
            </a:r>
            <a:endParaRPr b="1" i="0" sz="2550" u="none" cap="none" strike="noStrike">
              <a:solidFill>
                <a:srgbClr val="FFFFFF"/>
              </a:solidFill>
              <a:latin typeface="Roboto"/>
              <a:ea typeface="Roboto"/>
              <a:cs typeface="Roboto"/>
              <a:sym typeface="Roboto"/>
            </a:endParaRPr>
          </a:p>
          <a:p>
            <a:pPr indent="-230742" lvl="1" marL="461485" marR="0" rtl="0" algn="l">
              <a:lnSpc>
                <a:spcPct val="108000"/>
              </a:lnSpc>
              <a:spcBef>
                <a:spcPts val="0"/>
              </a:spcBef>
              <a:spcAft>
                <a:spcPts val="0"/>
              </a:spcAft>
              <a:buClr>
                <a:srgbClr val="FFFFFF"/>
              </a:buClr>
              <a:buSzPts val="2550"/>
              <a:buFont typeface="Arial"/>
              <a:buChar char="•"/>
            </a:pPr>
            <a:r>
              <a:rPr b="0" i="0" lang="en-US" sz="2550" u="none" cap="none" strike="noStrike">
                <a:solidFill>
                  <a:srgbClr val="FFFFFF"/>
                </a:solidFill>
                <a:latin typeface="Roboto"/>
                <a:ea typeface="Roboto"/>
                <a:cs typeface="Roboto"/>
                <a:sym typeface="Roboto"/>
              </a:rPr>
              <a:t>A rapid process to identify, evaluate, and prioritize potential environmental risks in humanitarian interventions.</a:t>
            </a:r>
            <a:endParaRPr b="0" i="0" sz="1400" u="none" cap="none" strike="noStrike">
              <a:solidFill>
                <a:srgbClr val="000000"/>
              </a:solidFill>
              <a:latin typeface="Arial"/>
              <a:ea typeface="Arial"/>
              <a:cs typeface="Arial"/>
              <a:sym typeface="Arial"/>
            </a:endParaRPr>
          </a:p>
          <a:p>
            <a:pPr indent="-230742" lvl="1" marL="461485" marR="0" rtl="0" algn="l">
              <a:lnSpc>
                <a:spcPct val="108000"/>
              </a:lnSpc>
              <a:spcBef>
                <a:spcPts val="0"/>
              </a:spcBef>
              <a:spcAft>
                <a:spcPts val="0"/>
              </a:spcAft>
              <a:buClr>
                <a:srgbClr val="FFFFFF"/>
              </a:buClr>
              <a:buSzPts val="2550"/>
              <a:buFont typeface="Arial"/>
              <a:buChar char="•"/>
            </a:pPr>
            <a:r>
              <a:rPr b="1" i="0" lang="en-US" sz="2550" u="none" cap="none" strike="noStrike">
                <a:solidFill>
                  <a:srgbClr val="FFFFFF"/>
                </a:solidFill>
                <a:latin typeface="Roboto"/>
                <a:ea typeface="Roboto"/>
                <a:cs typeface="Roboto"/>
                <a:sym typeface="Roboto"/>
              </a:rPr>
              <a:t>When appropriate</a:t>
            </a:r>
            <a:r>
              <a:rPr b="0" i="0" lang="en-US" sz="2550" u="none" cap="none" strike="noStrike">
                <a:solidFill>
                  <a:srgbClr val="FFFFFF"/>
                </a:solidFill>
                <a:latin typeface="Roboto"/>
                <a:ea typeface="Roboto"/>
                <a:cs typeface="Roboto"/>
                <a:sym typeface="Roboto"/>
              </a:rPr>
              <a:t>: Early stages of a humanitarian response, when quick decisions are needed.</a:t>
            </a:r>
            <a:endParaRPr b="0" i="0" sz="1400" u="none" cap="none" strike="noStrike">
              <a:solidFill>
                <a:srgbClr val="000000"/>
              </a:solidFill>
              <a:latin typeface="Arial"/>
              <a:ea typeface="Arial"/>
              <a:cs typeface="Arial"/>
              <a:sym typeface="Arial"/>
            </a:endParaRPr>
          </a:p>
          <a:p>
            <a:pPr indent="-230742" lvl="1" marL="461485" marR="0" rtl="0" algn="l">
              <a:lnSpc>
                <a:spcPct val="108000"/>
              </a:lnSpc>
              <a:spcBef>
                <a:spcPts val="0"/>
              </a:spcBef>
              <a:spcAft>
                <a:spcPts val="0"/>
              </a:spcAft>
              <a:buClr>
                <a:srgbClr val="FFFFFF"/>
              </a:buClr>
              <a:buSzPts val="2550"/>
              <a:buFont typeface="Arial"/>
              <a:buChar char="•"/>
            </a:pPr>
            <a:r>
              <a:rPr b="1" i="0" lang="en-US" sz="2550" u="none" cap="none" strike="noStrike">
                <a:solidFill>
                  <a:srgbClr val="FFFFFF"/>
                </a:solidFill>
                <a:latin typeface="Roboto"/>
                <a:ea typeface="Roboto"/>
                <a:cs typeface="Roboto"/>
                <a:sym typeface="Roboto"/>
              </a:rPr>
              <a:t>Example</a:t>
            </a:r>
            <a:r>
              <a:rPr b="0" i="0" lang="en-US" sz="2550" u="none" cap="none" strike="noStrike">
                <a:solidFill>
                  <a:srgbClr val="FFFFFF"/>
                </a:solidFill>
                <a:latin typeface="Roboto"/>
                <a:ea typeface="Roboto"/>
                <a:cs typeface="Roboto"/>
                <a:sym typeface="Roboto"/>
              </a:rPr>
              <a:t>: Screening environmental impacts before establishing a temporary shelter in a disaster-affected area.</a:t>
            </a:r>
            <a:endParaRPr b="0" i="0" sz="1400" u="none" cap="none" strike="noStrike">
              <a:solidFill>
                <a:srgbClr val="000000"/>
              </a:solidFill>
              <a:latin typeface="Arial"/>
              <a:ea typeface="Arial"/>
              <a:cs typeface="Arial"/>
              <a:sym typeface="Arial"/>
            </a:endParaRPr>
          </a:p>
        </p:txBody>
      </p:sp>
      <p:sp>
        <p:nvSpPr>
          <p:cNvPr id="323" name="Google Shape;323;p8"/>
          <p:cNvSpPr txBox="1"/>
          <p:nvPr/>
        </p:nvSpPr>
        <p:spPr>
          <a:xfrm>
            <a:off x="1586141" y="3307299"/>
            <a:ext cx="7027842" cy="4153281"/>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2550"/>
              <a:buFont typeface="Arial"/>
              <a:buNone/>
            </a:pPr>
            <a:r>
              <a:rPr b="1" i="0" lang="en-US" sz="2550" u="none" cap="none" strike="noStrike">
                <a:solidFill>
                  <a:srgbClr val="FFFFFF"/>
                </a:solidFill>
                <a:latin typeface="Roboto"/>
                <a:ea typeface="Roboto"/>
                <a:cs typeface="Roboto"/>
                <a:sym typeface="Roboto"/>
              </a:rPr>
              <a:t>Environmental Impact Assessment (EIA)</a:t>
            </a:r>
            <a:endParaRPr b="0" i="0" sz="1400" u="none" cap="none" strike="noStrike">
              <a:solidFill>
                <a:srgbClr val="000000"/>
              </a:solidFill>
              <a:latin typeface="Arial"/>
              <a:ea typeface="Arial"/>
              <a:cs typeface="Arial"/>
              <a:sym typeface="Arial"/>
            </a:endParaRPr>
          </a:p>
          <a:p>
            <a:pPr indent="0" lvl="0" marL="0" marR="0" rtl="0" algn="l">
              <a:lnSpc>
                <a:spcPct val="108000"/>
              </a:lnSpc>
              <a:spcBef>
                <a:spcPts val="0"/>
              </a:spcBef>
              <a:spcAft>
                <a:spcPts val="0"/>
              </a:spcAft>
              <a:buClr>
                <a:srgbClr val="000000"/>
              </a:buClr>
              <a:buSzPts val="2550"/>
              <a:buFont typeface="Arial"/>
              <a:buNone/>
            </a:pPr>
            <a:r>
              <a:t/>
            </a:r>
            <a:endParaRPr b="1" i="0" sz="2550" u="none" cap="none" strike="noStrike">
              <a:solidFill>
                <a:srgbClr val="FFFFFF"/>
              </a:solidFill>
              <a:latin typeface="Roboto"/>
              <a:ea typeface="Roboto"/>
              <a:cs typeface="Roboto"/>
              <a:sym typeface="Roboto"/>
            </a:endParaRPr>
          </a:p>
          <a:p>
            <a:pPr indent="-230742" lvl="1" marL="461485" marR="0" rtl="0" algn="l">
              <a:lnSpc>
                <a:spcPct val="108000"/>
              </a:lnSpc>
              <a:spcBef>
                <a:spcPts val="0"/>
              </a:spcBef>
              <a:spcAft>
                <a:spcPts val="0"/>
              </a:spcAft>
              <a:buClr>
                <a:srgbClr val="FFFFFF"/>
              </a:buClr>
              <a:buSzPts val="2550"/>
              <a:buFont typeface="Arial"/>
              <a:buChar char="•"/>
            </a:pPr>
            <a:r>
              <a:rPr b="0" i="0" lang="en-US" sz="2550" u="none" cap="none" strike="noStrike">
                <a:solidFill>
                  <a:srgbClr val="FFFFFF"/>
                </a:solidFill>
                <a:latin typeface="Roboto"/>
                <a:ea typeface="Roboto"/>
                <a:cs typeface="Roboto"/>
                <a:sym typeface="Roboto"/>
              </a:rPr>
              <a:t>A detailed analysis of a project’s potential environmental impacts, usually required by law.</a:t>
            </a:r>
            <a:endParaRPr b="0" i="0" sz="1400" u="none" cap="none" strike="noStrike">
              <a:solidFill>
                <a:srgbClr val="000000"/>
              </a:solidFill>
              <a:latin typeface="Arial"/>
              <a:ea typeface="Arial"/>
              <a:cs typeface="Arial"/>
              <a:sym typeface="Arial"/>
            </a:endParaRPr>
          </a:p>
          <a:p>
            <a:pPr indent="-230742" lvl="1" marL="461485" marR="0" rtl="0" algn="l">
              <a:lnSpc>
                <a:spcPct val="108000"/>
              </a:lnSpc>
              <a:spcBef>
                <a:spcPts val="0"/>
              </a:spcBef>
              <a:spcAft>
                <a:spcPts val="0"/>
              </a:spcAft>
              <a:buClr>
                <a:srgbClr val="FFFFFF"/>
              </a:buClr>
              <a:buSzPts val="2550"/>
              <a:buFont typeface="Arial"/>
              <a:buChar char="•"/>
            </a:pPr>
            <a:r>
              <a:rPr b="1" i="0" lang="en-US" sz="2550" u="none" cap="none" strike="noStrike">
                <a:solidFill>
                  <a:srgbClr val="FFFFFF"/>
                </a:solidFill>
                <a:latin typeface="Roboto"/>
                <a:ea typeface="Roboto"/>
                <a:cs typeface="Roboto"/>
                <a:sym typeface="Roboto"/>
              </a:rPr>
              <a:t>When appropriate</a:t>
            </a:r>
            <a:r>
              <a:rPr b="0" i="0" lang="en-US" sz="2550" u="none" cap="none" strike="noStrike">
                <a:solidFill>
                  <a:srgbClr val="FFFFFF"/>
                </a:solidFill>
                <a:latin typeface="Roboto"/>
                <a:ea typeface="Roboto"/>
                <a:cs typeface="Roboto"/>
                <a:sym typeface="Roboto"/>
              </a:rPr>
              <a:t>: For large-scale projects with potentially significant environmental impacts.</a:t>
            </a:r>
            <a:endParaRPr b="0" i="0" sz="1400" u="none" cap="none" strike="noStrike">
              <a:solidFill>
                <a:srgbClr val="000000"/>
              </a:solidFill>
              <a:latin typeface="Arial"/>
              <a:ea typeface="Arial"/>
              <a:cs typeface="Arial"/>
              <a:sym typeface="Arial"/>
            </a:endParaRPr>
          </a:p>
          <a:p>
            <a:pPr indent="-230742" lvl="1" marL="461485" marR="0" rtl="0" algn="l">
              <a:lnSpc>
                <a:spcPct val="108000"/>
              </a:lnSpc>
              <a:spcBef>
                <a:spcPts val="0"/>
              </a:spcBef>
              <a:spcAft>
                <a:spcPts val="0"/>
              </a:spcAft>
              <a:buClr>
                <a:srgbClr val="FFFFFF"/>
              </a:buClr>
              <a:buSzPts val="2550"/>
              <a:buFont typeface="Arial"/>
              <a:buChar char="•"/>
            </a:pPr>
            <a:r>
              <a:rPr b="1" i="0" lang="en-US" sz="2550" u="none" cap="none" strike="noStrike">
                <a:solidFill>
                  <a:srgbClr val="FFFFFF"/>
                </a:solidFill>
                <a:latin typeface="Roboto"/>
                <a:ea typeface="Roboto"/>
                <a:cs typeface="Roboto"/>
                <a:sym typeface="Roboto"/>
              </a:rPr>
              <a:t>Example</a:t>
            </a:r>
            <a:r>
              <a:rPr b="0" i="0" lang="en-US" sz="2550" u="none" cap="none" strike="noStrike">
                <a:solidFill>
                  <a:srgbClr val="FFFFFF"/>
                </a:solidFill>
                <a:latin typeface="Roboto"/>
                <a:ea typeface="Roboto"/>
                <a:cs typeface="Roboto"/>
                <a:sym typeface="Roboto"/>
              </a:rPr>
              <a:t>: Conducting an EIA for a large infrastructure project to ensure compliance with environmental regulations.</a:t>
            </a:r>
            <a:endParaRPr b="0" i="0" sz="1400" u="none" cap="none" strike="noStrike">
              <a:solidFill>
                <a:srgbClr val="000000"/>
              </a:solidFill>
              <a:latin typeface="Arial"/>
              <a:ea typeface="Arial"/>
              <a:cs typeface="Arial"/>
              <a:sym typeface="Arial"/>
            </a:endParaRPr>
          </a:p>
          <a:p>
            <a:pPr indent="-230742" lvl="1" marL="461485" marR="0" rtl="0" algn="l">
              <a:lnSpc>
                <a:spcPct val="120000"/>
              </a:lnSpc>
              <a:spcBef>
                <a:spcPts val="0"/>
              </a:spcBef>
              <a:spcAft>
                <a:spcPts val="0"/>
              </a:spcAft>
              <a:buClr>
                <a:srgbClr val="000000"/>
              </a:buClr>
              <a:buSzPts val="2550"/>
              <a:buFont typeface="Arial"/>
              <a:buNone/>
            </a:pPr>
            <a:r>
              <a:t/>
            </a:r>
            <a:endParaRPr b="0" i="0" sz="2550" u="none" cap="none" strike="noStrike">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9"/>
          <p:cNvSpPr/>
          <p:nvPr/>
        </p:nvSpPr>
        <p:spPr>
          <a:xfrm flipH="1" rot="-6602911">
            <a:off x="12538774" y="3756356"/>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333" name="Google Shape;333;p9"/>
          <p:cNvSpPr/>
          <p:nvPr/>
        </p:nvSpPr>
        <p:spPr>
          <a:xfrm rot="4197088">
            <a:off x="13156770" y="5244836"/>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sp>
        <p:nvSpPr>
          <p:cNvPr id="334" name="Google Shape;334;p9"/>
          <p:cNvSpPr/>
          <p:nvPr/>
        </p:nvSpPr>
        <p:spPr>
          <a:xfrm flipH="1" rot="2289923">
            <a:off x="5698" y="-5682711"/>
            <a:ext cx="6066737" cy="12133474"/>
          </a:xfrm>
          <a:custGeom>
            <a:rect b="b" l="l" r="r" t="t"/>
            <a:pathLst>
              <a:path extrusionOk="0" h="12133474" w="6066737">
                <a:moveTo>
                  <a:pt x="6066737" y="0"/>
                </a:moveTo>
                <a:lnTo>
                  <a:pt x="0" y="0"/>
                </a:lnTo>
                <a:lnTo>
                  <a:pt x="0" y="12133474"/>
                </a:lnTo>
                <a:lnTo>
                  <a:pt x="6066737" y="12133474"/>
                </a:lnTo>
                <a:lnTo>
                  <a:pt x="6066737" y="0"/>
                </a:lnTo>
                <a:close/>
              </a:path>
            </a:pathLst>
          </a:custGeom>
          <a:blipFill rotWithShape="1">
            <a:blip r:embed="rId3">
              <a:alphaModFix amt="27000"/>
            </a:blip>
            <a:stretch>
              <a:fillRect b="0" l="0" r="0" t="0"/>
            </a:stretch>
          </a:blipFill>
          <a:ln>
            <a:noFill/>
          </a:ln>
        </p:spPr>
      </p:sp>
      <p:sp>
        <p:nvSpPr>
          <p:cNvPr id="335" name="Google Shape;335;p9"/>
          <p:cNvSpPr/>
          <p:nvPr/>
        </p:nvSpPr>
        <p:spPr>
          <a:xfrm rot="-8510076">
            <a:off x="147489" y="-5036435"/>
            <a:ext cx="5067153" cy="10134306"/>
          </a:xfrm>
          <a:custGeom>
            <a:rect b="b" l="l" r="r" t="t"/>
            <a:pathLst>
              <a:path extrusionOk="0" h="10134306" w="5067153">
                <a:moveTo>
                  <a:pt x="0" y="0"/>
                </a:moveTo>
                <a:lnTo>
                  <a:pt x="5067153" y="0"/>
                </a:lnTo>
                <a:lnTo>
                  <a:pt x="5067153" y="10134306"/>
                </a:lnTo>
                <a:lnTo>
                  <a:pt x="0" y="10134306"/>
                </a:lnTo>
                <a:lnTo>
                  <a:pt x="0" y="0"/>
                </a:lnTo>
                <a:close/>
              </a:path>
            </a:pathLst>
          </a:custGeom>
          <a:blipFill rotWithShape="1">
            <a:blip r:embed="rId4">
              <a:alphaModFix amt="27000"/>
            </a:blip>
            <a:stretch>
              <a:fillRect b="0" l="0" r="0" t="0"/>
            </a:stretch>
          </a:blipFill>
          <a:ln>
            <a:noFill/>
          </a:ln>
        </p:spPr>
      </p:sp>
      <p:cxnSp>
        <p:nvCxnSpPr>
          <p:cNvPr id="336" name="Google Shape;336;p9"/>
          <p:cNvCxnSpPr/>
          <p:nvPr/>
        </p:nvCxnSpPr>
        <p:spPr>
          <a:xfrm>
            <a:off x="4087048" y="4227480"/>
            <a:ext cx="1097951" cy="0"/>
          </a:xfrm>
          <a:prstGeom prst="straightConnector1">
            <a:avLst/>
          </a:prstGeom>
          <a:noFill/>
          <a:ln cap="rnd" cmpd="sng" w="47625">
            <a:solidFill>
              <a:srgbClr val="DC750D"/>
            </a:solidFill>
            <a:prstDash val="solid"/>
            <a:round/>
            <a:headEnd len="sm" w="sm" type="none"/>
            <a:tailEnd len="sm" w="sm" type="none"/>
          </a:ln>
        </p:spPr>
      </p:cxnSp>
      <p:cxnSp>
        <p:nvCxnSpPr>
          <p:cNvPr id="337" name="Google Shape;337;p9"/>
          <p:cNvCxnSpPr/>
          <p:nvPr/>
        </p:nvCxnSpPr>
        <p:spPr>
          <a:xfrm>
            <a:off x="13186588" y="4227480"/>
            <a:ext cx="1049149" cy="0"/>
          </a:xfrm>
          <a:prstGeom prst="straightConnector1">
            <a:avLst/>
          </a:prstGeom>
          <a:noFill/>
          <a:ln cap="rnd" cmpd="sng" w="47625">
            <a:solidFill>
              <a:srgbClr val="DC750D"/>
            </a:solidFill>
            <a:prstDash val="solid"/>
            <a:round/>
            <a:headEnd len="sm" w="sm" type="none"/>
            <a:tailEnd len="sm" w="sm" type="none"/>
          </a:ln>
        </p:spPr>
      </p:cxnSp>
      <p:sp>
        <p:nvSpPr>
          <p:cNvPr id="338" name="Google Shape;338;p9"/>
          <p:cNvSpPr/>
          <p:nvPr/>
        </p:nvSpPr>
        <p:spPr>
          <a:xfrm>
            <a:off x="319272" y="9193500"/>
            <a:ext cx="4125144" cy="776376"/>
          </a:xfrm>
          <a:custGeom>
            <a:rect b="b" l="l" r="r" t="t"/>
            <a:pathLst>
              <a:path extrusionOk="0" h="776376" w="4125144">
                <a:moveTo>
                  <a:pt x="0" y="0"/>
                </a:moveTo>
                <a:lnTo>
                  <a:pt x="4125144" y="0"/>
                </a:lnTo>
                <a:lnTo>
                  <a:pt x="4125144" y="776376"/>
                </a:lnTo>
                <a:lnTo>
                  <a:pt x="0" y="776376"/>
                </a:lnTo>
                <a:lnTo>
                  <a:pt x="0" y="0"/>
                </a:lnTo>
                <a:close/>
              </a:path>
            </a:pathLst>
          </a:custGeom>
          <a:blipFill rotWithShape="1">
            <a:blip r:embed="rId5">
              <a:alphaModFix/>
            </a:blip>
            <a:stretch>
              <a:fillRect b="0" l="0" r="-105" t="0"/>
            </a:stretch>
          </a:blipFill>
          <a:ln>
            <a:noFill/>
          </a:ln>
        </p:spPr>
      </p:sp>
      <p:sp>
        <p:nvSpPr>
          <p:cNvPr id="339" name="Google Shape;339;p9"/>
          <p:cNvSpPr txBox="1"/>
          <p:nvPr/>
        </p:nvSpPr>
        <p:spPr>
          <a:xfrm>
            <a:off x="914400" y="962025"/>
            <a:ext cx="15412365" cy="61717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4800"/>
              <a:buFont typeface="Arial"/>
              <a:buNone/>
            </a:pPr>
            <a:r>
              <a:rPr b="1" i="0" lang="en-US" sz="4800" u="none" cap="none" strike="noStrike">
                <a:solidFill>
                  <a:srgbClr val="F58220"/>
                </a:solidFill>
                <a:latin typeface="Roboto"/>
                <a:ea typeface="Roboto"/>
                <a:cs typeface="Roboto"/>
                <a:sym typeface="Roboto"/>
              </a:rPr>
              <a:t>Differences Between Environmental Screening and EIA</a:t>
            </a:r>
            <a:endParaRPr b="0" i="0" sz="1400" u="none" cap="none" strike="noStrike">
              <a:solidFill>
                <a:srgbClr val="000000"/>
              </a:solidFill>
              <a:latin typeface="Arial"/>
              <a:ea typeface="Arial"/>
              <a:cs typeface="Arial"/>
              <a:sym typeface="Arial"/>
            </a:endParaRPr>
          </a:p>
        </p:txBody>
      </p:sp>
      <p:sp>
        <p:nvSpPr>
          <p:cNvPr id="340" name="Google Shape;340;p9"/>
          <p:cNvSpPr txBox="1"/>
          <p:nvPr/>
        </p:nvSpPr>
        <p:spPr>
          <a:xfrm>
            <a:off x="918342" y="4659114"/>
            <a:ext cx="7350919"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Timeframe:</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Quick application, often completed in days or weeks, depending on the project’s complexity.</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Longer process, taking several months due to the in-depth </a:t>
            </a:r>
            <a:r>
              <a:rPr b="1" i="0" lang="en-US" sz="3000" u="none" cap="none" strike="noStrike">
                <a:solidFill>
                  <a:srgbClr val="000000"/>
                </a:solidFill>
                <a:latin typeface="Roboto"/>
                <a:ea typeface="Roboto"/>
                <a:cs typeface="Roboto"/>
                <a:sym typeface="Roboto"/>
              </a:rPr>
              <a:t>analysis required.</a:t>
            </a:r>
            <a:endParaRPr b="0" i="0" sz="1400" u="none" cap="none" strike="noStrike">
              <a:solidFill>
                <a:srgbClr val="000000"/>
              </a:solidFill>
              <a:latin typeface="Arial"/>
              <a:ea typeface="Arial"/>
              <a:cs typeface="Arial"/>
              <a:sym typeface="Arial"/>
            </a:endParaRPr>
          </a:p>
        </p:txBody>
      </p:sp>
      <p:sp>
        <p:nvSpPr>
          <p:cNvPr id="341" name="Google Shape;341;p9"/>
          <p:cNvSpPr txBox="1"/>
          <p:nvPr/>
        </p:nvSpPr>
        <p:spPr>
          <a:xfrm>
            <a:off x="10017882" y="4659114"/>
            <a:ext cx="7350918" cy="356949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000"/>
              <a:buFont typeface="Arial"/>
              <a:buNone/>
            </a:pPr>
            <a:r>
              <a:rPr b="1" i="0" lang="en-US" sz="3000" u="sng" cap="none" strike="noStrike">
                <a:solidFill>
                  <a:srgbClr val="000000"/>
                </a:solidFill>
                <a:latin typeface="Roboto"/>
                <a:ea typeface="Roboto"/>
                <a:cs typeface="Roboto"/>
                <a:sym typeface="Roboto"/>
              </a:rPr>
              <a:t>Scope:</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Environmental Screening: </a:t>
            </a:r>
            <a:r>
              <a:rPr b="0" i="0" lang="en-US" sz="3000" u="none" cap="none" strike="noStrike">
                <a:solidFill>
                  <a:srgbClr val="000000"/>
                </a:solidFill>
                <a:latin typeface="Roboto"/>
                <a:ea typeface="Roboto"/>
                <a:cs typeface="Roboto"/>
                <a:sym typeface="Roboto"/>
              </a:rPr>
              <a:t>Focused, rapid assessment of potential environmental risks in specific projects or interventions</a:t>
            </a:r>
            <a:r>
              <a:rPr b="1" i="0" lang="en-US" sz="30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3000"/>
              <a:buFont typeface="Arial"/>
              <a:buNone/>
            </a:pPr>
            <a:r>
              <a:rPr b="1" i="0" lang="en-US" sz="3000" u="none" cap="none" strike="noStrike">
                <a:solidFill>
                  <a:srgbClr val="000000"/>
                </a:solidFill>
                <a:latin typeface="Roboto"/>
                <a:ea typeface="Roboto"/>
                <a:cs typeface="Roboto"/>
                <a:sym typeface="Roboto"/>
              </a:rPr>
              <a:t>EIA: </a:t>
            </a:r>
            <a:r>
              <a:rPr b="0" i="0" lang="en-US" sz="3000" u="none" cap="none" strike="noStrike">
                <a:solidFill>
                  <a:srgbClr val="000000"/>
                </a:solidFill>
                <a:latin typeface="Roboto"/>
                <a:ea typeface="Roboto"/>
                <a:cs typeface="Roboto"/>
                <a:sym typeface="Roboto"/>
              </a:rPr>
              <a:t>Comprehensive, detailed analysis of environmental impacts across a wide range of environmental factors.</a:t>
            </a:r>
            <a:endParaRPr b="0" i="0" sz="1400" u="none" cap="none" strike="noStrike">
              <a:solidFill>
                <a:srgbClr val="000000"/>
              </a:solidFill>
              <a:latin typeface="Arial"/>
              <a:ea typeface="Arial"/>
              <a:cs typeface="Arial"/>
              <a:sym typeface="Arial"/>
            </a:endParaRPr>
          </a:p>
        </p:txBody>
      </p:sp>
      <p:sp>
        <p:nvSpPr>
          <p:cNvPr id="342" name="Google Shape;342;p9"/>
          <p:cNvSpPr txBox="1"/>
          <p:nvPr/>
        </p:nvSpPr>
        <p:spPr>
          <a:xfrm>
            <a:off x="3771508"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01</a:t>
            </a:r>
            <a:endParaRPr b="0" i="0" sz="1400" u="none" cap="none" strike="noStrike">
              <a:solidFill>
                <a:srgbClr val="000000"/>
              </a:solidFill>
              <a:latin typeface="Arial"/>
              <a:ea typeface="Arial"/>
              <a:cs typeface="Arial"/>
              <a:sym typeface="Arial"/>
            </a:endParaRPr>
          </a:p>
        </p:txBody>
      </p:sp>
      <p:sp>
        <p:nvSpPr>
          <p:cNvPr id="343" name="Google Shape;343;p9"/>
          <p:cNvSpPr txBox="1"/>
          <p:nvPr/>
        </p:nvSpPr>
        <p:spPr>
          <a:xfrm>
            <a:off x="12871049" y="3257550"/>
            <a:ext cx="1645443" cy="7299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000"/>
              <a:buFont typeface="Arial"/>
              <a:buNone/>
            </a:pPr>
            <a:r>
              <a:rPr b="1" i="0" lang="en-US" sz="6000" u="none" cap="none" strike="noStrike">
                <a:solidFill>
                  <a:srgbClr val="F58220"/>
                </a:solidFill>
                <a:latin typeface="Roboto"/>
                <a:ea typeface="Roboto"/>
                <a:cs typeface="Roboto"/>
                <a:sym typeface="Roboto"/>
              </a:rPr>
              <a:t>02</a:t>
            </a:r>
            <a:endParaRPr b="0" i="0" sz="1400" u="none" cap="none" strike="noStrike">
              <a:solidFill>
                <a:srgbClr val="000000"/>
              </a:solidFill>
              <a:latin typeface="Arial"/>
              <a:ea typeface="Arial"/>
              <a:cs typeface="Arial"/>
              <a:sym typeface="Arial"/>
            </a:endParaRPr>
          </a:p>
        </p:txBody>
      </p:sp>
      <p:sp>
        <p:nvSpPr>
          <p:cNvPr id="344" name="Google Shape;344;p9"/>
          <p:cNvSpPr/>
          <p:nvPr/>
        </p:nvSpPr>
        <p:spPr>
          <a:xfrm>
            <a:off x="9144000" y="2390775"/>
            <a:ext cx="27432" cy="6977062"/>
          </a:xfrm>
          <a:custGeom>
            <a:rect b="b" l="l" r="r" t="t"/>
            <a:pathLst>
              <a:path extrusionOk="0" h="9302750" w="36576">
                <a:moveTo>
                  <a:pt x="0" y="0"/>
                </a:moveTo>
                <a:lnTo>
                  <a:pt x="36576" y="0"/>
                </a:lnTo>
                <a:lnTo>
                  <a:pt x="36576" y="9302750"/>
                </a:lnTo>
                <a:lnTo>
                  <a:pt x="0" y="9302750"/>
                </a:lnTo>
                <a:close/>
              </a:path>
            </a:pathLst>
          </a:custGeom>
          <a:solidFill>
            <a:srgbClr val="DEDEDE"/>
          </a:solid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7093EABEAF8B4CBA11C585923F1E9C" ma:contentTypeVersion="18" ma:contentTypeDescription="Create a new document." ma:contentTypeScope="" ma:versionID="131a324aee4d555a63beee497a8ea6ce">
  <xsd:schema xmlns:xsd="http://www.w3.org/2001/XMLSchema" xmlns:xs="http://www.w3.org/2001/XMLSchema" xmlns:p="http://schemas.microsoft.com/office/2006/metadata/properties" xmlns:ns2="6da850ba-8d6a-4946-9e64-3cca585aae94" xmlns:ns3="1f53fade-b7a2-46aa-9ff1-583a0afc40b4" xmlns:ns4="985ec44e-1bab-4c0b-9df0-6ba128686fc9" targetNamespace="http://schemas.microsoft.com/office/2006/metadata/properties" ma:root="true" ma:fieldsID="67098cbe284325ff0b97796543bd31fd" ns2:_="" ns3:_="" ns4:_="">
    <xsd:import namespace="6da850ba-8d6a-4946-9e64-3cca585aae94"/>
    <xsd:import namespace="1f53fade-b7a2-46aa-9ff1-583a0afc40b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850ba-8d6a-4946-9e64-3cca585aa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3fade-b7a2-46aa-9ff1-583a0afc40b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9aa507d-aaca-4591-aee8-da00b252780d}" ma:internalName="TaxCatchAll" ma:showField="CatchAllData" ma:web="1f53fade-b7a2-46aa-9ff1-583a0afc40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da850ba-8d6a-4946-9e64-3cca585aae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498F76-218D-4C08-985C-CD524879B82F}"/>
</file>

<file path=customXml/itemProps2.xml><?xml version="1.0" encoding="utf-8"?>
<ds:datastoreItem xmlns:ds="http://schemas.openxmlformats.org/officeDocument/2006/customXml" ds:itemID="{6AC175B1-140C-448F-B945-C41F402EAB1E}"/>
</file>

<file path=customXml/itemProps3.xml><?xml version="1.0" encoding="utf-8"?>
<ds:datastoreItem xmlns:ds="http://schemas.openxmlformats.org/officeDocument/2006/customXml" ds:itemID="{468D7DCF-28E3-425F-9B80-72E0A4AD894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0x010100B77093EABEAF8B4CBA11C585923F1E9C</vt:lpwstr>
  </property>
</Properties>
</file>