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10287000" cx="18288000"/>
  <p:notesSz cx="6858000" cy="9144000"/>
  <p:embeddedFontLst>
    <p:embeddedFont>
      <p:font typeface="Roboto"/>
      <p:bold r:id="rId46"/>
      <p:boldItalic r:id="rId47"/>
    </p:embeddedFont>
    <p:embeddedFont>
      <p:font typeface="Arimo"/>
      <p:bold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50" roundtripDataSignature="AMtx7miOMVsj3GolBz5duCSVcChwOaac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4.xml"/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42" Type="http://schemas.openxmlformats.org/officeDocument/2006/relationships/slide" Target="slides/slide37.xml"/><Relationship Id="rId47" Type="http://schemas.openxmlformats.org/officeDocument/2006/relationships/font" Target="fonts/Roboto-boldItalic.fntdata"/><Relationship Id="rId34" Type="http://schemas.openxmlformats.org/officeDocument/2006/relationships/slide" Target="slides/slide29.xml"/><Relationship Id="rId21" Type="http://schemas.openxmlformats.org/officeDocument/2006/relationships/slide" Target="slides/slide16.xml"/><Relationship Id="rId50" Type="http://customschemas.google.com/relationships/presentationmetadata" Target="meta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24" Type="http://schemas.openxmlformats.org/officeDocument/2006/relationships/slide" Target="slides/slide19.xml"/><Relationship Id="rId11" Type="http://schemas.openxmlformats.org/officeDocument/2006/relationships/slide" Target="slides/slide6.xml"/><Relationship Id="rId53" Type="http://schemas.openxmlformats.org/officeDocument/2006/relationships/customXml" Target="../customXml/item3.xml"/><Relationship Id="rId5" Type="http://schemas.openxmlformats.org/officeDocument/2006/relationships/notesMaster" Target="notesMasters/notesMaster1.xml"/><Relationship Id="rId44" Type="http://schemas.openxmlformats.org/officeDocument/2006/relationships/slide" Target="slides/slide39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52" Type="http://schemas.openxmlformats.org/officeDocument/2006/relationships/customXml" Target="../customXml/item2.xml"/><Relationship Id="rId43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Arimo-bold.fntdata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51" Type="http://schemas.openxmlformats.org/officeDocument/2006/relationships/customXml" Target="../customXml/item1.xml"/><Relationship Id="rId3" Type="http://schemas.openxmlformats.org/officeDocument/2006/relationships/presProps" Target="presProps.xml"/><Relationship Id="rId46" Type="http://schemas.openxmlformats.org/officeDocument/2006/relationships/font" Target="fonts/Roboto-bold.fntdata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5" Type="http://schemas.openxmlformats.org/officeDocument/2006/relationships/slide" Target="slides/slide2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41" Type="http://schemas.openxmlformats.org/officeDocument/2006/relationships/slide" Target="slides/slide36.xml"/><Relationship Id="rId20" Type="http://schemas.openxmlformats.org/officeDocument/2006/relationships/slide" Target="slides/slide15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49" Type="http://schemas.openxmlformats.org/officeDocument/2006/relationships/font" Target="fonts/Arimo-boldItalic.fntdata"/><Relationship Id="rId36" Type="http://schemas.openxmlformats.org/officeDocument/2006/relationships/slide" Target="slides/slide3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5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9" name="Google Shape;329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30" name="Google Shape;330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sp>
        <p:nvSpPr>
          <p:cNvPr id="332" name="Google Shape;332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3" name="Google Shape;333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9" name="Google Shape;389;p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90" name="Google Shape;390;p1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  <p:sp>
        <p:nvSpPr>
          <p:cNvPr id="392" name="Google Shape;392;p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3" name="Google Shape;393;p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2" name="Google Shape;412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13" name="Google Shape;413;p1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</a:t>
            </a:r>
            <a:endParaRPr/>
          </a:p>
        </p:txBody>
      </p:sp>
      <p:sp>
        <p:nvSpPr>
          <p:cNvPr id="415" name="Google Shape;415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6" name="Google Shape;416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5" name="Google Shape;435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36" name="Google Shape;436;p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</a:t>
            </a:r>
            <a:endParaRPr/>
          </a:p>
        </p:txBody>
      </p:sp>
      <p:sp>
        <p:nvSpPr>
          <p:cNvPr id="438" name="Google Shape;438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9" name="Google Shape;439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4" name="Google Shape;484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85" name="Google Shape;485;p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Initial 10 topics identified, based 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of currrent EHA elearning course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recent literature review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intenal discussions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</a:t>
            </a:r>
            <a:endParaRPr/>
          </a:p>
        </p:txBody>
      </p:sp>
      <p:sp>
        <p:nvSpPr>
          <p:cNvPr id="487" name="Google Shape;487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8" name="Google Shape;488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3" name="Google Shape;523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24" name="Google Shape;524;p1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</a:t>
            </a:r>
            <a:endParaRPr/>
          </a:p>
        </p:txBody>
      </p:sp>
      <p:sp>
        <p:nvSpPr>
          <p:cNvPr id="526" name="Google Shape;526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7" name="Google Shape;527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2" name="Google Shape;552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53" name="Google Shape;553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</a:t>
            </a:r>
            <a:endParaRPr/>
          </a:p>
        </p:txBody>
      </p:sp>
      <p:sp>
        <p:nvSpPr>
          <p:cNvPr id="555" name="Google Shape;555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6" name="Google Shape;556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8" name="Google Shape;98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9" name="Google Shape;99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01" name="Google Shape;101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91" name="Google Shape;591;p2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92" name="Google Shape;592;p2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</a:t>
            </a:r>
            <a:endParaRPr/>
          </a:p>
        </p:txBody>
      </p:sp>
      <p:sp>
        <p:nvSpPr>
          <p:cNvPr id="594" name="Google Shape;594;p2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95" name="Google Shape;595;p2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21" name="Google Shape;621;p2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22" name="Google Shape;622;p2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21</a:t>
            </a:r>
            <a:endParaRPr/>
          </a:p>
        </p:txBody>
      </p:sp>
      <p:sp>
        <p:nvSpPr>
          <p:cNvPr id="624" name="Google Shape;624;p2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25" name="Google Shape;625;p2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60" name="Google Shape;660;p2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61" name="Google Shape;661;p2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</a:t>
            </a:r>
            <a:endParaRPr/>
          </a:p>
        </p:txBody>
      </p:sp>
      <p:sp>
        <p:nvSpPr>
          <p:cNvPr id="663" name="Google Shape;663;p2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64" name="Google Shape;664;p2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02" name="Google Shape;702;p2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03" name="Google Shape;703;p2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23</a:t>
            </a:r>
            <a:endParaRPr/>
          </a:p>
        </p:txBody>
      </p:sp>
      <p:sp>
        <p:nvSpPr>
          <p:cNvPr id="705" name="Google Shape;705;p2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06" name="Google Shape;706;p2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36" name="Google Shape;736;p2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37" name="Google Shape;737;p2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8" name="Google Shape;738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</a:t>
            </a:r>
            <a:endParaRPr/>
          </a:p>
        </p:txBody>
      </p:sp>
      <p:sp>
        <p:nvSpPr>
          <p:cNvPr id="739" name="Google Shape;739;p2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40" name="Google Shape;740;p2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2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2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2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2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3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3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3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44" name="Google Shape;944;p3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45" name="Google Shape;945;p3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3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35</a:t>
            </a:r>
            <a:endParaRPr/>
          </a:p>
        </p:txBody>
      </p:sp>
      <p:sp>
        <p:nvSpPr>
          <p:cNvPr id="947" name="Google Shape;947;p3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48" name="Google Shape;948;p3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3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81" name="Google Shape;981;p3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82" name="Google Shape;982;p3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3" name="Google Shape;983;p3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38</a:t>
            </a:r>
            <a:endParaRPr/>
          </a:p>
        </p:txBody>
      </p:sp>
      <p:sp>
        <p:nvSpPr>
          <p:cNvPr id="984" name="Google Shape;984;p3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85" name="Google Shape;985;p3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3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3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5" name="Google Shape;145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6" name="Google Shape;146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48" name="Google Shape;148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9" name="Google Shape;149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4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4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4" name="Google Shape;294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5" name="Google Shape;295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sp>
        <p:nvSpPr>
          <p:cNvPr id="297" name="Google Shape;297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8" name="Google Shape;298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0" Type="http://schemas.openxmlformats.org/officeDocument/2006/relationships/image" Target="../media/image24.png"/><Relationship Id="rId9" Type="http://schemas.openxmlformats.org/officeDocument/2006/relationships/image" Target="../media/image25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27.png"/><Relationship Id="rId8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38.png"/><Relationship Id="rId7" Type="http://schemas.openxmlformats.org/officeDocument/2006/relationships/image" Target="../media/image30.png"/><Relationship Id="rId8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26.png"/><Relationship Id="rId7" Type="http://schemas.openxmlformats.org/officeDocument/2006/relationships/image" Target="../media/image32.png"/><Relationship Id="rId8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Relationship Id="rId4" Type="http://schemas.openxmlformats.org/officeDocument/2006/relationships/image" Target="../media/image2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1" Type="http://schemas.openxmlformats.org/officeDocument/2006/relationships/image" Target="../media/image15.png"/><Relationship Id="rId10" Type="http://schemas.openxmlformats.org/officeDocument/2006/relationships/image" Target="../media/image18.png"/><Relationship Id="rId9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A29A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2020143" y="490700"/>
            <a:ext cx="5717141" cy="1075999"/>
          </a:xfrm>
          <a:custGeom>
            <a:rect b="b" l="l" r="r" t="t"/>
            <a:pathLst>
              <a:path extrusionOk="0" h="1075999" w="5717141">
                <a:moveTo>
                  <a:pt x="0" y="0"/>
                </a:moveTo>
                <a:lnTo>
                  <a:pt x="5717141" y="0"/>
                </a:lnTo>
                <a:lnTo>
                  <a:pt x="5717141" y="1076000"/>
                </a:lnTo>
                <a:lnTo>
                  <a:pt x="0" y="107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4" l="0" r="0" t="-354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 flipH="1" rot="3099417">
            <a:off x="-207098" y="-3301980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rot="-7700582">
            <a:off x="-19230" y="-2842534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 txBox="1"/>
          <p:nvPr/>
        </p:nvSpPr>
        <p:spPr>
          <a:xfrm>
            <a:off x="914399" y="3974952"/>
            <a:ext cx="12638316" cy="3266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Module 4: 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Sustainable Water Resource Management in Humanitarian Action 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914399" y="3169190"/>
            <a:ext cx="9743091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ENVIRONMENT IN HUMANITARIAN ACTION (EHA) TRAINING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005839" y="7232263"/>
            <a:ext cx="6848235" cy="130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Name of Facilitator: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Venue: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Date: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 flipH="1" rot="-5827326">
            <a:off x="13124958" y="3643370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90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90" y="10474578"/>
                </a:lnTo>
                <a:lnTo>
                  <a:pt x="523729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 rot="4972673">
            <a:off x="13561463" y="4940475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0"/>
          <p:cNvSpPr/>
          <p:nvPr/>
        </p:nvSpPr>
        <p:spPr>
          <a:xfrm flipH="1" rot="2593308">
            <a:off x="-546034" y="-2266021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10"/>
          <p:cNvSpPr/>
          <p:nvPr/>
        </p:nvSpPr>
        <p:spPr>
          <a:xfrm rot="-8206691">
            <a:off x="-406136" y="-1771589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4" y="0"/>
                </a:lnTo>
                <a:lnTo>
                  <a:pt x="4066494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0"/>
          <p:cNvSpPr/>
          <p:nvPr/>
        </p:nvSpPr>
        <p:spPr>
          <a:xfrm flipH="1" rot="-6333435">
            <a:off x="13712693" y="2617499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9"/>
                </a:lnTo>
                <a:lnTo>
                  <a:pt x="5237289" y="10474579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10"/>
          <p:cNvSpPr/>
          <p:nvPr/>
        </p:nvSpPr>
        <p:spPr>
          <a:xfrm rot="4466564">
            <a:off x="14212833" y="3909168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10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40" name="Google Shape;340;p10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Understanding Different Water Resources</a:t>
            </a:r>
            <a:endParaRPr/>
          </a:p>
        </p:txBody>
      </p:sp>
      <p:grpSp>
        <p:nvGrpSpPr>
          <p:cNvPr id="341" name="Google Shape;341;p10"/>
          <p:cNvGrpSpPr/>
          <p:nvPr/>
        </p:nvGrpSpPr>
        <p:grpSpPr>
          <a:xfrm>
            <a:off x="885166" y="1899364"/>
            <a:ext cx="16515207" cy="669702"/>
            <a:chOff x="0" y="0"/>
            <a:chExt cx="22020276" cy="892937"/>
          </a:xfrm>
        </p:grpSpPr>
        <p:sp>
          <p:nvSpPr>
            <p:cNvPr id="342" name="Google Shape;342;p10"/>
            <p:cNvSpPr/>
            <p:nvPr/>
          </p:nvSpPr>
          <p:spPr>
            <a:xfrm>
              <a:off x="12700" y="12700"/>
              <a:ext cx="21994876" cy="867537"/>
            </a:xfrm>
            <a:custGeom>
              <a:rect b="b" l="l" r="r" t="t"/>
              <a:pathLst>
                <a:path extrusionOk="0" h="867537" w="21994876">
                  <a:moveTo>
                    <a:pt x="0" y="144526"/>
                  </a:moveTo>
                  <a:cubicBezTo>
                    <a:pt x="0" y="64770"/>
                    <a:pt x="66548" y="0"/>
                    <a:pt x="148590" y="0"/>
                  </a:cubicBezTo>
                  <a:lnTo>
                    <a:pt x="21846287" y="0"/>
                  </a:lnTo>
                  <a:cubicBezTo>
                    <a:pt x="21928328" y="0"/>
                    <a:pt x="21994876" y="64770"/>
                    <a:pt x="21994876" y="144526"/>
                  </a:cubicBezTo>
                  <a:lnTo>
                    <a:pt x="21994876" y="722884"/>
                  </a:lnTo>
                  <a:cubicBezTo>
                    <a:pt x="21994876" y="802767"/>
                    <a:pt x="21928328" y="867410"/>
                    <a:pt x="21846287" y="867410"/>
                  </a:cubicBezTo>
                  <a:lnTo>
                    <a:pt x="148590" y="867410"/>
                  </a:lnTo>
                  <a:cubicBezTo>
                    <a:pt x="66548" y="867537"/>
                    <a:pt x="0" y="802767"/>
                    <a:pt x="0" y="722884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0" y="0"/>
              <a:ext cx="22020276" cy="892937"/>
            </a:xfrm>
            <a:custGeom>
              <a:rect b="b" l="l" r="r" t="t"/>
              <a:pathLst>
                <a:path extrusionOk="0" h="892937" w="22020276">
                  <a:moveTo>
                    <a:pt x="0" y="157226"/>
                  </a:moveTo>
                  <a:cubicBezTo>
                    <a:pt x="0" y="70104"/>
                    <a:pt x="72517" y="0"/>
                    <a:pt x="161290" y="0"/>
                  </a:cubicBezTo>
                  <a:lnTo>
                    <a:pt x="21858987" y="0"/>
                  </a:lnTo>
                  <a:lnTo>
                    <a:pt x="21858987" y="12700"/>
                  </a:lnTo>
                  <a:lnTo>
                    <a:pt x="21858987" y="0"/>
                  </a:lnTo>
                  <a:cubicBezTo>
                    <a:pt x="21947760" y="0"/>
                    <a:pt x="22020276" y="70104"/>
                    <a:pt x="22020276" y="157226"/>
                  </a:cubicBezTo>
                  <a:lnTo>
                    <a:pt x="22007576" y="157226"/>
                  </a:lnTo>
                  <a:lnTo>
                    <a:pt x="22020276" y="157226"/>
                  </a:lnTo>
                  <a:lnTo>
                    <a:pt x="22020276" y="735584"/>
                  </a:lnTo>
                  <a:lnTo>
                    <a:pt x="22007576" y="735584"/>
                  </a:lnTo>
                  <a:lnTo>
                    <a:pt x="22020276" y="735584"/>
                  </a:lnTo>
                  <a:cubicBezTo>
                    <a:pt x="22020276" y="822833"/>
                    <a:pt x="21947760" y="892810"/>
                    <a:pt x="21858987" y="892810"/>
                  </a:cubicBezTo>
                  <a:lnTo>
                    <a:pt x="21858987" y="880110"/>
                  </a:lnTo>
                  <a:lnTo>
                    <a:pt x="21858987" y="892810"/>
                  </a:lnTo>
                  <a:lnTo>
                    <a:pt x="161290" y="892810"/>
                  </a:lnTo>
                  <a:lnTo>
                    <a:pt x="161290" y="880110"/>
                  </a:lnTo>
                  <a:lnTo>
                    <a:pt x="161290" y="892810"/>
                  </a:lnTo>
                  <a:cubicBezTo>
                    <a:pt x="72517" y="892937"/>
                    <a:pt x="0" y="822833"/>
                    <a:pt x="0" y="735584"/>
                  </a:cubicBezTo>
                  <a:lnTo>
                    <a:pt x="0" y="157226"/>
                  </a:lnTo>
                  <a:lnTo>
                    <a:pt x="12700" y="157226"/>
                  </a:lnTo>
                  <a:lnTo>
                    <a:pt x="0" y="157226"/>
                  </a:lnTo>
                  <a:moveTo>
                    <a:pt x="25400" y="157226"/>
                  </a:moveTo>
                  <a:lnTo>
                    <a:pt x="25400" y="735584"/>
                  </a:lnTo>
                  <a:lnTo>
                    <a:pt x="12700" y="735584"/>
                  </a:lnTo>
                  <a:lnTo>
                    <a:pt x="25400" y="735584"/>
                  </a:lnTo>
                  <a:cubicBezTo>
                    <a:pt x="25400" y="808101"/>
                    <a:pt x="85979" y="867410"/>
                    <a:pt x="161290" y="867410"/>
                  </a:cubicBezTo>
                  <a:lnTo>
                    <a:pt x="21858987" y="867410"/>
                  </a:lnTo>
                  <a:cubicBezTo>
                    <a:pt x="21934425" y="867410"/>
                    <a:pt x="21994876" y="807974"/>
                    <a:pt x="21994876" y="735584"/>
                  </a:cubicBezTo>
                  <a:lnTo>
                    <a:pt x="21994876" y="157226"/>
                  </a:lnTo>
                  <a:cubicBezTo>
                    <a:pt x="21994876" y="84709"/>
                    <a:pt x="21934298" y="25400"/>
                    <a:pt x="21858987" y="25400"/>
                  </a:cubicBezTo>
                  <a:lnTo>
                    <a:pt x="161290" y="25400"/>
                  </a:lnTo>
                  <a:lnTo>
                    <a:pt x="161290" y="12700"/>
                  </a:lnTo>
                  <a:lnTo>
                    <a:pt x="161290" y="25400"/>
                  </a:lnTo>
                  <a:cubicBezTo>
                    <a:pt x="85979" y="25400"/>
                    <a:pt x="25400" y="84836"/>
                    <a:pt x="25400" y="157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" name="Google Shape;344;p10"/>
          <p:cNvSpPr txBox="1"/>
          <p:nvPr/>
        </p:nvSpPr>
        <p:spPr>
          <a:xfrm>
            <a:off x="993128" y="2026376"/>
            <a:ext cx="16299290" cy="434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Groundwater</a:t>
            </a:r>
            <a:endParaRPr/>
          </a:p>
        </p:txBody>
      </p:sp>
      <p:sp>
        <p:nvSpPr>
          <p:cNvPr id="345" name="Google Shape;345;p10"/>
          <p:cNvSpPr txBox="1"/>
          <p:nvPr/>
        </p:nvSpPr>
        <p:spPr>
          <a:xfrm>
            <a:off x="1239098" y="2594134"/>
            <a:ext cx="16042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Water stored underground in aquifers.</a:t>
            </a:r>
            <a:endParaRPr sz="1300"/>
          </a:p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1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Reliable source when surface water is unavailable.</a:t>
            </a:r>
            <a:endParaRPr sz="1300"/>
          </a:p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1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Boreholes drilled in drought-affected regions provide a continuous supply.</a:t>
            </a:r>
            <a:endParaRPr sz="1300"/>
          </a:p>
        </p:txBody>
      </p:sp>
      <p:grpSp>
        <p:nvGrpSpPr>
          <p:cNvPr id="346" name="Google Shape;346;p10"/>
          <p:cNvGrpSpPr/>
          <p:nvPr/>
        </p:nvGrpSpPr>
        <p:grpSpPr>
          <a:xfrm>
            <a:off x="885166" y="3659349"/>
            <a:ext cx="16515207" cy="669703"/>
            <a:chOff x="0" y="0"/>
            <a:chExt cx="22020276" cy="892937"/>
          </a:xfrm>
        </p:grpSpPr>
        <p:sp>
          <p:nvSpPr>
            <p:cNvPr id="347" name="Google Shape;347;p10"/>
            <p:cNvSpPr/>
            <p:nvPr/>
          </p:nvSpPr>
          <p:spPr>
            <a:xfrm>
              <a:off x="12700" y="12700"/>
              <a:ext cx="21994876" cy="867537"/>
            </a:xfrm>
            <a:custGeom>
              <a:rect b="b" l="l" r="r" t="t"/>
              <a:pathLst>
                <a:path extrusionOk="0" h="867537" w="21994876">
                  <a:moveTo>
                    <a:pt x="0" y="144526"/>
                  </a:moveTo>
                  <a:cubicBezTo>
                    <a:pt x="0" y="64770"/>
                    <a:pt x="66548" y="0"/>
                    <a:pt x="148590" y="0"/>
                  </a:cubicBezTo>
                  <a:lnTo>
                    <a:pt x="21846287" y="0"/>
                  </a:lnTo>
                  <a:cubicBezTo>
                    <a:pt x="21928328" y="0"/>
                    <a:pt x="21994876" y="64770"/>
                    <a:pt x="21994876" y="144526"/>
                  </a:cubicBezTo>
                  <a:lnTo>
                    <a:pt x="21994876" y="722884"/>
                  </a:lnTo>
                  <a:cubicBezTo>
                    <a:pt x="21994876" y="802767"/>
                    <a:pt x="21928328" y="867410"/>
                    <a:pt x="21846287" y="867410"/>
                  </a:cubicBezTo>
                  <a:lnTo>
                    <a:pt x="148590" y="867410"/>
                  </a:lnTo>
                  <a:cubicBezTo>
                    <a:pt x="66548" y="867537"/>
                    <a:pt x="0" y="802767"/>
                    <a:pt x="0" y="722884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0" y="0"/>
              <a:ext cx="22020276" cy="892937"/>
            </a:xfrm>
            <a:custGeom>
              <a:rect b="b" l="l" r="r" t="t"/>
              <a:pathLst>
                <a:path extrusionOk="0" h="892937" w="22020276">
                  <a:moveTo>
                    <a:pt x="0" y="157226"/>
                  </a:moveTo>
                  <a:cubicBezTo>
                    <a:pt x="0" y="70104"/>
                    <a:pt x="72517" y="0"/>
                    <a:pt x="161290" y="0"/>
                  </a:cubicBezTo>
                  <a:lnTo>
                    <a:pt x="21858987" y="0"/>
                  </a:lnTo>
                  <a:lnTo>
                    <a:pt x="21858987" y="12700"/>
                  </a:lnTo>
                  <a:lnTo>
                    <a:pt x="21858987" y="0"/>
                  </a:lnTo>
                  <a:cubicBezTo>
                    <a:pt x="21947760" y="0"/>
                    <a:pt x="22020276" y="70104"/>
                    <a:pt x="22020276" y="157226"/>
                  </a:cubicBezTo>
                  <a:lnTo>
                    <a:pt x="22007576" y="157226"/>
                  </a:lnTo>
                  <a:lnTo>
                    <a:pt x="22020276" y="157226"/>
                  </a:lnTo>
                  <a:lnTo>
                    <a:pt x="22020276" y="735584"/>
                  </a:lnTo>
                  <a:lnTo>
                    <a:pt x="22007576" y="735584"/>
                  </a:lnTo>
                  <a:lnTo>
                    <a:pt x="22020276" y="735584"/>
                  </a:lnTo>
                  <a:cubicBezTo>
                    <a:pt x="22020276" y="822833"/>
                    <a:pt x="21947760" y="892810"/>
                    <a:pt x="21858987" y="892810"/>
                  </a:cubicBezTo>
                  <a:lnTo>
                    <a:pt x="21858987" y="880110"/>
                  </a:lnTo>
                  <a:lnTo>
                    <a:pt x="21858987" y="892810"/>
                  </a:lnTo>
                  <a:lnTo>
                    <a:pt x="161290" y="892810"/>
                  </a:lnTo>
                  <a:lnTo>
                    <a:pt x="161290" y="880110"/>
                  </a:lnTo>
                  <a:lnTo>
                    <a:pt x="161290" y="892810"/>
                  </a:lnTo>
                  <a:cubicBezTo>
                    <a:pt x="72517" y="892937"/>
                    <a:pt x="0" y="822833"/>
                    <a:pt x="0" y="735584"/>
                  </a:cubicBezTo>
                  <a:lnTo>
                    <a:pt x="0" y="157226"/>
                  </a:lnTo>
                  <a:lnTo>
                    <a:pt x="12700" y="157226"/>
                  </a:lnTo>
                  <a:lnTo>
                    <a:pt x="0" y="157226"/>
                  </a:lnTo>
                  <a:moveTo>
                    <a:pt x="25400" y="157226"/>
                  </a:moveTo>
                  <a:lnTo>
                    <a:pt x="25400" y="735584"/>
                  </a:lnTo>
                  <a:lnTo>
                    <a:pt x="12700" y="735584"/>
                  </a:lnTo>
                  <a:lnTo>
                    <a:pt x="25400" y="735584"/>
                  </a:lnTo>
                  <a:cubicBezTo>
                    <a:pt x="25400" y="808101"/>
                    <a:pt x="85979" y="867410"/>
                    <a:pt x="161290" y="867410"/>
                  </a:cubicBezTo>
                  <a:lnTo>
                    <a:pt x="21858987" y="867410"/>
                  </a:lnTo>
                  <a:cubicBezTo>
                    <a:pt x="21934425" y="867410"/>
                    <a:pt x="21994876" y="807974"/>
                    <a:pt x="21994876" y="735584"/>
                  </a:cubicBezTo>
                  <a:lnTo>
                    <a:pt x="21994876" y="157226"/>
                  </a:lnTo>
                  <a:cubicBezTo>
                    <a:pt x="21994876" y="84709"/>
                    <a:pt x="21934298" y="25400"/>
                    <a:pt x="21858987" y="25400"/>
                  </a:cubicBezTo>
                  <a:lnTo>
                    <a:pt x="161290" y="25400"/>
                  </a:lnTo>
                  <a:lnTo>
                    <a:pt x="161290" y="12700"/>
                  </a:lnTo>
                  <a:lnTo>
                    <a:pt x="161290" y="25400"/>
                  </a:lnTo>
                  <a:cubicBezTo>
                    <a:pt x="85979" y="25400"/>
                    <a:pt x="25400" y="84836"/>
                    <a:pt x="25400" y="157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10"/>
          <p:cNvSpPr txBox="1"/>
          <p:nvPr/>
        </p:nvSpPr>
        <p:spPr>
          <a:xfrm>
            <a:off x="993128" y="3786360"/>
            <a:ext cx="16299290" cy="434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Surface Water</a:t>
            </a:r>
            <a:endParaRPr/>
          </a:p>
        </p:txBody>
      </p:sp>
      <p:sp>
        <p:nvSpPr>
          <p:cNvPr id="350" name="Google Shape;350;p10"/>
          <p:cNvSpPr txBox="1"/>
          <p:nvPr/>
        </p:nvSpPr>
        <p:spPr>
          <a:xfrm>
            <a:off x="1239098" y="4354117"/>
            <a:ext cx="16042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Water from rivers, lakes, and reservoirs.</a:t>
            </a:r>
            <a:endParaRPr sz="1300"/>
          </a:p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1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Importance: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Crucial for immediate access in emergencies.</a:t>
            </a:r>
            <a:endParaRPr sz="1300"/>
          </a:p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1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Utilizing rivers and lakes as primary water sources for affected populations.</a:t>
            </a:r>
            <a:endParaRPr sz="1300"/>
          </a:p>
        </p:txBody>
      </p:sp>
      <p:grpSp>
        <p:nvGrpSpPr>
          <p:cNvPr id="351" name="Google Shape;351;p10"/>
          <p:cNvGrpSpPr/>
          <p:nvPr/>
        </p:nvGrpSpPr>
        <p:grpSpPr>
          <a:xfrm>
            <a:off x="885166" y="5419332"/>
            <a:ext cx="16515207" cy="669702"/>
            <a:chOff x="0" y="0"/>
            <a:chExt cx="22020276" cy="892937"/>
          </a:xfrm>
        </p:grpSpPr>
        <p:sp>
          <p:nvSpPr>
            <p:cNvPr id="352" name="Google Shape;352;p10"/>
            <p:cNvSpPr/>
            <p:nvPr/>
          </p:nvSpPr>
          <p:spPr>
            <a:xfrm>
              <a:off x="12700" y="12700"/>
              <a:ext cx="21994876" cy="867537"/>
            </a:xfrm>
            <a:custGeom>
              <a:rect b="b" l="l" r="r" t="t"/>
              <a:pathLst>
                <a:path extrusionOk="0" h="867537" w="21994876">
                  <a:moveTo>
                    <a:pt x="0" y="144526"/>
                  </a:moveTo>
                  <a:cubicBezTo>
                    <a:pt x="0" y="64770"/>
                    <a:pt x="66548" y="0"/>
                    <a:pt x="148590" y="0"/>
                  </a:cubicBezTo>
                  <a:lnTo>
                    <a:pt x="21846287" y="0"/>
                  </a:lnTo>
                  <a:cubicBezTo>
                    <a:pt x="21928328" y="0"/>
                    <a:pt x="21994876" y="64770"/>
                    <a:pt x="21994876" y="144526"/>
                  </a:cubicBezTo>
                  <a:lnTo>
                    <a:pt x="21994876" y="722884"/>
                  </a:lnTo>
                  <a:cubicBezTo>
                    <a:pt x="21994876" y="802767"/>
                    <a:pt x="21928328" y="867410"/>
                    <a:pt x="21846287" y="867410"/>
                  </a:cubicBezTo>
                  <a:lnTo>
                    <a:pt x="148590" y="867410"/>
                  </a:lnTo>
                  <a:cubicBezTo>
                    <a:pt x="66548" y="867537"/>
                    <a:pt x="0" y="802767"/>
                    <a:pt x="0" y="722884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0" y="0"/>
              <a:ext cx="22020276" cy="892937"/>
            </a:xfrm>
            <a:custGeom>
              <a:rect b="b" l="l" r="r" t="t"/>
              <a:pathLst>
                <a:path extrusionOk="0" h="892937" w="22020276">
                  <a:moveTo>
                    <a:pt x="0" y="157226"/>
                  </a:moveTo>
                  <a:cubicBezTo>
                    <a:pt x="0" y="70104"/>
                    <a:pt x="72517" y="0"/>
                    <a:pt x="161290" y="0"/>
                  </a:cubicBezTo>
                  <a:lnTo>
                    <a:pt x="21858987" y="0"/>
                  </a:lnTo>
                  <a:lnTo>
                    <a:pt x="21858987" y="12700"/>
                  </a:lnTo>
                  <a:lnTo>
                    <a:pt x="21858987" y="0"/>
                  </a:lnTo>
                  <a:cubicBezTo>
                    <a:pt x="21947760" y="0"/>
                    <a:pt x="22020276" y="70104"/>
                    <a:pt x="22020276" y="157226"/>
                  </a:cubicBezTo>
                  <a:lnTo>
                    <a:pt x="22007576" y="157226"/>
                  </a:lnTo>
                  <a:lnTo>
                    <a:pt x="22020276" y="157226"/>
                  </a:lnTo>
                  <a:lnTo>
                    <a:pt x="22020276" y="735584"/>
                  </a:lnTo>
                  <a:lnTo>
                    <a:pt x="22007576" y="735584"/>
                  </a:lnTo>
                  <a:lnTo>
                    <a:pt x="22020276" y="735584"/>
                  </a:lnTo>
                  <a:cubicBezTo>
                    <a:pt x="22020276" y="822833"/>
                    <a:pt x="21947760" y="892810"/>
                    <a:pt x="21858987" y="892810"/>
                  </a:cubicBezTo>
                  <a:lnTo>
                    <a:pt x="21858987" y="880110"/>
                  </a:lnTo>
                  <a:lnTo>
                    <a:pt x="21858987" y="892810"/>
                  </a:lnTo>
                  <a:lnTo>
                    <a:pt x="161290" y="892810"/>
                  </a:lnTo>
                  <a:lnTo>
                    <a:pt x="161290" y="880110"/>
                  </a:lnTo>
                  <a:lnTo>
                    <a:pt x="161290" y="892810"/>
                  </a:lnTo>
                  <a:cubicBezTo>
                    <a:pt x="72517" y="892937"/>
                    <a:pt x="0" y="822833"/>
                    <a:pt x="0" y="735584"/>
                  </a:cubicBezTo>
                  <a:lnTo>
                    <a:pt x="0" y="157226"/>
                  </a:lnTo>
                  <a:lnTo>
                    <a:pt x="12700" y="157226"/>
                  </a:lnTo>
                  <a:lnTo>
                    <a:pt x="0" y="157226"/>
                  </a:lnTo>
                  <a:moveTo>
                    <a:pt x="25400" y="157226"/>
                  </a:moveTo>
                  <a:lnTo>
                    <a:pt x="25400" y="735584"/>
                  </a:lnTo>
                  <a:lnTo>
                    <a:pt x="12700" y="735584"/>
                  </a:lnTo>
                  <a:lnTo>
                    <a:pt x="25400" y="735584"/>
                  </a:lnTo>
                  <a:cubicBezTo>
                    <a:pt x="25400" y="808101"/>
                    <a:pt x="85979" y="867410"/>
                    <a:pt x="161290" y="867410"/>
                  </a:cubicBezTo>
                  <a:lnTo>
                    <a:pt x="21858987" y="867410"/>
                  </a:lnTo>
                  <a:cubicBezTo>
                    <a:pt x="21934425" y="867410"/>
                    <a:pt x="21994876" y="807974"/>
                    <a:pt x="21994876" y="735584"/>
                  </a:cubicBezTo>
                  <a:lnTo>
                    <a:pt x="21994876" y="157226"/>
                  </a:lnTo>
                  <a:cubicBezTo>
                    <a:pt x="21994876" y="84709"/>
                    <a:pt x="21934298" y="25400"/>
                    <a:pt x="21858987" y="25400"/>
                  </a:cubicBezTo>
                  <a:lnTo>
                    <a:pt x="161290" y="25400"/>
                  </a:lnTo>
                  <a:lnTo>
                    <a:pt x="161290" y="12700"/>
                  </a:lnTo>
                  <a:lnTo>
                    <a:pt x="161290" y="25400"/>
                  </a:lnTo>
                  <a:cubicBezTo>
                    <a:pt x="85979" y="25400"/>
                    <a:pt x="25400" y="84836"/>
                    <a:pt x="25400" y="157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10"/>
          <p:cNvSpPr txBox="1"/>
          <p:nvPr/>
        </p:nvSpPr>
        <p:spPr>
          <a:xfrm>
            <a:off x="993128" y="5546343"/>
            <a:ext cx="16299290" cy="434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Rainwater Harvesting</a:t>
            </a:r>
            <a:endParaRPr/>
          </a:p>
        </p:txBody>
      </p:sp>
      <p:sp>
        <p:nvSpPr>
          <p:cNvPr id="355" name="Google Shape;355;p10"/>
          <p:cNvSpPr txBox="1"/>
          <p:nvPr/>
        </p:nvSpPr>
        <p:spPr>
          <a:xfrm>
            <a:off x="1239098" y="6114100"/>
            <a:ext cx="16042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Collection and storage of rainwater for later use.</a:t>
            </a:r>
            <a:endParaRPr sz="1300"/>
          </a:p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1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Reduces dependency on other water sources.</a:t>
            </a:r>
            <a:endParaRPr sz="1300"/>
          </a:p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1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Implementing rainwater harvesting systems in areas with seasonal rainfall.</a:t>
            </a:r>
            <a:endParaRPr sz="1300"/>
          </a:p>
        </p:txBody>
      </p:sp>
      <p:grpSp>
        <p:nvGrpSpPr>
          <p:cNvPr id="356" name="Google Shape;356;p10"/>
          <p:cNvGrpSpPr/>
          <p:nvPr/>
        </p:nvGrpSpPr>
        <p:grpSpPr>
          <a:xfrm>
            <a:off x="885166" y="7179315"/>
            <a:ext cx="16515207" cy="669702"/>
            <a:chOff x="0" y="0"/>
            <a:chExt cx="22020276" cy="892937"/>
          </a:xfrm>
        </p:grpSpPr>
        <p:sp>
          <p:nvSpPr>
            <p:cNvPr id="357" name="Google Shape;357;p10"/>
            <p:cNvSpPr/>
            <p:nvPr/>
          </p:nvSpPr>
          <p:spPr>
            <a:xfrm>
              <a:off x="12700" y="12700"/>
              <a:ext cx="21994876" cy="867537"/>
            </a:xfrm>
            <a:custGeom>
              <a:rect b="b" l="l" r="r" t="t"/>
              <a:pathLst>
                <a:path extrusionOk="0" h="867537" w="21994876">
                  <a:moveTo>
                    <a:pt x="0" y="144526"/>
                  </a:moveTo>
                  <a:cubicBezTo>
                    <a:pt x="0" y="64770"/>
                    <a:pt x="66548" y="0"/>
                    <a:pt x="148590" y="0"/>
                  </a:cubicBezTo>
                  <a:lnTo>
                    <a:pt x="21846287" y="0"/>
                  </a:lnTo>
                  <a:cubicBezTo>
                    <a:pt x="21928328" y="0"/>
                    <a:pt x="21994876" y="64770"/>
                    <a:pt x="21994876" y="144526"/>
                  </a:cubicBezTo>
                  <a:lnTo>
                    <a:pt x="21994876" y="722884"/>
                  </a:lnTo>
                  <a:cubicBezTo>
                    <a:pt x="21994876" y="802767"/>
                    <a:pt x="21928328" y="867410"/>
                    <a:pt x="21846287" y="867410"/>
                  </a:cubicBezTo>
                  <a:lnTo>
                    <a:pt x="148590" y="867410"/>
                  </a:lnTo>
                  <a:cubicBezTo>
                    <a:pt x="66548" y="867537"/>
                    <a:pt x="0" y="802767"/>
                    <a:pt x="0" y="722884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0" y="0"/>
              <a:ext cx="22020276" cy="892937"/>
            </a:xfrm>
            <a:custGeom>
              <a:rect b="b" l="l" r="r" t="t"/>
              <a:pathLst>
                <a:path extrusionOk="0" h="892937" w="22020276">
                  <a:moveTo>
                    <a:pt x="0" y="157226"/>
                  </a:moveTo>
                  <a:cubicBezTo>
                    <a:pt x="0" y="70104"/>
                    <a:pt x="72517" y="0"/>
                    <a:pt x="161290" y="0"/>
                  </a:cubicBezTo>
                  <a:lnTo>
                    <a:pt x="21858987" y="0"/>
                  </a:lnTo>
                  <a:lnTo>
                    <a:pt x="21858987" y="12700"/>
                  </a:lnTo>
                  <a:lnTo>
                    <a:pt x="21858987" y="0"/>
                  </a:lnTo>
                  <a:cubicBezTo>
                    <a:pt x="21947760" y="0"/>
                    <a:pt x="22020276" y="70104"/>
                    <a:pt x="22020276" y="157226"/>
                  </a:cubicBezTo>
                  <a:lnTo>
                    <a:pt x="22007576" y="157226"/>
                  </a:lnTo>
                  <a:lnTo>
                    <a:pt x="22020276" y="157226"/>
                  </a:lnTo>
                  <a:lnTo>
                    <a:pt x="22020276" y="735584"/>
                  </a:lnTo>
                  <a:lnTo>
                    <a:pt x="22007576" y="735584"/>
                  </a:lnTo>
                  <a:lnTo>
                    <a:pt x="22020276" y="735584"/>
                  </a:lnTo>
                  <a:cubicBezTo>
                    <a:pt x="22020276" y="822833"/>
                    <a:pt x="21947760" y="892810"/>
                    <a:pt x="21858987" y="892810"/>
                  </a:cubicBezTo>
                  <a:lnTo>
                    <a:pt x="21858987" y="880110"/>
                  </a:lnTo>
                  <a:lnTo>
                    <a:pt x="21858987" y="892810"/>
                  </a:lnTo>
                  <a:lnTo>
                    <a:pt x="161290" y="892810"/>
                  </a:lnTo>
                  <a:lnTo>
                    <a:pt x="161290" y="880110"/>
                  </a:lnTo>
                  <a:lnTo>
                    <a:pt x="161290" y="892810"/>
                  </a:lnTo>
                  <a:cubicBezTo>
                    <a:pt x="72517" y="892937"/>
                    <a:pt x="0" y="822833"/>
                    <a:pt x="0" y="735584"/>
                  </a:cubicBezTo>
                  <a:lnTo>
                    <a:pt x="0" y="157226"/>
                  </a:lnTo>
                  <a:lnTo>
                    <a:pt x="12700" y="157226"/>
                  </a:lnTo>
                  <a:lnTo>
                    <a:pt x="0" y="157226"/>
                  </a:lnTo>
                  <a:moveTo>
                    <a:pt x="25400" y="157226"/>
                  </a:moveTo>
                  <a:lnTo>
                    <a:pt x="25400" y="735584"/>
                  </a:lnTo>
                  <a:lnTo>
                    <a:pt x="12700" y="735584"/>
                  </a:lnTo>
                  <a:lnTo>
                    <a:pt x="25400" y="735584"/>
                  </a:lnTo>
                  <a:cubicBezTo>
                    <a:pt x="25400" y="808101"/>
                    <a:pt x="85979" y="867410"/>
                    <a:pt x="161290" y="867410"/>
                  </a:cubicBezTo>
                  <a:lnTo>
                    <a:pt x="21858987" y="867410"/>
                  </a:lnTo>
                  <a:cubicBezTo>
                    <a:pt x="21934425" y="867410"/>
                    <a:pt x="21994876" y="807974"/>
                    <a:pt x="21994876" y="735584"/>
                  </a:cubicBezTo>
                  <a:lnTo>
                    <a:pt x="21994876" y="157226"/>
                  </a:lnTo>
                  <a:cubicBezTo>
                    <a:pt x="21994876" y="84709"/>
                    <a:pt x="21934298" y="25400"/>
                    <a:pt x="21858987" y="25400"/>
                  </a:cubicBezTo>
                  <a:lnTo>
                    <a:pt x="161290" y="25400"/>
                  </a:lnTo>
                  <a:lnTo>
                    <a:pt x="161290" y="12700"/>
                  </a:lnTo>
                  <a:lnTo>
                    <a:pt x="161290" y="25400"/>
                  </a:lnTo>
                  <a:cubicBezTo>
                    <a:pt x="85979" y="25400"/>
                    <a:pt x="25400" y="84836"/>
                    <a:pt x="25400" y="157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10"/>
          <p:cNvSpPr txBox="1"/>
          <p:nvPr/>
        </p:nvSpPr>
        <p:spPr>
          <a:xfrm>
            <a:off x="993128" y="7306326"/>
            <a:ext cx="16299290" cy="434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Desalinated Water</a:t>
            </a:r>
            <a:endParaRPr/>
          </a:p>
        </p:txBody>
      </p:sp>
      <p:sp>
        <p:nvSpPr>
          <p:cNvPr id="360" name="Google Shape;360;p10"/>
          <p:cNvSpPr txBox="1"/>
          <p:nvPr/>
        </p:nvSpPr>
        <p:spPr>
          <a:xfrm>
            <a:off x="1239098" y="7874084"/>
            <a:ext cx="16042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Seawater processed to remove salts and minerals.</a:t>
            </a:r>
            <a:endParaRPr sz="1300"/>
          </a:p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1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Importance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Provides a vital water source in coastal regions with limited freshwater.</a:t>
            </a:r>
            <a:endParaRPr sz="1300"/>
          </a:p>
          <a:p>
            <a:pPr indent="-14605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b="1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Desalination plants provide freshwater in drought-affected coastal areas.</a:t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1"/>
          <p:cNvSpPr/>
          <p:nvPr/>
        </p:nvSpPr>
        <p:spPr>
          <a:xfrm flipH="1" rot="2593308">
            <a:off x="-546034" y="-2266021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1"/>
          <p:cNvSpPr/>
          <p:nvPr/>
        </p:nvSpPr>
        <p:spPr>
          <a:xfrm rot="-8206691">
            <a:off x="-406136" y="-1771589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4" y="0"/>
                </a:lnTo>
                <a:lnTo>
                  <a:pt x="4066494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11"/>
          <p:cNvSpPr/>
          <p:nvPr/>
        </p:nvSpPr>
        <p:spPr>
          <a:xfrm flipH="1" rot="-6333435">
            <a:off x="13712693" y="2617499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9"/>
                </a:lnTo>
                <a:lnTo>
                  <a:pt x="5237289" y="10474579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11"/>
          <p:cNvSpPr/>
          <p:nvPr/>
        </p:nvSpPr>
        <p:spPr>
          <a:xfrm rot="4466564">
            <a:off x="14212833" y="3909168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11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70" name="Google Shape;370;p11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Types of Wastewater</a:t>
            </a:r>
            <a:endParaRPr/>
          </a:p>
        </p:txBody>
      </p:sp>
      <p:sp>
        <p:nvSpPr>
          <p:cNvPr id="371" name="Google Shape;371;p11"/>
          <p:cNvSpPr/>
          <p:nvPr/>
        </p:nvSpPr>
        <p:spPr>
          <a:xfrm>
            <a:off x="914400" y="2331722"/>
            <a:ext cx="2057400" cy="68579"/>
          </a:xfrm>
          <a:custGeom>
            <a:rect b="b" l="l" r="r" t="t"/>
            <a:pathLst>
              <a:path extrusionOk="0" h="91440" w="2743200">
                <a:moveTo>
                  <a:pt x="0" y="0"/>
                </a:moveTo>
                <a:lnTo>
                  <a:pt x="2743200" y="0"/>
                </a:lnTo>
                <a:lnTo>
                  <a:pt x="2743200" y="91440"/>
                </a:lnTo>
                <a:lnTo>
                  <a:pt x="0" y="91440"/>
                </a:lnTo>
                <a:close/>
              </a:path>
            </a:pathLst>
          </a:custGeom>
          <a:solidFill>
            <a:srgbClr val="AEA29A"/>
          </a:solidFill>
          <a:ln>
            <a:noFill/>
          </a:ln>
        </p:spPr>
      </p:sp>
      <p:grpSp>
        <p:nvGrpSpPr>
          <p:cNvPr id="372" name="Google Shape;372;p11"/>
          <p:cNvGrpSpPr/>
          <p:nvPr/>
        </p:nvGrpSpPr>
        <p:grpSpPr>
          <a:xfrm>
            <a:off x="885166" y="1922832"/>
            <a:ext cx="16515207" cy="917639"/>
            <a:chOff x="0" y="0"/>
            <a:chExt cx="22020276" cy="1223518"/>
          </a:xfrm>
        </p:grpSpPr>
        <p:sp>
          <p:nvSpPr>
            <p:cNvPr id="373" name="Google Shape;373;p11"/>
            <p:cNvSpPr/>
            <p:nvPr/>
          </p:nvSpPr>
          <p:spPr>
            <a:xfrm>
              <a:off x="12700" y="12700"/>
              <a:ext cx="21994876" cy="1198118"/>
            </a:xfrm>
            <a:custGeom>
              <a:rect b="b" l="l" r="r" t="t"/>
              <a:pathLst>
                <a:path extrusionOk="0" h="1198118" w="21994876">
                  <a:moveTo>
                    <a:pt x="0" y="199644"/>
                  </a:moveTo>
                  <a:cubicBezTo>
                    <a:pt x="0" y="89408"/>
                    <a:pt x="91186" y="0"/>
                    <a:pt x="203708" y="0"/>
                  </a:cubicBezTo>
                  <a:lnTo>
                    <a:pt x="21791169" y="0"/>
                  </a:lnTo>
                  <a:cubicBezTo>
                    <a:pt x="21903691" y="0"/>
                    <a:pt x="21994876" y="89408"/>
                    <a:pt x="21994876" y="199644"/>
                  </a:cubicBezTo>
                  <a:lnTo>
                    <a:pt x="21994876" y="998347"/>
                  </a:lnTo>
                  <a:cubicBezTo>
                    <a:pt x="21994876" y="1108583"/>
                    <a:pt x="21903691" y="1197991"/>
                    <a:pt x="21791169" y="1197991"/>
                  </a:cubicBezTo>
                  <a:lnTo>
                    <a:pt x="203708" y="1197991"/>
                  </a:lnTo>
                  <a:cubicBezTo>
                    <a:pt x="91186" y="1198118"/>
                    <a:pt x="0" y="1108710"/>
                    <a:pt x="0" y="998347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0" y="0"/>
              <a:ext cx="22020276" cy="1223518"/>
            </a:xfrm>
            <a:custGeom>
              <a:rect b="b" l="l" r="r" t="t"/>
              <a:pathLst>
                <a:path extrusionOk="0" h="1223518" w="22020276">
                  <a:moveTo>
                    <a:pt x="0" y="212344"/>
                  </a:moveTo>
                  <a:cubicBezTo>
                    <a:pt x="0" y="94869"/>
                    <a:pt x="97155" y="0"/>
                    <a:pt x="216408" y="0"/>
                  </a:cubicBezTo>
                  <a:lnTo>
                    <a:pt x="21803869" y="0"/>
                  </a:lnTo>
                  <a:lnTo>
                    <a:pt x="21803869" y="12700"/>
                  </a:lnTo>
                  <a:lnTo>
                    <a:pt x="21803869" y="0"/>
                  </a:lnTo>
                  <a:cubicBezTo>
                    <a:pt x="21923122" y="0"/>
                    <a:pt x="22020276" y="94869"/>
                    <a:pt x="22020276" y="212344"/>
                  </a:cubicBezTo>
                  <a:lnTo>
                    <a:pt x="22007576" y="212344"/>
                  </a:lnTo>
                  <a:lnTo>
                    <a:pt x="22020276" y="212344"/>
                  </a:lnTo>
                  <a:lnTo>
                    <a:pt x="22020276" y="1011047"/>
                  </a:lnTo>
                  <a:lnTo>
                    <a:pt x="22007576" y="1011047"/>
                  </a:lnTo>
                  <a:lnTo>
                    <a:pt x="22020276" y="1011047"/>
                  </a:lnTo>
                  <a:cubicBezTo>
                    <a:pt x="22020276" y="1128522"/>
                    <a:pt x="21923122" y="1223391"/>
                    <a:pt x="21803869" y="1223391"/>
                  </a:cubicBezTo>
                  <a:lnTo>
                    <a:pt x="21803869" y="1210691"/>
                  </a:lnTo>
                  <a:lnTo>
                    <a:pt x="21803869" y="1223391"/>
                  </a:lnTo>
                  <a:lnTo>
                    <a:pt x="216408" y="1223391"/>
                  </a:lnTo>
                  <a:lnTo>
                    <a:pt x="216408" y="1210691"/>
                  </a:lnTo>
                  <a:lnTo>
                    <a:pt x="216408" y="1223391"/>
                  </a:lnTo>
                  <a:cubicBezTo>
                    <a:pt x="97155" y="1223518"/>
                    <a:pt x="0" y="1128649"/>
                    <a:pt x="0" y="1011047"/>
                  </a:cubicBezTo>
                  <a:lnTo>
                    <a:pt x="0" y="212344"/>
                  </a:lnTo>
                  <a:lnTo>
                    <a:pt x="12700" y="212344"/>
                  </a:lnTo>
                  <a:lnTo>
                    <a:pt x="0" y="212344"/>
                  </a:lnTo>
                  <a:moveTo>
                    <a:pt x="25400" y="212344"/>
                  </a:moveTo>
                  <a:lnTo>
                    <a:pt x="25400" y="1011047"/>
                  </a:lnTo>
                  <a:lnTo>
                    <a:pt x="12700" y="1011047"/>
                  </a:lnTo>
                  <a:lnTo>
                    <a:pt x="25400" y="1011047"/>
                  </a:lnTo>
                  <a:cubicBezTo>
                    <a:pt x="25400" y="1114044"/>
                    <a:pt x="110617" y="1197991"/>
                    <a:pt x="216408" y="1197991"/>
                  </a:cubicBezTo>
                  <a:lnTo>
                    <a:pt x="21803869" y="1197991"/>
                  </a:lnTo>
                  <a:cubicBezTo>
                    <a:pt x="21909532" y="1197991"/>
                    <a:pt x="21994876" y="1114044"/>
                    <a:pt x="21994876" y="1011047"/>
                  </a:cubicBezTo>
                  <a:lnTo>
                    <a:pt x="21994876" y="212344"/>
                  </a:lnTo>
                  <a:cubicBezTo>
                    <a:pt x="21994876" y="109347"/>
                    <a:pt x="21909660" y="25400"/>
                    <a:pt x="21803869" y="25400"/>
                  </a:cubicBezTo>
                  <a:lnTo>
                    <a:pt x="216408" y="25400"/>
                  </a:lnTo>
                  <a:lnTo>
                    <a:pt x="216408" y="12700"/>
                  </a:lnTo>
                  <a:lnTo>
                    <a:pt x="216408" y="25400"/>
                  </a:lnTo>
                  <a:cubicBezTo>
                    <a:pt x="110617" y="25400"/>
                    <a:pt x="25400" y="109347"/>
                    <a:pt x="25400" y="2123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11"/>
          <p:cNvSpPr txBox="1"/>
          <p:nvPr/>
        </p:nvSpPr>
        <p:spPr>
          <a:xfrm>
            <a:off x="1005231" y="2061946"/>
            <a:ext cx="16275082" cy="658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Rainwater/ Stormwater</a:t>
            </a:r>
            <a:endParaRPr/>
          </a:p>
        </p:txBody>
      </p:sp>
      <p:sp>
        <p:nvSpPr>
          <p:cNvPr id="376" name="Google Shape;376;p11"/>
          <p:cNvSpPr txBox="1"/>
          <p:nvPr/>
        </p:nvSpPr>
        <p:spPr>
          <a:xfrm>
            <a:off x="1239098" y="2865524"/>
            <a:ext cx="16042726" cy="1166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Water from rain, snowmelt, and irrigation.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Impacts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Water bodies contamination with pathogens and heavy metals, soil erosion, and infrastructure damages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Opportunities: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Rainwater harvesting for water usage or irrigation and using NbSs to reduce flooding risks.</a:t>
            </a:r>
            <a:endParaRPr/>
          </a:p>
        </p:txBody>
      </p:sp>
      <p:grpSp>
        <p:nvGrpSpPr>
          <p:cNvPr id="377" name="Google Shape;377;p11"/>
          <p:cNvGrpSpPr/>
          <p:nvPr/>
        </p:nvGrpSpPr>
        <p:grpSpPr>
          <a:xfrm>
            <a:off x="885166" y="4038552"/>
            <a:ext cx="16515207" cy="917639"/>
            <a:chOff x="0" y="0"/>
            <a:chExt cx="22020276" cy="1223518"/>
          </a:xfrm>
        </p:grpSpPr>
        <p:sp>
          <p:nvSpPr>
            <p:cNvPr id="378" name="Google Shape;378;p11"/>
            <p:cNvSpPr/>
            <p:nvPr/>
          </p:nvSpPr>
          <p:spPr>
            <a:xfrm>
              <a:off x="12700" y="12700"/>
              <a:ext cx="21994876" cy="1198118"/>
            </a:xfrm>
            <a:custGeom>
              <a:rect b="b" l="l" r="r" t="t"/>
              <a:pathLst>
                <a:path extrusionOk="0" h="1198118" w="21994876">
                  <a:moveTo>
                    <a:pt x="0" y="199644"/>
                  </a:moveTo>
                  <a:cubicBezTo>
                    <a:pt x="0" y="89408"/>
                    <a:pt x="91186" y="0"/>
                    <a:pt x="203708" y="0"/>
                  </a:cubicBezTo>
                  <a:lnTo>
                    <a:pt x="21791169" y="0"/>
                  </a:lnTo>
                  <a:cubicBezTo>
                    <a:pt x="21903691" y="0"/>
                    <a:pt x="21994876" y="89408"/>
                    <a:pt x="21994876" y="199644"/>
                  </a:cubicBezTo>
                  <a:lnTo>
                    <a:pt x="21994876" y="998347"/>
                  </a:lnTo>
                  <a:cubicBezTo>
                    <a:pt x="21994876" y="1108583"/>
                    <a:pt x="21903691" y="1197991"/>
                    <a:pt x="21791169" y="1197991"/>
                  </a:cubicBezTo>
                  <a:lnTo>
                    <a:pt x="203708" y="1197991"/>
                  </a:lnTo>
                  <a:cubicBezTo>
                    <a:pt x="91186" y="1198118"/>
                    <a:pt x="0" y="1108710"/>
                    <a:pt x="0" y="998347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0" y="0"/>
              <a:ext cx="22020276" cy="1223518"/>
            </a:xfrm>
            <a:custGeom>
              <a:rect b="b" l="l" r="r" t="t"/>
              <a:pathLst>
                <a:path extrusionOk="0" h="1223518" w="22020276">
                  <a:moveTo>
                    <a:pt x="0" y="212344"/>
                  </a:moveTo>
                  <a:cubicBezTo>
                    <a:pt x="0" y="94869"/>
                    <a:pt x="97155" y="0"/>
                    <a:pt x="216408" y="0"/>
                  </a:cubicBezTo>
                  <a:lnTo>
                    <a:pt x="21803869" y="0"/>
                  </a:lnTo>
                  <a:lnTo>
                    <a:pt x="21803869" y="12700"/>
                  </a:lnTo>
                  <a:lnTo>
                    <a:pt x="21803869" y="0"/>
                  </a:lnTo>
                  <a:cubicBezTo>
                    <a:pt x="21923122" y="0"/>
                    <a:pt x="22020276" y="94869"/>
                    <a:pt x="22020276" y="212344"/>
                  </a:cubicBezTo>
                  <a:lnTo>
                    <a:pt x="22007576" y="212344"/>
                  </a:lnTo>
                  <a:lnTo>
                    <a:pt x="22020276" y="212344"/>
                  </a:lnTo>
                  <a:lnTo>
                    <a:pt x="22020276" y="1011047"/>
                  </a:lnTo>
                  <a:lnTo>
                    <a:pt x="22007576" y="1011047"/>
                  </a:lnTo>
                  <a:lnTo>
                    <a:pt x="22020276" y="1011047"/>
                  </a:lnTo>
                  <a:cubicBezTo>
                    <a:pt x="22020276" y="1128522"/>
                    <a:pt x="21923122" y="1223391"/>
                    <a:pt x="21803869" y="1223391"/>
                  </a:cubicBezTo>
                  <a:lnTo>
                    <a:pt x="21803869" y="1210691"/>
                  </a:lnTo>
                  <a:lnTo>
                    <a:pt x="21803869" y="1223391"/>
                  </a:lnTo>
                  <a:lnTo>
                    <a:pt x="216408" y="1223391"/>
                  </a:lnTo>
                  <a:lnTo>
                    <a:pt x="216408" y="1210691"/>
                  </a:lnTo>
                  <a:lnTo>
                    <a:pt x="216408" y="1223391"/>
                  </a:lnTo>
                  <a:cubicBezTo>
                    <a:pt x="97155" y="1223518"/>
                    <a:pt x="0" y="1128649"/>
                    <a:pt x="0" y="1011047"/>
                  </a:cubicBezTo>
                  <a:lnTo>
                    <a:pt x="0" y="212344"/>
                  </a:lnTo>
                  <a:lnTo>
                    <a:pt x="12700" y="212344"/>
                  </a:lnTo>
                  <a:lnTo>
                    <a:pt x="0" y="212344"/>
                  </a:lnTo>
                  <a:moveTo>
                    <a:pt x="25400" y="212344"/>
                  </a:moveTo>
                  <a:lnTo>
                    <a:pt x="25400" y="1011047"/>
                  </a:lnTo>
                  <a:lnTo>
                    <a:pt x="12700" y="1011047"/>
                  </a:lnTo>
                  <a:lnTo>
                    <a:pt x="25400" y="1011047"/>
                  </a:lnTo>
                  <a:cubicBezTo>
                    <a:pt x="25400" y="1114044"/>
                    <a:pt x="110617" y="1197991"/>
                    <a:pt x="216408" y="1197991"/>
                  </a:cubicBezTo>
                  <a:lnTo>
                    <a:pt x="21803869" y="1197991"/>
                  </a:lnTo>
                  <a:cubicBezTo>
                    <a:pt x="21909532" y="1197991"/>
                    <a:pt x="21994876" y="1114044"/>
                    <a:pt x="21994876" y="1011047"/>
                  </a:cubicBezTo>
                  <a:lnTo>
                    <a:pt x="21994876" y="212344"/>
                  </a:lnTo>
                  <a:cubicBezTo>
                    <a:pt x="21994876" y="109347"/>
                    <a:pt x="21909660" y="25400"/>
                    <a:pt x="21803869" y="25400"/>
                  </a:cubicBezTo>
                  <a:lnTo>
                    <a:pt x="216408" y="25400"/>
                  </a:lnTo>
                  <a:lnTo>
                    <a:pt x="216408" y="12700"/>
                  </a:lnTo>
                  <a:lnTo>
                    <a:pt x="216408" y="25400"/>
                  </a:lnTo>
                  <a:cubicBezTo>
                    <a:pt x="110617" y="25400"/>
                    <a:pt x="25400" y="109347"/>
                    <a:pt x="25400" y="2123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11"/>
          <p:cNvSpPr txBox="1"/>
          <p:nvPr/>
        </p:nvSpPr>
        <p:spPr>
          <a:xfrm>
            <a:off x="1005231" y="4177666"/>
            <a:ext cx="16275082" cy="658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Greywater</a:t>
            </a:r>
            <a:endParaRPr/>
          </a:p>
        </p:txBody>
      </p:sp>
      <p:sp>
        <p:nvSpPr>
          <p:cNvPr id="381" name="Google Shape;381;p11"/>
          <p:cNvSpPr txBox="1"/>
          <p:nvPr/>
        </p:nvSpPr>
        <p:spPr>
          <a:xfrm>
            <a:off x="1239098" y="4981244"/>
            <a:ext cx="16042726" cy="1489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Water from generated from washing food, clothes, dishware, and bathing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Impacts: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Water bodies contamination with chemicals and microorganisms, vector-born diseases, and blockage and wastewater drainage system overload.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Opportunities: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Irrigation after treatment, toilet flushing, and external surfaces cleaning. </a:t>
            </a:r>
            <a:endParaRPr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885166" y="6477192"/>
            <a:ext cx="16515207" cy="917638"/>
            <a:chOff x="0" y="0"/>
            <a:chExt cx="22020276" cy="1223518"/>
          </a:xfrm>
        </p:grpSpPr>
        <p:sp>
          <p:nvSpPr>
            <p:cNvPr id="383" name="Google Shape;383;p11"/>
            <p:cNvSpPr/>
            <p:nvPr/>
          </p:nvSpPr>
          <p:spPr>
            <a:xfrm>
              <a:off x="12700" y="12700"/>
              <a:ext cx="21994876" cy="1198118"/>
            </a:xfrm>
            <a:custGeom>
              <a:rect b="b" l="l" r="r" t="t"/>
              <a:pathLst>
                <a:path extrusionOk="0" h="1198118" w="21994876">
                  <a:moveTo>
                    <a:pt x="0" y="199644"/>
                  </a:moveTo>
                  <a:cubicBezTo>
                    <a:pt x="0" y="89408"/>
                    <a:pt x="91186" y="0"/>
                    <a:pt x="203708" y="0"/>
                  </a:cubicBezTo>
                  <a:lnTo>
                    <a:pt x="21791169" y="0"/>
                  </a:lnTo>
                  <a:cubicBezTo>
                    <a:pt x="21903691" y="0"/>
                    <a:pt x="21994876" y="89408"/>
                    <a:pt x="21994876" y="199644"/>
                  </a:cubicBezTo>
                  <a:lnTo>
                    <a:pt x="21994876" y="998347"/>
                  </a:lnTo>
                  <a:cubicBezTo>
                    <a:pt x="21994876" y="1108583"/>
                    <a:pt x="21903691" y="1197991"/>
                    <a:pt x="21791169" y="1197991"/>
                  </a:cubicBezTo>
                  <a:lnTo>
                    <a:pt x="203708" y="1197991"/>
                  </a:lnTo>
                  <a:cubicBezTo>
                    <a:pt x="91186" y="1198118"/>
                    <a:pt x="0" y="1108710"/>
                    <a:pt x="0" y="998347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0" y="0"/>
              <a:ext cx="22020276" cy="1223518"/>
            </a:xfrm>
            <a:custGeom>
              <a:rect b="b" l="l" r="r" t="t"/>
              <a:pathLst>
                <a:path extrusionOk="0" h="1223518" w="22020276">
                  <a:moveTo>
                    <a:pt x="0" y="212344"/>
                  </a:moveTo>
                  <a:cubicBezTo>
                    <a:pt x="0" y="94869"/>
                    <a:pt x="97155" y="0"/>
                    <a:pt x="216408" y="0"/>
                  </a:cubicBezTo>
                  <a:lnTo>
                    <a:pt x="21803869" y="0"/>
                  </a:lnTo>
                  <a:lnTo>
                    <a:pt x="21803869" y="12700"/>
                  </a:lnTo>
                  <a:lnTo>
                    <a:pt x="21803869" y="0"/>
                  </a:lnTo>
                  <a:cubicBezTo>
                    <a:pt x="21923122" y="0"/>
                    <a:pt x="22020276" y="94869"/>
                    <a:pt x="22020276" y="212344"/>
                  </a:cubicBezTo>
                  <a:lnTo>
                    <a:pt x="22007576" y="212344"/>
                  </a:lnTo>
                  <a:lnTo>
                    <a:pt x="22020276" y="212344"/>
                  </a:lnTo>
                  <a:lnTo>
                    <a:pt x="22020276" y="1011047"/>
                  </a:lnTo>
                  <a:lnTo>
                    <a:pt x="22007576" y="1011047"/>
                  </a:lnTo>
                  <a:lnTo>
                    <a:pt x="22020276" y="1011047"/>
                  </a:lnTo>
                  <a:cubicBezTo>
                    <a:pt x="22020276" y="1128522"/>
                    <a:pt x="21923122" y="1223391"/>
                    <a:pt x="21803869" y="1223391"/>
                  </a:cubicBezTo>
                  <a:lnTo>
                    <a:pt x="21803869" y="1210691"/>
                  </a:lnTo>
                  <a:lnTo>
                    <a:pt x="21803869" y="1223391"/>
                  </a:lnTo>
                  <a:lnTo>
                    <a:pt x="216408" y="1223391"/>
                  </a:lnTo>
                  <a:lnTo>
                    <a:pt x="216408" y="1210691"/>
                  </a:lnTo>
                  <a:lnTo>
                    <a:pt x="216408" y="1223391"/>
                  </a:lnTo>
                  <a:cubicBezTo>
                    <a:pt x="97155" y="1223518"/>
                    <a:pt x="0" y="1128649"/>
                    <a:pt x="0" y="1011047"/>
                  </a:cubicBezTo>
                  <a:lnTo>
                    <a:pt x="0" y="212344"/>
                  </a:lnTo>
                  <a:lnTo>
                    <a:pt x="12700" y="212344"/>
                  </a:lnTo>
                  <a:lnTo>
                    <a:pt x="0" y="212344"/>
                  </a:lnTo>
                  <a:moveTo>
                    <a:pt x="25400" y="212344"/>
                  </a:moveTo>
                  <a:lnTo>
                    <a:pt x="25400" y="1011047"/>
                  </a:lnTo>
                  <a:lnTo>
                    <a:pt x="12700" y="1011047"/>
                  </a:lnTo>
                  <a:lnTo>
                    <a:pt x="25400" y="1011047"/>
                  </a:lnTo>
                  <a:cubicBezTo>
                    <a:pt x="25400" y="1114044"/>
                    <a:pt x="110617" y="1197991"/>
                    <a:pt x="216408" y="1197991"/>
                  </a:cubicBezTo>
                  <a:lnTo>
                    <a:pt x="21803869" y="1197991"/>
                  </a:lnTo>
                  <a:cubicBezTo>
                    <a:pt x="21909532" y="1197991"/>
                    <a:pt x="21994876" y="1114044"/>
                    <a:pt x="21994876" y="1011047"/>
                  </a:cubicBezTo>
                  <a:lnTo>
                    <a:pt x="21994876" y="212344"/>
                  </a:lnTo>
                  <a:cubicBezTo>
                    <a:pt x="21994876" y="109347"/>
                    <a:pt x="21909660" y="25400"/>
                    <a:pt x="21803869" y="25400"/>
                  </a:cubicBezTo>
                  <a:lnTo>
                    <a:pt x="216408" y="25400"/>
                  </a:lnTo>
                  <a:lnTo>
                    <a:pt x="216408" y="12700"/>
                  </a:lnTo>
                  <a:lnTo>
                    <a:pt x="216408" y="25400"/>
                  </a:lnTo>
                  <a:cubicBezTo>
                    <a:pt x="110617" y="25400"/>
                    <a:pt x="25400" y="109347"/>
                    <a:pt x="25400" y="2123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5" name="Google Shape;385;p11"/>
          <p:cNvSpPr txBox="1"/>
          <p:nvPr/>
        </p:nvSpPr>
        <p:spPr>
          <a:xfrm>
            <a:off x="1005231" y="6616307"/>
            <a:ext cx="16275082" cy="658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Blackwater</a:t>
            </a:r>
            <a:r>
              <a:rPr b="0" i="0" lang="en-US" sz="3000" u="none" cap="none" strike="noStrike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sp>
        <p:nvSpPr>
          <p:cNvPr id="386" name="Google Shape;386;p11"/>
          <p:cNvSpPr txBox="1"/>
          <p:nvPr/>
        </p:nvSpPr>
        <p:spPr>
          <a:xfrm>
            <a:off x="1239098" y="7419884"/>
            <a:ext cx="16042726" cy="1489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Water that contains human waste, typically from toilets.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Impacts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Water and soil contamination, spread of waterborne diseases, severe odor problems, and emission of Greenhouse Gases.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Opportunities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Toilet flushing and external surfaces cleaning after treatment and using treated sludge as  fertilizer.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"/>
          <p:cNvSpPr/>
          <p:nvPr/>
        </p:nvSpPr>
        <p:spPr>
          <a:xfrm flipH="1" rot="2593308">
            <a:off x="-546034" y="-2266021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2"/>
          <p:cNvSpPr/>
          <p:nvPr/>
        </p:nvSpPr>
        <p:spPr>
          <a:xfrm rot="-8206691">
            <a:off x="-406136" y="-1771589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4" y="0"/>
                </a:lnTo>
                <a:lnTo>
                  <a:pt x="4066494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12"/>
          <p:cNvSpPr/>
          <p:nvPr/>
        </p:nvSpPr>
        <p:spPr>
          <a:xfrm flipH="1" rot="-6333435">
            <a:off x="13712693" y="2617499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9"/>
                </a:lnTo>
                <a:lnTo>
                  <a:pt x="5237289" y="10474579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12"/>
          <p:cNvSpPr/>
          <p:nvPr/>
        </p:nvSpPr>
        <p:spPr>
          <a:xfrm rot="4466564">
            <a:off x="14212833" y="3909168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1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00" name="Google Shape;400;p12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Environmental Impact of Poor Water Management </a:t>
            </a:r>
            <a:endParaRPr/>
          </a:p>
        </p:txBody>
      </p:sp>
      <p:grpSp>
        <p:nvGrpSpPr>
          <p:cNvPr id="401" name="Google Shape;401;p12"/>
          <p:cNvGrpSpPr/>
          <p:nvPr/>
        </p:nvGrpSpPr>
        <p:grpSpPr>
          <a:xfrm>
            <a:off x="852730" y="2007394"/>
            <a:ext cx="5392007" cy="5934265"/>
            <a:chOff x="-1524" y="-66675"/>
            <a:chExt cx="7189343" cy="7912354"/>
          </a:xfrm>
        </p:grpSpPr>
        <p:sp>
          <p:nvSpPr>
            <p:cNvPr id="402" name="Google Shape;402;p12"/>
            <p:cNvSpPr/>
            <p:nvPr/>
          </p:nvSpPr>
          <p:spPr>
            <a:xfrm>
              <a:off x="-1524" y="-1524"/>
              <a:ext cx="7189343" cy="7847203"/>
            </a:xfrm>
            <a:custGeom>
              <a:rect b="b" l="l" r="r" t="t"/>
              <a:pathLst>
                <a:path extrusionOk="0" h="7847203" w="7189343">
                  <a:moveTo>
                    <a:pt x="1524" y="0"/>
                  </a:moveTo>
                  <a:lnTo>
                    <a:pt x="7187819" y="0"/>
                  </a:lnTo>
                  <a:cubicBezTo>
                    <a:pt x="7188708" y="0"/>
                    <a:pt x="7189343" y="762"/>
                    <a:pt x="7189343" y="1524"/>
                  </a:cubicBezTo>
                  <a:lnTo>
                    <a:pt x="7189343" y="7845679"/>
                  </a:lnTo>
                  <a:cubicBezTo>
                    <a:pt x="7189343" y="7846568"/>
                    <a:pt x="7188581" y="7847203"/>
                    <a:pt x="7187819" y="7847203"/>
                  </a:cubicBezTo>
                  <a:lnTo>
                    <a:pt x="1524" y="7847203"/>
                  </a:lnTo>
                  <a:cubicBezTo>
                    <a:pt x="635" y="7847203"/>
                    <a:pt x="0" y="7846441"/>
                    <a:pt x="0" y="784567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7845679"/>
                  </a:lnTo>
                  <a:lnTo>
                    <a:pt x="1524" y="7845679"/>
                  </a:lnTo>
                  <a:lnTo>
                    <a:pt x="1524" y="7844155"/>
                  </a:lnTo>
                  <a:lnTo>
                    <a:pt x="7187819" y="7844155"/>
                  </a:lnTo>
                  <a:lnTo>
                    <a:pt x="7187819" y="7845679"/>
                  </a:lnTo>
                  <a:lnTo>
                    <a:pt x="7186295" y="7845679"/>
                  </a:lnTo>
                  <a:lnTo>
                    <a:pt x="7186295" y="1524"/>
                  </a:lnTo>
                  <a:lnTo>
                    <a:pt x="7187819" y="1524"/>
                  </a:lnTo>
                  <a:lnTo>
                    <a:pt x="7187819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2"/>
            <p:cNvSpPr txBox="1"/>
            <p:nvPr/>
          </p:nvSpPr>
          <p:spPr>
            <a:xfrm>
              <a:off x="0" y="-66675"/>
              <a:ext cx="7186296" cy="791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Health Risks</a:t>
              </a:r>
              <a:endParaRPr/>
            </a:p>
            <a:p>
              <a:pPr indent="-271462" lvl="1" marL="542925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Contaminated water leads to disease outbreaks.</a:t>
              </a:r>
              <a:endParaRPr/>
            </a:p>
            <a:p>
              <a:pPr indent="-271462" lvl="1" marL="542925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Consequences</a:t>
              </a:r>
              <a:r>
                <a:rPr b="0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Increased risk of waterborne diseases such as cholera, typhoid, and dysentery.</a:t>
              </a:r>
              <a:endParaRPr/>
            </a:p>
            <a:p>
              <a:pPr indent="-271462" lvl="1" marL="542925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Example</a:t>
              </a:r>
              <a:r>
                <a:rPr b="0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Inadequate sanitation in refugee camps leads to disease outbreaks.</a:t>
              </a:r>
              <a:endParaRPr/>
            </a:p>
          </p:txBody>
        </p:sp>
      </p:grpSp>
      <p:grpSp>
        <p:nvGrpSpPr>
          <p:cNvPr id="404" name="Google Shape;404;p12"/>
          <p:cNvGrpSpPr/>
          <p:nvPr/>
        </p:nvGrpSpPr>
        <p:grpSpPr>
          <a:xfrm>
            <a:off x="6463583" y="2007394"/>
            <a:ext cx="5170266" cy="6996113"/>
            <a:chOff x="-1524" y="-66675"/>
            <a:chExt cx="6893687" cy="9328150"/>
          </a:xfrm>
        </p:grpSpPr>
        <p:sp>
          <p:nvSpPr>
            <p:cNvPr id="405" name="Google Shape;405;p12"/>
            <p:cNvSpPr/>
            <p:nvPr/>
          </p:nvSpPr>
          <p:spPr>
            <a:xfrm>
              <a:off x="-1524" y="-1524"/>
              <a:ext cx="6893687" cy="9262999"/>
            </a:xfrm>
            <a:custGeom>
              <a:rect b="b" l="l" r="r" t="t"/>
              <a:pathLst>
                <a:path extrusionOk="0" h="9262999" w="6893687">
                  <a:moveTo>
                    <a:pt x="1524" y="0"/>
                  </a:moveTo>
                  <a:lnTo>
                    <a:pt x="6892163" y="0"/>
                  </a:lnTo>
                  <a:cubicBezTo>
                    <a:pt x="6893052" y="0"/>
                    <a:pt x="6893687" y="762"/>
                    <a:pt x="6893687" y="1524"/>
                  </a:cubicBezTo>
                  <a:lnTo>
                    <a:pt x="6893687" y="9261475"/>
                  </a:lnTo>
                  <a:cubicBezTo>
                    <a:pt x="6893687" y="9262364"/>
                    <a:pt x="6892925" y="9262999"/>
                    <a:pt x="6892163" y="9262999"/>
                  </a:cubicBezTo>
                  <a:lnTo>
                    <a:pt x="1524" y="9262999"/>
                  </a:lnTo>
                  <a:cubicBezTo>
                    <a:pt x="635" y="9262999"/>
                    <a:pt x="0" y="9262237"/>
                    <a:pt x="0" y="926147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261475"/>
                  </a:lnTo>
                  <a:lnTo>
                    <a:pt x="1524" y="9261475"/>
                  </a:lnTo>
                  <a:lnTo>
                    <a:pt x="1524" y="9259951"/>
                  </a:lnTo>
                  <a:lnTo>
                    <a:pt x="6892163" y="9259951"/>
                  </a:lnTo>
                  <a:lnTo>
                    <a:pt x="6892163" y="9261475"/>
                  </a:lnTo>
                  <a:lnTo>
                    <a:pt x="6890639" y="9261475"/>
                  </a:lnTo>
                  <a:lnTo>
                    <a:pt x="6890639" y="1524"/>
                  </a:lnTo>
                  <a:lnTo>
                    <a:pt x="6892163" y="1524"/>
                  </a:lnTo>
                  <a:lnTo>
                    <a:pt x="6892163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2"/>
            <p:cNvSpPr txBox="1"/>
            <p:nvPr/>
          </p:nvSpPr>
          <p:spPr>
            <a:xfrm>
              <a:off x="0" y="-66675"/>
              <a:ext cx="6890658" cy="9326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Ecosystem Degradation</a:t>
              </a:r>
              <a:endParaRPr/>
            </a:p>
            <a:p>
              <a:pPr indent="-271462" lvl="1" marL="542925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Over-extraction or pollution damages ecosystems.</a:t>
              </a:r>
              <a:endParaRPr/>
            </a:p>
            <a:p>
              <a:pPr indent="-271462" lvl="1" marL="542925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Consequences</a:t>
              </a:r>
              <a:r>
                <a:rPr b="0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Long-term damage to biodiversity and agricultural productivity.</a:t>
              </a:r>
              <a:endParaRPr/>
            </a:p>
            <a:p>
              <a:pPr indent="-271462" lvl="1" marL="542925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Example</a:t>
              </a:r>
              <a:r>
                <a:rPr b="0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Over-extraction of water from rivers depletes fish populations and disrupts food chains.</a:t>
              </a:r>
              <a:endParaRPr/>
            </a:p>
          </p:txBody>
        </p:sp>
      </p:grpSp>
      <p:grpSp>
        <p:nvGrpSpPr>
          <p:cNvPr id="407" name="Google Shape;407;p12"/>
          <p:cNvGrpSpPr/>
          <p:nvPr/>
        </p:nvGrpSpPr>
        <p:grpSpPr>
          <a:xfrm>
            <a:off x="12073836" y="2007394"/>
            <a:ext cx="5272659" cy="7526941"/>
            <a:chOff x="-1524" y="-66675"/>
            <a:chExt cx="7030212" cy="10035921"/>
          </a:xfrm>
        </p:grpSpPr>
        <p:sp>
          <p:nvSpPr>
            <p:cNvPr id="408" name="Google Shape;408;p12"/>
            <p:cNvSpPr/>
            <p:nvPr/>
          </p:nvSpPr>
          <p:spPr>
            <a:xfrm>
              <a:off x="-1524" y="-1524"/>
              <a:ext cx="7030212" cy="9970770"/>
            </a:xfrm>
            <a:custGeom>
              <a:rect b="b" l="l" r="r" t="t"/>
              <a:pathLst>
                <a:path extrusionOk="0" h="9970770" w="7030212">
                  <a:moveTo>
                    <a:pt x="1524" y="0"/>
                  </a:moveTo>
                  <a:lnTo>
                    <a:pt x="7028688" y="0"/>
                  </a:lnTo>
                  <a:cubicBezTo>
                    <a:pt x="7029577" y="0"/>
                    <a:pt x="7030212" y="762"/>
                    <a:pt x="7030212" y="1524"/>
                  </a:cubicBezTo>
                  <a:lnTo>
                    <a:pt x="7030212" y="9969246"/>
                  </a:lnTo>
                  <a:cubicBezTo>
                    <a:pt x="7030212" y="9970135"/>
                    <a:pt x="7029450" y="9970770"/>
                    <a:pt x="7028688" y="9970770"/>
                  </a:cubicBezTo>
                  <a:lnTo>
                    <a:pt x="1524" y="9970770"/>
                  </a:lnTo>
                  <a:cubicBezTo>
                    <a:pt x="635" y="9970770"/>
                    <a:pt x="0" y="9970008"/>
                    <a:pt x="0" y="9969246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969246"/>
                  </a:lnTo>
                  <a:lnTo>
                    <a:pt x="1524" y="9969246"/>
                  </a:lnTo>
                  <a:lnTo>
                    <a:pt x="1524" y="9967722"/>
                  </a:lnTo>
                  <a:lnTo>
                    <a:pt x="7028688" y="9967722"/>
                  </a:lnTo>
                  <a:lnTo>
                    <a:pt x="7028688" y="9969246"/>
                  </a:lnTo>
                  <a:lnTo>
                    <a:pt x="7027164" y="9969246"/>
                  </a:lnTo>
                  <a:lnTo>
                    <a:pt x="7027164" y="1524"/>
                  </a:lnTo>
                  <a:lnTo>
                    <a:pt x="7028688" y="1524"/>
                  </a:lnTo>
                  <a:lnTo>
                    <a:pt x="7028688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2"/>
            <p:cNvSpPr txBox="1"/>
            <p:nvPr/>
          </p:nvSpPr>
          <p:spPr>
            <a:xfrm>
              <a:off x="0" y="-66675"/>
              <a:ext cx="7027104" cy="10034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Exacerbation of Climate Change Effects</a:t>
              </a:r>
              <a:endParaRPr/>
            </a:p>
            <a:p>
              <a:pPr indent="-271462" lvl="1" marL="542925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Poor water management worsens climate impacts like droughts and floods.</a:t>
              </a:r>
              <a:endParaRPr/>
            </a:p>
            <a:p>
              <a:pPr indent="-271462" lvl="1" marL="542925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Consequences</a:t>
              </a:r>
              <a:r>
                <a:rPr b="0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Increased vulnerability to extreme weather events.</a:t>
              </a:r>
              <a:endParaRPr/>
            </a:p>
            <a:p>
              <a:pPr indent="-271462" lvl="1" marL="542925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Example</a:t>
              </a:r>
              <a:r>
                <a:rPr b="0" i="0" lang="en-US" sz="30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Poor water management in drought-prone areas leads to soil degradation and dust storms.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3"/>
          <p:cNvSpPr/>
          <p:nvPr/>
        </p:nvSpPr>
        <p:spPr>
          <a:xfrm flipH="1" rot="-9061975">
            <a:off x="14395687" y="2627287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1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1" y="9737360"/>
                </a:lnTo>
                <a:lnTo>
                  <a:pt x="4868681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13"/>
          <p:cNvSpPr/>
          <p:nvPr/>
        </p:nvSpPr>
        <p:spPr>
          <a:xfrm rot="1738024">
            <a:off x="15125714" y="3663438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13"/>
          <p:cNvSpPr/>
          <p:nvPr/>
        </p:nvSpPr>
        <p:spPr>
          <a:xfrm flipH="1" rot="3611280">
            <a:off x="-584159" y="-1923692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13"/>
          <p:cNvSpPr/>
          <p:nvPr/>
        </p:nvSpPr>
        <p:spPr>
          <a:xfrm rot="-7188719">
            <a:off x="-324836" y="-1459408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p13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23" name="Google Shape;423;p13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Environmental Impact of Poor Water Management </a:t>
            </a:r>
            <a:endParaRPr/>
          </a:p>
        </p:txBody>
      </p:sp>
      <p:grpSp>
        <p:nvGrpSpPr>
          <p:cNvPr id="424" name="Google Shape;424;p13"/>
          <p:cNvGrpSpPr/>
          <p:nvPr/>
        </p:nvGrpSpPr>
        <p:grpSpPr>
          <a:xfrm>
            <a:off x="891551" y="2007394"/>
            <a:ext cx="5392007" cy="6576059"/>
            <a:chOff x="-1524" y="-66675"/>
            <a:chExt cx="7189343" cy="8768080"/>
          </a:xfrm>
        </p:grpSpPr>
        <p:sp>
          <p:nvSpPr>
            <p:cNvPr id="425" name="Google Shape;425;p13"/>
            <p:cNvSpPr/>
            <p:nvPr/>
          </p:nvSpPr>
          <p:spPr>
            <a:xfrm>
              <a:off x="-1524" y="-1524"/>
              <a:ext cx="7189343" cy="8702929"/>
            </a:xfrm>
            <a:custGeom>
              <a:rect b="b" l="l" r="r" t="t"/>
              <a:pathLst>
                <a:path extrusionOk="0" h="8702929" w="7189343">
                  <a:moveTo>
                    <a:pt x="1524" y="0"/>
                  </a:moveTo>
                  <a:lnTo>
                    <a:pt x="7187819" y="0"/>
                  </a:lnTo>
                  <a:cubicBezTo>
                    <a:pt x="7188708" y="0"/>
                    <a:pt x="7189343" y="762"/>
                    <a:pt x="7189343" y="1524"/>
                  </a:cubicBezTo>
                  <a:lnTo>
                    <a:pt x="7189343" y="8701405"/>
                  </a:lnTo>
                  <a:cubicBezTo>
                    <a:pt x="7189343" y="8702294"/>
                    <a:pt x="7188581" y="8702929"/>
                    <a:pt x="7187819" y="8702929"/>
                  </a:cubicBezTo>
                  <a:lnTo>
                    <a:pt x="1524" y="8702929"/>
                  </a:lnTo>
                  <a:cubicBezTo>
                    <a:pt x="635" y="8702929"/>
                    <a:pt x="0" y="8702167"/>
                    <a:pt x="0" y="870140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8701405"/>
                  </a:lnTo>
                  <a:lnTo>
                    <a:pt x="1524" y="8701405"/>
                  </a:lnTo>
                  <a:lnTo>
                    <a:pt x="1524" y="8699881"/>
                  </a:lnTo>
                  <a:lnTo>
                    <a:pt x="7187819" y="8699881"/>
                  </a:lnTo>
                  <a:lnTo>
                    <a:pt x="7187819" y="8701405"/>
                  </a:lnTo>
                  <a:lnTo>
                    <a:pt x="7186295" y="8701405"/>
                  </a:lnTo>
                  <a:lnTo>
                    <a:pt x="7186295" y="1524"/>
                  </a:lnTo>
                  <a:lnTo>
                    <a:pt x="7187819" y="1524"/>
                  </a:lnTo>
                  <a:lnTo>
                    <a:pt x="7187819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3"/>
            <p:cNvSpPr txBox="1"/>
            <p:nvPr/>
          </p:nvSpPr>
          <p:spPr>
            <a:xfrm>
              <a:off x="0" y="-66675"/>
              <a:ext cx="7186296" cy="8766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Conflict and Social Tensions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Scarcity of water resources can lead to conflict between communities.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Consequences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Escalation of violence, displacement, and strain on humanitarian operations.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Example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Disputes over water access in conflict zones require equitable resource distribution.</a:t>
              </a:r>
              <a:endParaRPr/>
            </a:p>
          </p:txBody>
        </p:sp>
      </p:grpSp>
      <p:grpSp>
        <p:nvGrpSpPr>
          <p:cNvPr id="427" name="Google Shape;427;p13"/>
          <p:cNvGrpSpPr/>
          <p:nvPr/>
        </p:nvGrpSpPr>
        <p:grpSpPr>
          <a:xfrm>
            <a:off x="6518714" y="2003228"/>
            <a:ext cx="5170266" cy="6839426"/>
            <a:chOff x="-1524" y="-66675"/>
            <a:chExt cx="6893687" cy="9119235"/>
          </a:xfrm>
        </p:grpSpPr>
        <p:sp>
          <p:nvSpPr>
            <p:cNvPr id="428" name="Google Shape;428;p13"/>
            <p:cNvSpPr/>
            <p:nvPr/>
          </p:nvSpPr>
          <p:spPr>
            <a:xfrm>
              <a:off x="-1524" y="-1524"/>
              <a:ext cx="6893687" cy="9054084"/>
            </a:xfrm>
            <a:custGeom>
              <a:rect b="b" l="l" r="r" t="t"/>
              <a:pathLst>
                <a:path extrusionOk="0" h="9054084" w="6893687">
                  <a:moveTo>
                    <a:pt x="1524" y="0"/>
                  </a:moveTo>
                  <a:lnTo>
                    <a:pt x="6892163" y="0"/>
                  </a:lnTo>
                  <a:cubicBezTo>
                    <a:pt x="6893052" y="0"/>
                    <a:pt x="6893687" y="762"/>
                    <a:pt x="6893687" y="1524"/>
                  </a:cubicBezTo>
                  <a:lnTo>
                    <a:pt x="6893687" y="9052560"/>
                  </a:lnTo>
                  <a:cubicBezTo>
                    <a:pt x="6893687" y="9053449"/>
                    <a:pt x="6892925" y="9054084"/>
                    <a:pt x="6892163" y="9054084"/>
                  </a:cubicBezTo>
                  <a:lnTo>
                    <a:pt x="1524" y="9054084"/>
                  </a:lnTo>
                  <a:cubicBezTo>
                    <a:pt x="635" y="9054084"/>
                    <a:pt x="0" y="9053322"/>
                    <a:pt x="0" y="905256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052560"/>
                  </a:lnTo>
                  <a:lnTo>
                    <a:pt x="1524" y="9052560"/>
                  </a:lnTo>
                  <a:lnTo>
                    <a:pt x="1524" y="9051036"/>
                  </a:lnTo>
                  <a:lnTo>
                    <a:pt x="6892163" y="9051036"/>
                  </a:lnTo>
                  <a:lnTo>
                    <a:pt x="6892163" y="9052560"/>
                  </a:lnTo>
                  <a:lnTo>
                    <a:pt x="6890639" y="9052560"/>
                  </a:lnTo>
                  <a:lnTo>
                    <a:pt x="6890639" y="1524"/>
                  </a:lnTo>
                  <a:lnTo>
                    <a:pt x="6892163" y="1524"/>
                  </a:lnTo>
                  <a:lnTo>
                    <a:pt x="6892163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3"/>
            <p:cNvSpPr txBox="1"/>
            <p:nvPr/>
          </p:nvSpPr>
          <p:spPr>
            <a:xfrm>
              <a:off x="0" y="-66675"/>
              <a:ext cx="6890658" cy="9117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Increased Reliance on Emergency Water Supplies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Poor water management forces reliance on expensive and logistically difficult emergency water shipments.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Consequences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Higher costs and logistical burdens on humanitarian operations.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Example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Prolonged need for water trucking to refugee camps strains resources and budgets.</a:t>
              </a:r>
              <a:endParaRPr/>
            </a:p>
          </p:txBody>
        </p:sp>
      </p:grpSp>
      <p:grpSp>
        <p:nvGrpSpPr>
          <p:cNvPr id="430" name="Google Shape;430;p13"/>
          <p:cNvGrpSpPr/>
          <p:nvPr/>
        </p:nvGrpSpPr>
        <p:grpSpPr>
          <a:xfrm>
            <a:off x="12073836" y="2007394"/>
            <a:ext cx="5272659" cy="7795070"/>
            <a:chOff x="-1524" y="-66675"/>
            <a:chExt cx="7030212" cy="10393426"/>
          </a:xfrm>
        </p:grpSpPr>
        <p:sp>
          <p:nvSpPr>
            <p:cNvPr id="431" name="Google Shape;431;p13"/>
            <p:cNvSpPr/>
            <p:nvPr/>
          </p:nvSpPr>
          <p:spPr>
            <a:xfrm>
              <a:off x="-1524" y="-1524"/>
              <a:ext cx="7030212" cy="10328275"/>
            </a:xfrm>
            <a:custGeom>
              <a:rect b="b" l="l" r="r" t="t"/>
              <a:pathLst>
                <a:path extrusionOk="0" h="10328275" w="7030212">
                  <a:moveTo>
                    <a:pt x="1524" y="0"/>
                  </a:moveTo>
                  <a:lnTo>
                    <a:pt x="7028688" y="0"/>
                  </a:lnTo>
                  <a:cubicBezTo>
                    <a:pt x="7029577" y="0"/>
                    <a:pt x="7030212" y="762"/>
                    <a:pt x="7030212" y="1524"/>
                  </a:cubicBezTo>
                  <a:lnTo>
                    <a:pt x="7030212" y="10326751"/>
                  </a:lnTo>
                  <a:cubicBezTo>
                    <a:pt x="7030212" y="10327640"/>
                    <a:pt x="7029450" y="10328275"/>
                    <a:pt x="7028688" y="10328275"/>
                  </a:cubicBezTo>
                  <a:lnTo>
                    <a:pt x="1524" y="10328275"/>
                  </a:lnTo>
                  <a:cubicBezTo>
                    <a:pt x="635" y="10328275"/>
                    <a:pt x="0" y="10327513"/>
                    <a:pt x="0" y="10326751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0326751"/>
                  </a:lnTo>
                  <a:lnTo>
                    <a:pt x="1524" y="10326751"/>
                  </a:lnTo>
                  <a:lnTo>
                    <a:pt x="1524" y="10325227"/>
                  </a:lnTo>
                  <a:lnTo>
                    <a:pt x="7028688" y="10325227"/>
                  </a:lnTo>
                  <a:lnTo>
                    <a:pt x="7028688" y="10326751"/>
                  </a:lnTo>
                  <a:lnTo>
                    <a:pt x="7027164" y="10326751"/>
                  </a:lnTo>
                  <a:lnTo>
                    <a:pt x="7027164" y="1524"/>
                  </a:lnTo>
                  <a:lnTo>
                    <a:pt x="7028688" y="1524"/>
                  </a:lnTo>
                  <a:lnTo>
                    <a:pt x="7028688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3"/>
            <p:cNvSpPr txBox="1"/>
            <p:nvPr/>
          </p:nvSpPr>
          <p:spPr>
            <a:xfrm>
              <a:off x="0" y="-66675"/>
              <a:ext cx="7027104" cy="10391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Depletion of Groundwater Resources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Over-extraction of groundwater leads to the depletion of aquifers.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Consequences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Long-term impacts include reduced groundwater availability for future generations and the need for more expensive drilling operations.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Example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Over-reliance on boreholes during emergencies depletes groundwater reserves.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42" name="Google Shape;442;p14"/>
          <p:cNvSpPr/>
          <p:nvPr/>
        </p:nvSpPr>
        <p:spPr>
          <a:xfrm flipH="1" rot="2003804">
            <a:off x="119201" y="-2918964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1"/>
                </a:lnTo>
                <a:lnTo>
                  <a:pt x="4868680" y="9737361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14"/>
          <p:cNvSpPr/>
          <p:nvPr/>
        </p:nvSpPr>
        <p:spPr>
          <a:xfrm rot="-8796195">
            <a:off x="210414" y="-2375448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8"/>
                </a:lnTo>
                <a:lnTo>
                  <a:pt x="0" y="8132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14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Environmental Impact of Poor Water Management </a:t>
            </a:r>
            <a:endParaRPr/>
          </a:p>
        </p:txBody>
      </p:sp>
      <p:grpSp>
        <p:nvGrpSpPr>
          <p:cNvPr id="445" name="Google Shape;445;p14"/>
          <p:cNvGrpSpPr/>
          <p:nvPr/>
        </p:nvGrpSpPr>
        <p:grpSpPr>
          <a:xfrm>
            <a:off x="2181337" y="1899711"/>
            <a:ext cx="5945887" cy="6361652"/>
            <a:chOff x="-1524" y="-66675"/>
            <a:chExt cx="7927848" cy="8482203"/>
          </a:xfrm>
        </p:grpSpPr>
        <p:sp>
          <p:nvSpPr>
            <p:cNvPr id="446" name="Google Shape;446;p14"/>
            <p:cNvSpPr/>
            <p:nvPr/>
          </p:nvSpPr>
          <p:spPr>
            <a:xfrm>
              <a:off x="-1524" y="-1524"/>
              <a:ext cx="7927848" cy="8417052"/>
            </a:xfrm>
            <a:custGeom>
              <a:rect b="b" l="l" r="r" t="t"/>
              <a:pathLst>
                <a:path extrusionOk="0" h="8417052" w="7927848">
                  <a:moveTo>
                    <a:pt x="1524" y="0"/>
                  </a:moveTo>
                  <a:lnTo>
                    <a:pt x="7926324" y="0"/>
                  </a:lnTo>
                  <a:cubicBezTo>
                    <a:pt x="7927213" y="0"/>
                    <a:pt x="7927848" y="762"/>
                    <a:pt x="7927848" y="1524"/>
                  </a:cubicBezTo>
                  <a:lnTo>
                    <a:pt x="7927848" y="8415528"/>
                  </a:lnTo>
                  <a:cubicBezTo>
                    <a:pt x="7927848" y="8416417"/>
                    <a:pt x="7927086" y="8417052"/>
                    <a:pt x="7926324" y="8417052"/>
                  </a:cubicBezTo>
                  <a:lnTo>
                    <a:pt x="1524" y="8417052"/>
                  </a:lnTo>
                  <a:cubicBezTo>
                    <a:pt x="635" y="8417052"/>
                    <a:pt x="0" y="8416290"/>
                    <a:pt x="0" y="8415528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8415528"/>
                  </a:lnTo>
                  <a:lnTo>
                    <a:pt x="1524" y="8415528"/>
                  </a:lnTo>
                  <a:lnTo>
                    <a:pt x="1524" y="8414004"/>
                  </a:lnTo>
                  <a:lnTo>
                    <a:pt x="7926324" y="8414004"/>
                  </a:lnTo>
                  <a:lnTo>
                    <a:pt x="7926324" y="8415528"/>
                  </a:lnTo>
                  <a:lnTo>
                    <a:pt x="7924800" y="8415528"/>
                  </a:lnTo>
                  <a:lnTo>
                    <a:pt x="7924800" y="1524"/>
                  </a:lnTo>
                  <a:lnTo>
                    <a:pt x="7926324" y="1524"/>
                  </a:lnTo>
                  <a:lnTo>
                    <a:pt x="792632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 txBox="1"/>
            <p:nvPr/>
          </p:nvSpPr>
          <p:spPr>
            <a:xfrm>
              <a:off x="0" y="-66675"/>
              <a:ext cx="7924802" cy="848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Degradation of Water Quality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Pollution from poor sanitation and industrial waste degrades water quality, making it unsafe for consumption.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Consequences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Health risks, loss of aquatic life, and spread of pollutants through the food chain.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Example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Contamination of rivers due to upstream industrial waste forces relocation of communities to avoid health risks.</a:t>
              </a:r>
              <a:endParaRPr/>
            </a:p>
          </p:txBody>
        </p:sp>
      </p:grpSp>
      <p:grpSp>
        <p:nvGrpSpPr>
          <p:cNvPr id="448" name="Google Shape;448;p14"/>
          <p:cNvGrpSpPr/>
          <p:nvPr/>
        </p:nvGrpSpPr>
        <p:grpSpPr>
          <a:xfrm>
            <a:off x="9737307" y="1899711"/>
            <a:ext cx="5945886" cy="6361652"/>
            <a:chOff x="-1524" y="-66675"/>
            <a:chExt cx="7927848" cy="8482203"/>
          </a:xfrm>
        </p:grpSpPr>
        <p:sp>
          <p:nvSpPr>
            <p:cNvPr id="449" name="Google Shape;449;p14"/>
            <p:cNvSpPr/>
            <p:nvPr/>
          </p:nvSpPr>
          <p:spPr>
            <a:xfrm>
              <a:off x="-1524" y="-1524"/>
              <a:ext cx="7927848" cy="8417052"/>
            </a:xfrm>
            <a:custGeom>
              <a:rect b="b" l="l" r="r" t="t"/>
              <a:pathLst>
                <a:path extrusionOk="0" h="8417052" w="7927848">
                  <a:moveTo>
                    <a:pt x="1524" y="0"/>
                  </a:moveTo>
                  <a:lnTo>
                    <a:pt x="7926324" y="0"/>
                  </a:lnTo>
                  <a:cubicBezTo>
                    <a:pt x="7927213" y="0"/>
                    <a:pt x="7927848" y="762"/>
                    <a:pt x="7927848" y="1524"/>
                  </a:cubicBezTo>
                  <a:lnTo>
                    <a:pt x="7927848" y="8415528"/>
                  </a:lnTo>
                  <a:cubicBezTo>
                    <a:pt x="7927848" y="8416417"/>
                    <a:pt x="7927086" y="8417052"/>
                    <a:pt x="7926324" y="8417052"/>
                  </a:cubicBezTo>
                  <a:lnTo>
                    <a:pt x="1524" y="8417052"/>
                  </a:lnTo>
                  <a:cubicBezTo>
                    <a:pt x="635" y="8417052"/>
                    <a:pt x="0" y="8416290"/>
                    <a:pt x="0" y="8415528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8415528"/>
                  </a:lnTo>
                  <a:lnTo>
                    <a:pt x="1524" y="8415528"/>
                  </a:lnTo>
                  <a:lnTo>
                    <a:pt x="1524" y="8414004"/>
                  </a:lnTo>
                  <a:lnTo>
                    <a:pt x="7926324" y="8414004"/>
                  </a:lnTo>
                  <a:lnTo>
                    <a:pt x="7926324" y="8415528"/>
                  </a:lnTo>
                  <a:lnTo>
                    <a:pt x="7924800" y="8415528"/>
                  </a:lnTo>
                  <a:lnTo>
                    <a:pt x="7924800" y="1524"/>
                  </a:lnTo>
                  <a:lnTo>
                    <a:pt x="7926324" y="1524"/>
                  </a:lnTo>
                  <a:lnTo>
                    <a:pt x="792632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 txBox="1"/>
            <p:nvPr/>
          </p:nvSpPr>
          <p:spPr>
            <a:xfrm>
              <a:off x="0" y="-66675"/>
              <a:ext cx="7924800" cy="848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Loss of Agricultural Productivity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Insufficient water supply negatively impacts agricultural productivity, leading to food shortages and economic losses.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Consequences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Reduced food security and increased reliance on food aid.</a:t>
              </a:r>
              <a:endParaRPr/>
            </a:p>
            <a:p>
              <a:pPr indent="-244316" lvl="1" marL="488632" marR="0" rtl="0" algn="l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Example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Lack of water for irrigation during droughts leads to significant crop losses and food insecurity.</a:t>
              </a:r>
              <a:endParaRPr/>
            </a:p>
          </p:txBody>
        </p:sp>
      </p:grpSp>
      <p:sp>
        <p:nvSpPr>
          <p:cNvPr id="451" name="Google Shape;451;p14"/>
          <p:cNvSpPr/>
          <p:nvPr/>
        </p:nvSpPr>
        <p:spPr>
          <a:xfrm flipH="1" rot="-6922939">
            <a:off x="14863905" y="3292159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2" name="Google Shape;452;p14"/>
          <p:cNvSpPr/>
          <p:nvPr/>
        </p:nvSpPr>
        <p:spPr>
          <a:xfrm rot="3877060">
            <a:off x="15436199" y="4565819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A29A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15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458" name="Google Shape;458;p15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0" name="Google Shape;460;p15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61" name="Google Shape;461;p15"/>
          <p:cNvSpPr txBox="1"/>
          <p:nvPr/>
        </p:nvSpPr>
        <p:spPr>
          <a:xfrm>
            <a:off x="6629400" y="4220765"/>
            <a:ext cx="8299165" cy="189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2: Techniques for sustainable water management</a:t>
            </a:r>
            <a:endParaRPr/>
          </a:p>
        </p:txBody>
      </p:sp>
      <p:sp>
        <p:nvSpPr>
          <p:cNvPr id="462" name="Google Shape;462;p15"/>
          <p:cNvSpPr/>
          <p:nvPr/>
        </p:nvSpPr>
        <p:spPr>
          <a:xfrm flipH="1" rot="2531045">
            <a:off x="-580697" y="-2129118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1"/>
                </a:lnTo>
                <a:lnTo>
                  <a:pt x="4868680" y="9737361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15"/>
          <p:cNvSpPr/>
          <p:nvPr/>
        </p:nvSpPr>
        <p:spPr>
          <a:xfrm rot="-8268954">
            <a:off x="-446330" y="-1629905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4" y="0"/>
                </a:lnTo>
                <a:lnTo>
                  <a:pt x="4066494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p15"/>
          <p:cNvSpPr/>
          <p:nvPr/>
        </p:nvSpPr>
        <p:spPr>
          <a:xfrm flipH="1" rot="-6395698">
            <a:off x="13770780" y="2491969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90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90" y="10474578"/>
                </a:lnTo>
                <a:lnTo>
                  <a:pt x="523729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p15"/>
          <p:cNvSpPr/>
          <p:nvPr/>
        </p:nvSpPr>
        <p:spPr>
          <a:xfrm rot="4404301">
            <a:off x="14278674" y="3782323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15"/>
          <p:cNvSpPr/>
          <p:nvPr/>
        </p:nvSpPr>
        <p:spPr>
          <a:xfrm>
            <a:off x="460069" y="5729963"/>
            <a:ext cx="3875393" cy="4114800"/>
          </a:xfrm>
          <a:custGeom>
            <a:rect b="b" l="l" r="r" t="t"/>
            <a:pathLst>
              <a:path extrusionOk="0" h="4114800" w="3875393">
                <a:moveTo>
                  <a:pt x="0" y="0"/>
                </a:moveTo>
                <a:lnTo>
                  <a:pt x="3875394" y="0"/>
                </a:lnTo>
                <a:lnTo>
                  <a:pt x="3875394" y="4114799"/>
                </a:lnTo>
                <a:lnTo>
                  <a:pt x="0" y="4114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15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DED9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468" name="Google Shape;468;p15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cxnSp>
        <p:nvCxnSpPr>
          <p:cNvPr id="469" name="Google Shape;469;p15"/>
          <p:cNvCxnSpPr/>
          <p:nvPr/>
        </p:nvCxnSpPr>
        <p:spPr>
          <a:xfrm rot="10800000">
            <a:off x="4493425" y="6424800"/>
            <a:ext cx="0" cy="38187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6"/>
          <p:cNvSpPr/>
          <p:nvPr/>
        </p:nvSpPr>
        <p:spPr>
          <a:xfrm flipH="1" rot="2593308">
            <a:off x="-546034" y="-2266021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5" name="Google Shape;475;p16"/>
          <p:cNvSpPr/>
          <p:nvPr/>
        </p:nvSpPr>
        <p:spPr>
          <a:xfrm rot="-8206691">
            <a:off x="-406136" y="-1771589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4" y="0"/>
                </a:lnTo>
                <a:lnTo>
                  <a:pt x="4066494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6" name="Google Shape;476;p16"/>
          <p:cNvSpPr/>
          <p:nvPr/>
        </p:nvSpPr>
        <p:spPr>
          <a:xfrm flipH="1" rot="-6333435">
            <a:off x="13712693" y="2617499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9"/>
                </a:lnTo>
                <a:lnTo>
                  <a:pt x="5237289" y="10474579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7" name="Google Shape;477;p16"/>
          <p:cNvSpPr/>
          <p:nvPr/>
        </p:nvSpPr>
        <p:spPr>
          <a:xfrm rot="4466564">
            <a:off x="14212833" y="3909168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8" name="Google Shape;478;p1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79" name="Google Shape;479;p16"/>
          <p:cNvSpPr txBox="1"/>
          <p:nvPr/>
        </p:nvSpPr>
        <p:spPr>
          <a:xfrm>
            <a:off x="914399" y="2438400"/>
            <a:ext cx="7564584" cy="6929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5754" lvl="1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Sustainable water management ensures clean water availability while minimizing environmental impact.</a:t>
            </a:r>
            <a:endParaRPr/>
          </a:p>
          <a:p>
            <a:pPr indent="-325754" lvl="1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Techniques cater to different contexts, based on local conditions, resources, and specific needs of the population.</a:t>
            </a:r>
            <a:endParaRPr/>
          </a:p>
          <a:p>
            <a:pPr indent="-325754" lvl="1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Community engagement and integration of indigenous knowledge play critical roles in ensuring sustainable water management.</a:t>
            </a:r>
            <a:endParaRPr/>
          </a:p>
        </p:txBody>
      </p:sp>
      <p:sp>
        <p:nvSpPr>
          <p:cNvPr id="480" name="Google Shape;480;p16"/>
          <p:cNvSpPr txBox="1"/>
          <p:nvPr/>
        </p:nvSpPr>
        <p:spPr>
          <a:xfrm>
            <a:off x="914400" y="966597"/>
            <a:ext cx="720090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Overview</a:t>
            </a:r>
            <a:endParaRPr/>
          </a:p>
        </p:txBody>
      </p:sp>
      <p:sp>
        <p:nvSpPr>
          <p:cNvPr descr="Abstract background of blue and water droplets" id="481" name="Google Shape;481;p16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7359" r="-19473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"/>
          <p:cNvSpPr/>
          <p:nvPr/>
        </p:nvSpPr>
        <p:spPr>
          <a:xfrm flipH="1" rot="3459118">
            <a:off x="948023" y="-4392500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1"/>
                </a:lnTo>
                <a:lnTo>
                  <a:pt x="4868680" y="9737361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17"/>
          <p:cNvSpPr/>
          <p:nvPr/>
        </p:nvSpPr>
        <p:spPr>
          <a:xfrm rot="-7340881">
            <a:off x="1172853" y="-3953449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4" y="0"/>
                </a:lnTo>
                <a:lnTo>
                  <a:pt x="4066494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17"/>
          <p:cNvSpPr/>
          <p:nvPr/>
        </p:nvSpPr>
        <p:spPr>
          <a:xfrm flipH="1" rot="-6777451">
            <a:off x="11845802" y="4360241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90" y="0"/>
                </a:moveTo>
                <a:lnTo>
                  <a:pt x="0" y="0"/>
                </a:lnTo>
                <a:lnTo>
                  <a:pt x="0" y="10474579"/>
                </a:lnTo>
                <a:lnTo>
                  <a:pt x="5237290" y="10474579"/>
                </a:lnTo>
                <a:lnTo>
                  <a:pt x="523729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17"/>
          <p:cNvSpPr/>
          <p:nvPr/>
        </p:nvSpPr>
        <p:spPr>
          <a:xfrm rot="4022548">
            <a:off x="12400593" y="5639492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17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95" name="Google Shape;495;p1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Safe Drinking Water Provision</a:t>
            </a:r>
            <a:endParaRPr/>
          </a:p>
        </p:txBody>
      </p:sp>
      <p:grpSp>
        <p:nvGrpSpPr>
          <p:cNvPr id="496" name="Google Shape;496;p17"/>
          <p:cNvGrpSpPr/>
          <p:nvPr/>
        </p:nvGrpSpPr>
        <p:grpSpPr>
          <a:xfrm>
            <a:off x="885168" y="1915434"/>
            <a:ext cx="15681485" cy="960787"/>
            <a:chOff x="0" y="0"/>
            <a:chExt cx="20908646" cy="1281049"/>
          </a:xfrm>
        </p:grpSpPr>
        <p:sp>
          <p:nvSpPr>
            <p:cNvPr id="497" name="Google Shape;497;p17"/>
            <p:cNvSpPr/>
            <p:nvPr/>
          </p:nvSpPr>
          <p:spPr>
            <a:xfrm>
              <a:off x="12700" y="12700"/>
              <a:ext cx="20883246" cy="1255649"/>
            </a:xfrm>
            <a:custGeom>
              <a:rect b="b" l="l" r="r" t="t"/>
              <a:pathLst>
                <a:path extrusionOk="0" h="1255649" w="20883246">
                  <a:moveTo>
                    <a:pt x="0" y="209296"/>
                  </a:moveTo>
                  <a:cubicBezTo>
                    <a:pt x="0" y="93726"/>
                    <a:pt x="95504" y="0"/>
                    <a:pt x="213233" y="0"/>
                  </a:cubicBezTo>
                  <a:lnTo>
                    <a:pt x="20670013" y="0"/>
                  </a:lnTo>
                  <a:cubicBezTo>
                    <a:pt x="20787742" y="0"/>
                    <a:pt x="20883246" y="93726"/>
                    <a:pt x="20883246" y="209296"/>
                  </a:cubicBezTo>
                  <a:lnTo>
                    <a:pt x="20883246" y="1046353"/>
                  </a:lnTo>
                  <a:cubicBezTo>
                    <a:pt x="20883246" y="1161923"/>
                    <a:pt x="20787742" y="1255649"/>
                    <a:pt x="20670013" y="1255649"/>
                  </a:cubicBezTo>
                  <a:lnTo>
                    <a:pt x="213233" y="1255649"/>
                  </a:lnTo>
                  <a:cubicBezTo>
                    <a:pt x="95504" y="1255649"/>
                    <a:pt x="0" y="1162050"/>
                    <a:pt x="0" y="1046353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0" y="0"/>
              <a:ext cx="20908646" cy="1281049"/>
            </a:xfrm>
            <a:custGeom>
              <a:rect b="b" l="l" r="r" t="t"/>
              <a:pathLst>
                <a:path extrusionOk="0" h="1281049" w="20908646">
                  <a:moveTo>
                    <a:pt x="0" y="221996"/>
                  </a:moveTo>
                  <a:cubicBezTo>
                    <a:pt x="0" y="99187"/>
                    <a:pt x="101346" y="0"/>
                    <a:pt x="225933" y="0"/>
                  </a:cubicBezTo>
                  <a:lnTo>
                    <a:pt x="20682713" y="0"/>
                  </a:lnTo>
                  <a:lnTo>
                    <a:pt x="20682713" y="12700"/>
                  </a:lnTo>
                  <a:lnTo>
                    <a:pt x="20682713" y="0"/>
                  </a:lnTo>
                  <a:cubicBezTo>
                    <a:pt x="20807300" y="0"/>
                    <a:pt x="20908646" y="99187"/>
                    <a:pt x="20908646" y="221996"/>
                  </a:cubicBezTo>
                  <a:lnTo>
                    <a:pt x="20895946" y="221996"/>
                  </a:lnTo>
                  <a:lnTo>
                    <a:pt x="20908646" y="221996"/>
                  </a:lnTo>
                  <a:lnTo>
                    <a:pt x="20908646" y="1059053"/>
                  </a:lnTo>
                  <a:lnTo>
                    <a:pt x="20895946" y="1059053"/>
                  </a:lnTo>
                  <a:lnTo>
                    <a:pt x="20908646" y="1059053"/>
                  </a:lnTo>
                  <a:cubicBezTo>
                    <a:pt x="20908646" y="1181862"/>
                    <a:pt x="20807300" y="1281049"/>
                    <a:pt x="20682713" y="1281049"/>
                  </a:cubicBezTo>
                  <a:lnTo>
                    <a:pt x="20682713" y="1268349"/>
                  </a:lnTo>
                  <a:lnTo>
                    <a:pt x="20682713" y="1281049"/>
                  </a:lnTo>
                  <a:lnTo>
                    <a:pt x="225933" y="1281049"/>
                  </a:lnTo>
                  <a:lnTo>
                    <a:pt x="225933" y="1268349"/>
                  </a:lnTo>
                  <a:lnTo>
                    <a:pt x="225933" y="1281049"/>
                  </a:lnTo>
                  <a:cubicBezTo>
                    <a:pt x="101346" y="1281049"/>
                    <a:pt x="0" y="1181989"/>
                    <a:pt x="0" y="1059053"/>
                  </a:cubicBezTo>
                  <a:lnTo>
                    <a:pt x="0" y="221996"/>
                  </a:lnTo>
                  <a:lnTo>
                    <a:pt x="12700" y="221996"/>
                  </a:lnTo>
                  <a:lnTo>
                    <a:pt x="0" y="221996"/>
                  </a:lnTo>
                  <a:moveTo>
                    <a:pt x="25400" y="221996"/>
                  </a:moveTo>
                  <a:lnTo>
                    <a:pt x="25400" y="1059053"/>
                  </a:lnTo>
                  <a:lnTo>
                    <a:pt x="12700" y="1059053"/>
                  </a:lnTo>
                  <a:lnTo>
                    <a:pt x="25400" y="1059053"/>
                  </a:lnTo>
                  <a:cubicBezTo>
                    <a:pt x="25400" y="1167384"/>
                    <a:pt x="114935" y="1255649"/>
                    <a:pt x="225933" y="1255649"/>
                  </a:cubicBezTo>
                  <a:lnTo>
                    <a:pt x="20682713" y="1255649"/>
                  </a:lnTo>
                  <a:cubicBezTo>
                    <a:pt x="20793711" y="1255649"/>
                    <a:pt x="20883246" y="1167384"/>
                    <a:pt x="20883246" y="1059053"/>
                  </a:cubicBezTo>
                  <a:lnTo>
                    <a:pt x="20883246" y="221996"/>
                  </a:lnTo>
                  <a:cubicBezTo>
                    <a:pt x="20883246" y="113665"/>
                    <a:pt x="20793711" y="25400"/>
                    <a:pt x="20682713" y="25400"/>
                  </a:cubicBezTo>
                  <a:lnTo>
                    <a:pt x="225933" y="25400"/>
                  </a:lnTo>
                  <a:lnTo>
                    <a:pt x="225933" y="12700"/>
                  </a:lnTo>
                  <a:lnTo>
                    <a:pt x="225933" y="25400"/>
                  </a:lnTo>
                  <a:cubicBezTo>
                    <a:pt x="114935" y="25400"/>
                    <a:pt x="25400" y="113665"/>
                    <a:pt x="25400" y="221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Google Shape;499;p17"/>
          <p:cNvSpPr txBox="1"/>
          <p:nvPr/>
        </p:nvSpPr>
        <p:spPr>
          <a:xfrm>
            <a:off x="992102" y="2041417"/>
            <a:ext cx="15467661" cy="727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Boiling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Heating water to a rolling boil to kill pathogens, making it safe for drinking.</a:t>
            </a:r>
            <a:endParaRPr/>
          </a:p>
        </p:txBody>
      </p:sp>
      <p:sp>
        <p:nvSpPr>
          <p:cNvPr id="500" name="Google Shape;500;p17"/>
          <p:cNvSpPr txBox="1"/>
          <p:nvPr/>
        </p:nvSpPr>
        <p:spPr>
          <a:xfrm>
            <a:off x="1221452" y="2886738"/>
            <a:ext cx="15255137" cy="4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Simple, effective, and widely understood. Useful in areas without access to other technologies.</a:t>
            </a:r>
            <a:endParaRPr/>
          </a:p>
        </p:txBody>
      </p:sp>
      <p:grpSp>
        <p:nvGrpSpPr>
          <p:cNvPr id="501" name="Google Shape;501;p17"/>
          <p:cNvGrpSpPr/>
          <p:nvPr/>
        </p:nvGrpSpPr>
        <p:grpSpPr>
          <a:xfrm>
            <a:off x="885168" y="3304330"/>
            <a:ext cx="15681485" cy="960787"/>
            <a:chOff x="0" y="0"/>
            <a:chExt cx="20908646" cy="1281049"/>
          </a:xfrm>
        </p:grpSpPr>
        <p:sp>
          <p:nvSpPr>
            <p:cNvPr id="502" name="Google Shape;502;p17"/>
            <p:cNvSpPr/>
            <p:nvPr/>
          </p:nvSpPr>
          <p:spPr>
            <a:xfrm>
              <a:off x="12700" y="12700"/>
              <a:ext cx="20883246" cy="1255649"/>
            </a:xfrm>
            <a:custGeom>
              <a:rect b="b" l="l" r="r" t="t"/>
              <a:pathLst>
                <a:path extrusionOk="0" h="1255649" w="20883246">
                  <a:moveTo>
                    <a:pt x="0" y="209296"/>
                  </a:moveTo>
                  <a:cubicBezTo>
                    <a:pt x="0" y="93726"/>
                    <a:pt x="95504" y="0"/>
                    <a:pt x="213233" y="0"/>
                  </a:cubicBezTo>
                  <a:lnTo>
                    <a:pt x="20670013" y="0"/>
                  </a:lnTo>
                  <a:cubicBezTo>
                    <a:pt x="20787742" y="0"/>
                    <a:pt x="20883246" y="93726"/>
                    <a:pt x="20883246" y="209296"/>
                  </a:cubicBezTo>
                  <a:lnTo>
                    <a:pt x="20883246" y="1046353"/>
                  </a:lnTo>
                  <a:cubicBezTo>
                    <a:pt x="20883246" y="1161923"/>
                    <a:pt x="20787742" y="1255649"/>
                    <a:pt x="20670013" y="1255649"/>
                  </a:cubicBezTo>
                  <a:lnTo>
                    <a:pt x="213233" y="1255649"/>
                  </a:lnTo>
                  <a:cubicBezTo>
                    <a:pt x="95504" y="1255649"/>
                    <a:pt x="0" y="1162050"/>
                    <a:pt x="0" y="1046353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0" y="0"/>
              <a:ext cx="20908646" cy="1281049"/>
            </a:xfrm>
            <a:custGeom>
              <a:rect b="b" l="l" r="r" t="t"/>
              <a:pathLst>
                <a:path extrusionOk="0" h="1281049" w="20908646">
                  <a:moveTo>
                    <a:pt x="0" y="221996"/>
                  </a:moveTo>
                  <a:cubicBezTo>
                    <a:pt x="0" y="99187"/>
                    <a:pt x="101346" y="0"/>
                    <a:pt x="225933" y="0"/>
                  </a:cubicBezTo>
                  <a:lnTo>
                    <a:pt x="20682713" y="0"/>
                  </a:lnTo>
                  <a:lnTo>
                    <a:pt x="20682713" y="12700"/>
                  </a:lnTo>
                  <a:lnTo>
                    <a:pt x="20682713" y="0"/>
                  </a:lnTo>
                  <a:cubicBezTo>
                    <a:pt x="20807300" y="0"/>
                    <a:pt x="20908646" y="99187"/>
                    <a:pt x="20908646" y="221996"/>
                  </a:cubicBezTo>
                  <a:lnTo>
                    <a:pt x="20895946" y="221996"/>
                  </a:lnTo>
                  <a:lnTo>
                    <a:pt x="20908646" y="221996"/>
                  </a:lnTo>
                  <a:lnTo>
                    <a:pt x="20908646" y="1059053"/>
                  </a:lnTo>
                  <a:lnTo>
                    <a:pt x="20895946" y="1059053"/>
                  </a:lnTo>
                  <a:lnTo>
                    <a:pt x="20908646" y="1059053"/>
                  </a:lnTo>
                  <a:cubicBezTo>
                    <a:pt x="20908646" y="1181862"/>
                    <a:pt x="20807300" y="1281049"/>
                    <a:pt x="20682713" y="1281049"/>
                  </a:cubicBezTo>
                  <a:lnTo>
                    <a:pt x="20682713" y="1268349"/>
                  </a:lnTo>
                  <a:lnTo>
                    <a:pt x="20682713" y="1281049"/>
                  </a:lnTo>
                  <a:lnTo>
                    <a:pt x="225933" y="1281049"/>
                  </a:lnTo>
                  <a:lnTo>
                    <a:pt x="225933" y="1268349"/>
                  </a:lnTo>
                  <a:lnTo>
                    <a:pt x="225933" y="1281049"/>
                  </a:lnTo>
                  <a:cubicBezTo>
                    <a:pt x="101346" y="1281049"/>
                    <a:pt x="0" y="1181989"/>
                    <a:pt x="0" y="1059053"/>
                  </a:cubicBezTo>
                  <a:lnTo>
                    <a:pt x="0" y="221996"/>
                  </a:lnTo>
                  <a:lnTo>
                    <a:pt x="12700" y="221996"/>
                  </a:lnTo>
                  <a:lnTo>
                    <a:pt x="0" y="221996"/>
                  </a:lnTo>
                  <a:moveTo>
                    <a:pt x="25400" y="221996"/>
                  </a:moveTo>
                  <a:lnTo>
                    <a:pt x="25400" y="1059053"/>
                  </a:lnTo>
                  <a:lnTo>
                    <a:pt x="12700" y="1059053"/>
                  </a:lnTo>
                  <a:lnTo>
                    <a:pt x="25400" y="1059053"/>
                  </a:lnTo>
                  <a:cubicBezTo>
                    <a:pt x="25400" y="1167384"/>
                    <a:pt x="114935" y="1255649"/>
                    <a:pt x="225933" y="1255649"/>
                  </a:cubicBezTo>
                  <a:lnTo>
                    <a:pt x="20682713" y="1255649"/>
                  </a:lnTo>
                  <a:cubicBezTo>
                    <a:pt x="20793711" y="1255649"/>
                    <a:pt x="20883246" y="1167384"/>
                    <a:pt x="20883246" y="1059053"/>
                  </a:cubicBezTo>
                  <a:lnTo>
                    <a:pt x="20883246" y="221996"/>
                  </a:lnTo>
                  <a:cubicBezTo>
                    <a:pt x="20883246" y="113665"/>
                    <a:pt x="20793711" y="25400"/>
                    <a:pt x="20682713" y="25400"/>
                  </a:cubicBezTo>
                  <a:lnTo>
                    <a:pt x="225933" y="25400"/>
                  </a:lnTo>
                  <a:lnTo>
                    <a:pt x="225933" y="12700"/>
                  </a:lnTo>
                  <a:lnTo>
                    <a:pt x="225933" y="25400"/>
                  </a:lnTo>
                  <a:cubicBezTo>
                    <a:pt x="114935" y="25400"/>
                    <a:pt x="25400" y="113665"/>
                    <a:pt x="25400" y="221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17"/>
          <p:cNvSpPr txBox="1"/>
          <p:nvPr/>
        </p:nvSpPr>
        <p:spPr>
          <a:xfrm>
            <a:off x="992102" y="3430314"/>
            <a:ext cx="15467661" cy="727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Filtration Systems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Using portable or community-based filtration systems to remove impurities and pathogens from water.</a:t>
            </a:r>
            <a:endParaRPr/>
          </a:p>
        </p:txBody>
      </p:sp>
      <p:sp>
        <p:nvSpPr>
          <p:cNvPr id="505" name="Google Shape;505;p17"/>
          <p:cNvSpPr txBox="1"/>
          <p:nvPr/>
        </p:nvSpPr>
        <p:spPr>
          <a:xfrm>
            <a:off x="1221452" y="4275635"/>
            <a:ext cx="15255137" cy="4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Provides clean drinking water by removing physical contaminants and is suitable for long-term use.</a:t>
            </a:r>
            <a:endParaRPr/>
          </a:p>
        </p:txBody>
      </p:sp>
      <p:grpSp>
        <p:nvGrpSpPr>
          <p:cNvPr id="506" name="Google Shape;506;p17"/>
          <p:cNvGrpSpPr/>
          <p:nvPr/>
        </p:nvGrpSpPr>
        <p:grpSpPr>
          <a:xfrm>
            <a:off x="885168" y="4693227"/>
            <a:ext cx="15681485" cy="960787"/>
            <a:chOff x="0" y="0"/>
            <a:chExt cx="20908646" cy="1281049"/>
          </a:xfrm>
        </p:grpSpPr>
        <p:sp>
          <p:nvSpPr>
            <p:cNvPr id="507" name="Google Shape;507;p17"/>
            <p:cNvSpPr/>
            <p:nvPr/>
          </p:nvSpPr>
          <p:spPr>
            <a:xfrm>
              <a:off x="12700" y="12700"/>
              <a:ext cx="20883246" cy="1255649"/>
            </a:xfrm>
            <a:custGeom>
              <a:rect b="b" l="l" r="r" t="t"/>
              <a:pathLst>
                <a:path extrusionOk="0" h="1255649" w="20883246">
                  <a:moveTo>
                    <a:pt x="0" y="209296"/>
                  </a:moveTo>
                  <a:cubicBezTo>
                    <a:pt x="0" y="93726"/>
                    <a:pt x="95504" y="0"/>
                    <a:pt x="213233" y="0"/>
                  </a:cubicBezTo>
                  <a:lnTo>
                    <a:pt x="20670013" y="0"/>
                  </a:lnTo>
                  <a:cubicBezTo>
                    <a:pt x="20787742" y="0"/>
                    <a:pt x="20883246" y="93726"/>
                    <a:pt x="20883246" y="209296"/>
                  </a:cubicBezTo>
                  <a:lnTo>
                    <a:pt x="20883246" y="1046353"/>
                  </a:lnTo>
                  <a:cubicBezTo>
                    <a:pt x="20883246" y="1161923"/>
                    <a:pt x="20787742" y="1255649"/>
                    <a:pt x="20670013" y="1255649"/>
                  </a:cubicBezTo>
                  <a:lnTo>
                    <a:pt x="213233" y="1255649"/>
                  </a:lnTo>
                  <a:cubicBezTo>
                    <a:pt x="95504" y="1255649"/>
                    <a:pt x="0" y="1162050"/>
                    <a:pt x="0" y="1046353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0" y="0"/>
              <a:ext cx="20908646" cy="1281049"/>
            </a:xfrm>
            <a:custGeom>
              <a:rect b="b" l="l" r="r" t="t"/>
              <a:pathLst>
                <a:path extrusionOk="0" h="1281049" w="20908646">
                  <a:moveTo>
                    <a:pt x="0" y="221996"/>
                  </a:moveTo>
                  <a:cubicBezTo>
                    <a:pt x="0" y="99187"/>
                    <a:pt x="101346" y="0"/>
                    <a:pt x="225933" y="0"/>
                  </a:cubicBezTo>
                  <a:lnTo>
                    <a:pt x="20682713" y="0"/>
                  </a:lnTo>
                  <a:lnTo>
                    <a:pt x="20682713" y="12700"/>
                  </a:lnTo>
                  <a:lnTo>
                    <a:pt x="20682713" y="0"/>
                  </a:lnTo>
                  <a:cubicBezTo>
                    <a:pt x="20807300" y="0"/>
                    <a:pt x="20908646" y="99187"/>
                    <a:pt x="20908646" y="221996"/>
                  </a:cubicBezTo>
                  <a:lnTo>
                    <a:pt x="20895946" y="221996"/>
                  </a:lnTo>
                  <a:lnTo>
                    <a:pt x="20908646" y="221996"/>
                  </a:lnTo>
                  <a:lnTo>
                    <a:pt x="20908646" y="1059053"/>
                  </a:lnTo>
                  <a:lnTo>
                    <a:pt x="20895946" y="1059053"/>
                  </a:lnTo>
                  <a:lnTo>
                    <a:pt x="20908646" y="1059053"/>
                  </a:lnTo>
                  <a:cubicBezTo>
                    <a:pt x="20908646" y="1181862"/>
                    <a:pt x="20807300" y="1281049"/>
                    <a:pt x="20682713" y="1281049"/>
                  </a:cubicBezTo>
                  <a:lnTo>
                    <a:pt x="20682713" y="1268349"/>
                  </a:lnTo>
                  <a:lnTo>
                    <a:pt x="20682713" y="1281049"/>
                  </a:lnTo>
                  <a:lnTo>
                    <a:pt x="225933" y="1281049"/>
                  </a:lnTo>
                  <a:lnTo>
                    <a:pt x="225933" y="1268349"/>
                  </a:lnTo>
                  <a:lnTo>
                    <a:pt x="225933" y="1281049"/>
                  </a:lnTo>
                  <a:cubicBezTo>
                    <a:pt x="101346" y="1281049"/>
                    <a:pt x="0" y="1181989"/>
                    <a:pt x="0" y="1059053"/>
                  </a:cubicBezTo>
                  <a:lnTo>
                    <a:pt x="0" y="221996"/>
                  </a:lnTo>
                  <a:lnTo>
                    <a:pt x="12700" y="221996"/>
                  </a:lnTo>
                  <a:lnTo>
                    <a:pt x="0" y="221996"/>
                  </a:lnTo>
                  <a:moveTo>
                    <a:pt x="25400" y="221996"/>
                  </a:moveTo>
                  <a:lnTo>
                    <a:pt x="25400" y="1059053"/>
                  </a:lnTo>
                  <a:lnTo>
                    <a:pt x="12700" y="1059053"/>
                  </a:lnTo>
                  <a:lnTo>
                    <a:pt x="25400" y="1059053"/>
                  </a:lnTo>
                  <a:cubicBezTo>
                    <a:pt x="25400" y="1167384"/>
                    <a:pt x="114935" y="1255649"/>
                    <a:pt x="225933" y="1255649"/>
                  </a:cubicBezTo>
                  <a:lnTo>
                    <a:pt x="20682713" y="1255649"/>
                  </a:lnTo>
                  <a:cubicBezTo>
                    <a:pt x="20793711" y="1255649"/>
                    <a:pt x="20883246" y="1167384"/>
                    <a:pt x="20883246" y="1059053"/>
                  </a:cubicBezTo>
                  <a:lnTo>
                    <a:pt x="20883246" y="221996"/>
                  </a:lnTo>
                  <a:cubicBezTo>
                    <a:pt x="20883246" y="113665"/>
                    <a:pt x="20793711" y="25400"/>
                    <a:pt x="20682713" y="25400"/>
                  </a:cubicBezTo>
                  <a:lnTo>
                    <a:pt x="225933" y="25400"/>
                  </a:lnTo>
                  <a:lnTo>
                    <a:pt x="225933" y="12700"/>
                  </a:lnTo>
                  <a:lnTo>
                    <a:pt x="225933" y="25400"/>
                  </a:lnTo>
                  <a:cubicBezTo>
                    <a:pt x="114935" y="25400"/>
                    <a:pt x="25400" y="113665"/>
                    <a:pt x="25400" y="221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17"/>
          <p:cNvSpPr txBox="1"/>
          <p:nvPr/>
        </p:nvSpPr>
        <p:spPr>
          <a:xfrm>
            <a:off x="992102" y="4819210"/>
            <a:ext cx="15467661" cy="727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Solar Water Disinfection (SODIS)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Using sunlight to purify water in transparent plastic bottles.</a:t>
            </a:r>
            <a:endParaRPr/>
          </a:p>
        </p:txBody>
      </p:sp>
      <p:sp>
        <p:nvSpPr>
          <p:cNvPr id="510" name="Google Shape;510;p17"/>
          <p:cNvSpPr txBox="1"/>
          <p:nvPr/>
        </p:nvSpPr>
        <p:spPr>
          <a:xfrm>
            <a:off x="1221452" y="5664533"/>
            <a:ext cx="15255137" cy="4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Cost-effective, environmentally friendly, and ideal for regions with high sunlight exposure.</a:t>
            </a:r>
            <a:endParaRPr/>
          </a:p>
        </p:txBody>
      </p:sp>
      <p:grpSp>
        <p:nvGrpSpPr>
          <p:cNvPr id="511" name="Google Shape;511;p17"/>
          <p:cNvGrpSpPr/>
          <p:nvPr/>
        </p:nvGrpSpPr>
        <p:grpSpPr>
          <a:xfrm>
            <a:off x="885168" y="6082125"/>
            <a:ext cx="15681485" cy="960786"/>
            <a:chOff x="0" y="0"/>
            <a:chExt cx="20908646" cy="1281049"/>
          </a:xfrm>
        </p:grpSpPr>
        <p:sp>
          <p:nvSpPr>
            <p:cNvPr id="512" name="Google Shape;512;p17"/>
            <p:cNvSpPr/>
            <p:nvPr/>
          </p:nvSpPr>
          <p:spPr>
            <a:xfrm>
              <a:off x="12700" y="12700"/>
              <a:ext cx="20883246" cy="1255649"/>
            </a:xfrm>
            <a:custGeom>
              <a:rect b="b" l="l" r="r" t="t"/>
              <a:pathLst>
                <a:path extrusionOk="0" h="1255649" w="20883246">
                  <a:moveTo>
                    <a:pt x="0" y="209296"/>
                  </a:moveTo>
                  <a:cubicBezTo>
                    <a:pt x="0" y="93726"/>
                    <a:pt x="95504" y="0"/>
                    <a:pt x="213233" y="0"/>
                  </a:cubicBezTo>
                  <a:lnTo>
                    <a:pt x="20670013" y="0"/>
                  </a:lnTo>
                  <a:cubicBezTo>
                    <a:pt x="20787742" y="0"/>
                    <a:pt x="20883246" y="93726"/>
                    <a:pt x="20883246" y="209296"/>
                  </a:cubicBezTo>
                  <a:lnTo>
                    <a:pt x="20883246" y="1046353"/>
                  </a:lnTo>
                  <a:cubicBezTo>
                    <a:pt x="20883246" y="1161923"/>
                    <a:pt x="20787742" y="1255649"/>
                    <a:pt x="20670013" y="1255649"/>
                  </a:cubicBezTo>
                  <a:lnTo>
                    <a:pt x="213233" y="1255649"/>
                  </a:lnTo>
                  <a:cubicBezTo>
                    <a:pt x="95504" y="1255649"/>
                    <a:pt x="0" y="1162050"/>
                    <a:pt x="0" y="1046353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0" y="0"/>
              <a:ext cx="20908646" cy="1281049"/>
            </a:xfrm>
            <a:custGeom>
              <a:rect b="b" l="l" r="r" t="t"/>
              <a:pathLst>
                <a:path extrusionOk="0" h="1281049" w="20908646">
                  <a:moveTo>
                    <a:pt x="0" y="221996"/>
                  </a:moveTo>
                  <a:cubicBezTo>
                    <a:pt x="0" y="99187"/>
                    <a:pt x="101346" y="0"/>
                    <a:pt x="225933" y="0"/>
                  </a:cubicBezTo>
                  <a:lnTo>
                    <a:pt x="20682713" y="0"/>
                  </a:lnTo>
                  <a:lnTo>
                    <a:pt x="20682713" y="12700"/>
                  </a:lnTo>
                  <a:lnTo>
                    <a:pt x="20682713" y="0"/>
                  </a:lnTo>
                  <a:cubicBezTo>
                    <a:pt x="20807300" y="0"/>
                    <a:pt x="20908646" y="99187"/>
                    <a:pt x="20908646" y="221996"/>
                  </a:cubicBezTo>
                  <a:lnTo>
                    <a:pt x="20895946" y="221996"/>
                  </a:lnTo>
                  <a:lnTo>
                    <a:pt x="20908646" y="221996"/>
                  </a:lnTo>
                  <a:lnTo>
                    <a:pt x="20908646" y="1059053"/>
                  </a:lnTo>
                  <a:lnTo>
                    <a:pt x="20895946" y="1059053"/>
                  </a:lnTo>
                  <a:lnTo>
                    <a:pt x="20908646" y="1059053"/>
                  </a:lnTo>
                  <a:cubicBezTo>
                    <a:pt x="20908646" y="1181862"/>
                    <a:pt x="20807300" y="1281049"/>
                    <a:pt x="20682713" y="1281049"/>
                  </a:cubicBezTo>
                  <a:lnTo>
                    <a:pt x="20682713" y="1268349"/>
                  </a:lnTo>
                  <a:lnTo>
                    <a:pt x="20682713" y="1281049"/>
                  </a:lnTo>
                  <a:lnTo>
                    <a:pt x="225933" y="1281049"/>
                  </a:lnTo>
                  <a:lnTo>
                    <a:pt x="225933" y="1268349"/>
                  </a:lnTo>
                  <a:lnTo>
                    <a:pt x="225933" y="1281049"/>
                  </a:lnTo>
                  <a:cubicBezTo>
                    <a:pt x="101346" y="1281049"/>
                    <a:pt x="0" y="1181989"/>
                    <a:pt x="0" y="1059053"/>
                  </a:cubicBezTo>
                  <a:lnTo>
                    <a:pt x="0" y="221996"/>
                  </a:lnTo>
                  <a:lnTo>
                    <a:pt x="12700" y="221996"/>
                  </a:lnTo>
                  <a:lnTo>
                    <a:pt x="0" y="221996"/>
                  </a:lnTo>
                  <a:moveTo>
                    <a:pt x="25400" y="221996"/>
                  </a:moveTo>
                  <a:lnTo>
                    <a:pt x="25400" y="1059053"/>
                  </a:lnTo>
                  <a:lnTo>
                    <a:pt x="12700" y="1059053"/>
                  </a:lnTo>
                  <a:lnTo>
                    <a:pt x="25400" y="1059053"/>
                  </a:lnTo>
                  <a:cubicBezTo>
                    <a:pt x="25400" y="1167384"/>
                    <a:pt x="114935" y="1255649"/>
                    <a:pt x="225933" y="1255649"/>
                  </a:cubicBezTo>
                  <a:lnTo>
                    <a:pt x="20682713" y="1255649"/>
                  </a:lnTo>
                  <a:cubicBezTo>
                    <a:pt x="20793711" y="1255649"/>
                    <a:pt x="20883246" y="1167384"/>
                    <a:pt x="20883246" y="1059053"/>
                  </a:cubicBezTo>
                  <a:lnTo>
                    <a:pt x="20883246" y="221996"/>
                  </a:lnTo>
                  <a:cubicBezTo>
                    <a:pt x="20883246" y="113665"/>
                    <a:pt x="20793711" y="25400"/>
                    <a:pt x="20682713" y="25400"/>
                  </a:cubicBezTo>
                  <a:lnTo>
                    <a:pt x="225933" y="25400"/>
                  </a:lnTo>
                  <a:lnTo>
                    <a:pt x="225933" y="12700"/>
                  </a:lnTo>
                  <a:lnTo>
                    <a:pt x="225933" y="25400"/>
                  </a:lnTo>
                  <a:cubicBezTo>
                    <a:pt x="114935" y="25400"/>
                    <a:pt x="25400" y="113665"/>
                    <a:pt x="25400" y="221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4" name="Google Shape;514;p17"/>
          <p:cNvSpPr txBox="1"/>
          <p:nvPr/>
        </p:nvSpPr>
        <p:spPr>
          <a:xfrm>
            <a:off x="992102" y="6208108"/>
            <a:ext cx="15467661" cy="727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Chlorination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Adding chlorine to water to kill bacteria, viruses, and protozoa.</a:t>
            </a:r>
            <a:endParaRPr/>
          </a:p>
        </p:txBody>
      </p:sp>
      <p:sp>
        <p:nvSpPr>
          <p:cNvPr id="515" name="Google Shape;515;p17"/>
          <p:cNvSpPr txBox="1"/>
          <p:nvPr/>
        </p:nvSpPr>
        <p:spPr>
          <a:xfrm>
            <a:off x="1221452" y="7053429"/>
            <a:ext cx="15255137" cy="4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Low-cost, easy to implement at both small and large scales.</a:t>
            </a:r>
            <a:endParaRPr/>
          </a:p>
        </p:txBody>
      </p:sp>
      <p:grpSp>
        <p:nvGrpSpPr>
          <p:cNvPr id="516" name="Google Shape;516;p17"/>
          <p:cNvGrpSpPr/>
          <p:nvPr/>
        </p:nvGrpSpPr>
        <p:grpSpPr>
          <a:xfrm>
            <a:off x="885168" y="7471022"/>
            <a:ext cx="15681485" cy="960786"/>
            <a:chOff x="0" y="0"/>
            <a:chExt cx="20908646" cy="1281049"/>
          </a:xfrm>
        </p:grpSpPr>
        <p:sp>
          <p:nvSpPr>
            <p:cNvPr id="517" name="Google Shape;517;p17"/>
            <p:cNvSpPr/>
            <p:nvPr/>
          </p:nvSpPr>
          <p:spPr>
            <a:xfrm>
              <a:off x="12700" y="12700"/>
              <a:ext cx="20883246" cy="1255649"/>
            </a:xfrm>
            <a:custGeom>
              <a:rect b="b" l="l" r="r" t="t"/>
              <a:pathLst>
                <a:path extrusionOk="0" h="1255649" w="20883246">
                  <a:moveTo>
                    <a:pt x="0" y="209296"/>
                  </a:moveTo>
                  <a:cubicBezTo>
                    <a:pt x="0" y="93726"/>
                    <a:pt x="95504" y="0"/>
                    <a:pt x="213233" y="0"/>
                  </a:cubicBezTo>
                  <a:lnTo>
                    <a:pt x="20670013" y="0"/>
                  </a:lnTo>
                  <a:cubicBezTo>
                    <a:pt x="20787742" y="0"/>
                    <a:pt x="20883246" y="93726"/>
                    <a:pt x="20883246" y="209296"/>
                  </a:cubicBezTo>
                  <a:lnTo>
                    <a:pt x="20883246" y="1046353"/>
                  </a:lnTo>
                  <a:cubicBezTo>
                    <a:pt x="20883246" y="1161923"/>
                    <a:pt x="20787742" y="1255649"/>
                    <a:pt x="20670013" y="1255649"/>
                  </a:cubicBezTo>
                  <a:lnTo>
                    <a:pt x="213233" y="1255649"/>
                  </a:lnTo>
                  <a:cubicBezTo>
                    <a:pt x="95504" y="1255649"/>
                    <a:pt x="0" y="1162050"/>
                    <a:pt x="0" y="1046353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0" y="0"/>
              <a:ext cx="20908646" cy="1281049"/>
            </a:xfrm>
            <a:custGeom>
              <a:rect b="b" l="l" r="r" t="t"/>
              <a:pathLst>
                <a:path extrusionOk="0" h="1281049" w="20908646">
                  <a:moveTo>
                    <a:pt x="0" y="221996"/>
                  </a:moveTo>
                  <a:cubicBezTo>
                    <a:pt x="0" y="99187"/>
                    <a:pt x="101346" y="0"/>
                    <a:pt x="225933" y="0"/>
                  </a:cubicBezTo>
                  <a:lnTo>
                    <a:pt x="20682713" y="0"/>
                  </a:lnTo>
                  <a:lnTo>
                    <a:pt x="20682713" y="12700"/>
                  </a:lnTo>
                  <a:lnTo>
                    <a:pt x="20682713" y="0"/>
                  </a:lnTo>
                  <a:cubicBezTo>
                    <a:pt x="20807300" y="0"/>
                    <a:pt x="20908646" y="99187"/>
                    <a:pt x="20908646" y="221996"/>
                  </a:cubicBezTo>
                  <a:lnTo>
                    <a:pt x="20895946" y="221996"/>
                  </a:lnTo>
                  <a:lnTo>
                    <a:pt x="20908646" y="221996"/>
                  </a:lnTo>
                  <a:lnTo>
                    <a:pt x="20908646" y="1059053"/>
                  </a:lnTo>
                  <a:lnTo>
                    <a:pt x="20895946" y="1059053"/>
                  </a:lnTo>
                  <a:lnTo>
                    <a:pt x="20908646" y="1059053"/>
                  </a:lnTo>
                  <a:cubicBezTo>
                    <a:pt x="20908646" y="1181862"/>
                    <a:pt x="20807300" y="1281049"/>
                    <a:pt x="20682713" y="1281049"/>
                  </a:cubicBezTo>
                  <a:lnTo>
                    <a:pt x="20682713" y="1268349"/>
                  </a:lnTo>
                  <a:lnTo>
                    <a:pt x="20682713" y="1281049"/>
                  </a:lnTo>
                  <a:lnTo>
                    <a:pt x="225933" y="1281049"/>
                  </a:lnTo>
                  <a:lnTo>
                    <a:pt x="225933" y="1268349"/>
                  </a:lnTo>
                  <a:lnTo>
                    <a:pt x="225933" y="1281049"/>
                  </a:lnTo>
                  <a:cubicBezTo>
                    <a:pt x="101346" y="1281049"/>
                    <a:pt x="0" y="1181989"/>
                    <a:pt x="0" y="1059053"/>
                  </a:cubicBezTo>
                  <a:lnTo>
                    <a:pt x="0" y="221996"/>
                  </a:lnTo>
                  <a:lnTo>
                    <a:pt x="12700" y="221996"/>
                  </a:lnTo>
                  <a:lnTo>
                    <a:pt x="0" y="221996"/>
                  </a:lnTo>
                  <a:moveTo>
                    <a:pt x="25400" y="221996"/>
                  </a:moveTo>
                  <a:lnTo>
                    <a:pt x="25400" y="1059053"/>
                  </a:lnTo>
                  <a:lnTo>
                    <a:pt x="12700" y="1059053"/>
                  </a:lnTo>
                  <a:lnTo>
                    <a:pt x="25400" y="1059053"/>
                  </a:lnTo>
                  <a:cubicBezTo>
                    <a:pt x="25400" y="1167384"/>
                    <a:pt x="114935" y="1255649"/>
                    <a:pt x="225933" y="1255649"/>
                  </a:cubicBezTo>
                  <a:lnTo>
                    <a:pt x="20682713" y="1255649"/>
                  </a:lnTo>
                  <a:cubicBezTo>
                    <a:pt x="20793711" y="1255649"/>
                    <a:pt x="20883246" y="1167384"/>
                    <a:pt x="20883246" y="1059053"/>
                  </a:cubicBezTo>
                  <a:lnTo>
                    <a:pt x="20883246" y="221996"/>
                  </a:lnTo>
                  <a:cubicBezTo>
                    <a:pt x="20883246" y="113665"/>
                    <a:pt x="20793711" y="25400"/>
                    <a:pt x="20682713" y="25400"/>
                  </a:cubicBezTo>
                  <a:lnTo>
                    <a:pt x="225933" y="25400"/>
                  </a:lnTo>
                  <a:lnTo>
                    <a:pt x="225933" y="12700"/>
                  </a:lnTo>
                  <a:lnTo>
                    <a:pt x="225933" y="25400"/>
                  </a:lnTo>
                  <a:cubicBezTo>
                    <a:pt x="114935" y="25400"/>
                    <a:pt x="25400" y="113665"/>
                    <a:pt x="25400" y="221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9" name="Google Shape;519;p17"/>
          <p:cNvSpPr txBox="1"/>
          <p:nvPr/>
        </p:nvSpPr>
        <p:spPr>
          <a:xfrm>
            <a:off x="992102" y="7597005"/>
            <a:ext cx="15467661" cy="727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Reverse Osmosis (RO)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High-tech filtration method using a semi-permeable membrane to remove contaminants from water.</a:t>
            </a:r>
            <a:endParaRPr/>
          </a:p>
        </p:txBody>
      </p:sp>
      <p:sp>
        <p:nvSpPr>
          <p:cNvPr id="520" name="Google Shape;520;p17"/>
          <p:cNvSpPr txBox="1"/>
          <p:nvPr/>
        </p:nvSpPr>
        <p:spPr>
          <a:xfrm>
            <a:off x="1221452" y="8442325"/>
            <a:ext cx="15255137" cy="4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Highly effective in removing salts, chemicals, and pathogens, making it useful in coastal or industrial disaster areas.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8"/>
          <p:cNvSpPr/>
          <p:nvPr/>
        </p:nvSpPr>
        <p:spPr>
          <a:xfrm flipH="1" rot="-4105042">
            <a:off x="602062" y="3381947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1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1" y="9737360"/>
                </a:lnTo>
                <a:lnTo>
                  <a:pt x="4868681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p18"/>
          <p:cNvSpPr/>
          <p:nvPr/>
        </p:nvSpPr>
        <p:spPr>
          <a:xfrm rot="6694957">
            <a:off x="813409" y="4540409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1" name="Google Shape;531;p1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32" name="Google Shape;532;p18"/>
          <p:cNvSpPr/>
          <p:nvPr/>
        </p:nvSpPr>
        <p:spPr>
          <a:xfrm flipH="1" rot="8298159">
            <a:off x="12729773" y="-4611097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3" name="Google Shape;533;p18"/>
          <p:cNvSpPr/>
          <p:nvPr/>
        </p:nvSpPr>
        <p:spPr>
          <a:xfrm rot="-2501840">
            <a:off x="13515870" y="-3998725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4" name="Google Shape;534;p18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Safe Drinking Water Provision</a:t>
            </a:r>
            <a:endParaRPr/>
          </a:p>
        </p:txBody>
      </p:sp>
      <p:sp>
        <p:nvSpPr>
          <p:cNvPr id="535" name="Google Shape;535;p18"/>
          <p:cNvSpPr/>
          <p:nvPr/>
        </p:nvSpPr>
        <p:spPr>
          <a:xfrm>
            <a:off x="894693" y="2006390"/>
            <a:ext cx="15638050" cy="730186"/>
          </a:xfrm>
          <a:custGeom>
            <a:rect b="b" l="l" r="r" t="t"/>
            <a:pathLst>
              <a:path extrusionOk="0" h="973582" w="20850733">
                <a:moveTo>
                  <a:pt x="0" y="162306"/>
                </a:moveTo>
                <a:cubicBezTo>
                  <a:pt x="0" y="72644"/>
                  <a:pt x="72644" y="0"/>
                  <a:pt x="162306" y="0"/>
                </a:cubicBezTo>
                <a:lnTo>
                  <a:pt x="20688427" y="0"/>
                </a:lnTo>
                <a:cubicBezTo>
                  <a:pt x="20778090" y="0"/>
                  <a:pt x="20850733" y="72644"/>
                  <a:pt x="20850733" y="162306"/>
                </a:cubicBezTo>
                <a:lnTo>
                  <a:pt x="20850733" y="811276"/>
                </a:lnTo>
                <a:cubicBezTo>
                  <a:pt x="20850733" y="900938"/>
                  <a:pt x="20778090" y="973582"/>
                  <a:pt x="20688427" y="973582"/>
                </a:cubicBezTo>
                <a:lnTo>
                  <a:pt x="162306" y="973582"/>
                </a:lnTo>
                <a:cubicBezTo>
                  <a:pt x="72644" y="973455"/>
                  <a:pt x="0" y="900811"/>
                  <a:pt x="0" y="811149"/>
                </a:cubicBezTo>
                <a:close/>
              </a:path>
            </a:pathLst>
          </a:custGeom>
          <a:solidFill>
            <a:srgbClr val="AEA2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8"/>
          <p:cNvSpPr txBox="1"/>
          <p:nvPr/>
        </p:nvSpPr>
        <p:spPr>
          <a:xfrm>
            <a:off x="986531" y="2210266"/>
            <a:ext cx="15454311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Biosand Filters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Slow sand filtration system that removes pathogens and suspended solids from water.</a:t>
            </a:r>
            <a:endParaRPr/>
          </a:p>
        </p:txBody>
      </p:sp>
      <p:sp>
        <p:nvSpPr>
          <p:cNvPr id="537" name="Google Shape;537;p18"/>
          <p:cNvSpPr txBox="1"/>
          <p:nvPr/>
        </p:nvSpPr>
        <p:spPr>
          <a:xfrm>
            <a:off x="1220934" y="2756472"/>
            <a:ext cx="15231163" cy="6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Cost-effective, long-lasting, and can be locally manufactured for rural and emergency settings.</a:t>
            </a:r>
            <a:endParaRPr/>
          </a:p>
        </p:txBody>
      </p:sp>
      <p:sp>
        <p:nvSpPr>
          <p:cNvPr id="538" name="Google Shape;538;p18"/>
          <p:cNvSpPr/>
          <p:nvPr/>
        </p:nvSpPr>
        <p:spPr>
          <a:xfrm>
            <a:off x="894693" y="3382310"/>
            <a:ext cx="15638050" cy="730186"/>
          </a:xfrm>
          <a:custGeom>
            <a:rect b="b" l="l" r="r" t="t"/>
            <a:pathLst>
              <a:path extrusionOk="0" h="973582" w="20850733">
                <a:moveTo>
                  <a:pt x="0" y="162306"/>
                </a:moveTo>
                <a:cubicBezTo>
                  <a:pt x="0" y="72644"/>
                  <a:pt x="72644" y="0"/>
                  <a:pt x="162306" y="0"/>
                </a:cubicBezTo>
                <a:lnTo>
                  <a:pt x="20688427" y="0"/>
                </a:lnTo>
                <a:cubicBezTo>
                  <a:pt x="20778090" y="0"/>
                  <a:pt x="20850733" y="72644"/>
                  <a:pt x="20850733" y="162306"/>
                </a:cubicBezTo>
                <a:lnTo>
                  <a:pt x="20850733" y="811276"/>
                </a:lnTo>
                <a:cubicBezTo>
                  <a:pt x="20850733" y="900938"/>
                  <a:pt x="20778090" y="973582"/>
                  <a:pt x="20688427" y="973582"/>
                </a:cubicBezTo>
                <a:lnTo>
                  <a:pt x="162306" y="973582"/>
                </a:lnTo>
                <a:cubicBezTo>
                  <a:pt x="72644" y="973455"/>
                  <a:pt x="0" y="900811"/>
                  <a:pt x="0" y="811149"/>
                </a:cubicBezTo>
                <a:close/>
              </a:path>
            </a:pathLst>
          </a:custGeom>
          <a:solidFill>
            <a:srgbClr val="AEA2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8"/>
          <p:cNvSpPr txBox="1"/>
          <p:nvPr/>
        </p:nvSpPr>
        <p:spPr>
          <a:xfrm>
            <a:off x="986531" y="3586186"/>
            <a:ext cx="15454311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Desalination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The process of removing salt and impurities from seawater to make it potable.</a:t>
            </a:r>
            <a:endParaRPr/>
          </a:p>
        </p:txBody>
      </p:sp>
      <p:sp>
        <p:nvSpPr>
          <p:cNvPr id="540" name="Google Shape;540;p18"/>
          <p:cNvSpPr txBox="1"/>
          <p:nvPr/>
        </p:nvSpPr>
        <p:spPr>
          <a:xfrm>
            <a:off x="1220934" y="4132392"/>
            <a:ext cx="15231163" cy="6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Crucial in coastal regions with limited freshwater, especially in emergencies.</a:t>
            </a:r>
            <a:endParaRPr/>
          </a:p>
        </p:txBody>
      </p:sp>
      <p:sp>
        <p:nvSpPr>
          <p:cNvPr id="541" name="Google Shape;541;p18"/>
          <p:cNvSpPr/>
          <p:nvPr/>
        </p:nvSpPr>
        <p:spPr>
          <a:xfrm>
            <a:off x="894693" y="4758230"/>
            <a:ext cx="15638050" cy="730186"/>
          </a:xfrm>
          <a:custGeom>
            <a:rect b="b" l="l" r="r" t="t"/>
            <a:pathLst>
              <a:path extrusionOk="0" h="973582" w="20850733">
                <a:moveTo>
                  <a:pt x="0" y="162306"/>
                </a:moveTo>
                <a:cubicBezTo>
                  <a:pt x="0" y="72644"/>
                  <a:pt x="72644" y="0"/>
                  <a:pt x="162306" y="0"/>
                </a:cubicBezTo>
                <a:lnTo>
                  <a:pt x="20688427" y="0"/>
                </a:lnTo>
                <a:cubicBezTo>
                  <a:pt x="20778090" y="0"/>
                  <a:pt x="20850733" y="72644"/>
                  <a:pt x="20850733" y="162306"/>
                </a:cubicBezTo>
                <a:lnTo>
                  <a:pt x="20850733" y="811276"/>
                </a:lnTo>
                <a:cubicBezTo>
                  <a:pt x="20850733" y="900938"/>
                  <a:pt x="20778090" y="973582"/>
                  <a:pt x="20688427" y="973582"/>
                </a:cubicBezTo>
                <a:lnTo>
                  <a:pt x="162306" y="973582"/>
                </a:lnTo>
                <a:cubicBezTo>
                  <a:pt x="72644" y="973455"/>
                  <a:pt x="0" y="900811"/>
                  <a:pt x="0" y="811149"/>
                </a:cubicBezTo>
                <a:close/>
              </a:path>
            </a:pathLst>
          </a:custGeom>
          <a:solidFill>
            <a:srgbClr val="AEA2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8"/>
          <p:cNvSpPr txBox="1"/>
          <p:nvPr/>
        </p:nvSpPr>
        <p:spPr>
          <a:xfrm>
            <a:off x="986531" y="4962106"/>
            <a:ext cx="15094420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Gravity-fed Water Systems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Systems that use gravity to transport water from higher elevations to communities.</a:t>
            </a:r>
            <a:endParaRPr/>
          </a:p>
        </p:txBody>
      </p:sp>
      <p:sp>
        <p:nvSpPr>
          <p:cNvPr id="543" name="Google Shape;543;p18"/>
          <p:cNvSpPr txBox="1"/>
          <p:nvPr/>
        </p:nvSpPr>
        <p:spPr>
          <a:xfrm>
            <a:off x="1220934" y="5508312"/>
            <a:ext cx="15231163" cy="6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Requires minimal energy input and is low-maintenance, providing sustainable water access.</a:t>
            </a:r>
            <a:endParaRPr/>
          </a:p>
        </p:txBody>
      </p:sp>
      <p:sp>
        <p:nvSpPr>
          <p:cNvPr id="544" name="Google Shape;544;p18"/>
          <p:cNvSpPr/>
          <p:nvPr/>
        </p:nvSpPr>
        <p:spPr>
          <a:xfrm>
            <a:off x="894693" y="6134150"/>
            <a:ext cx="15638050" cy="730187"/>
          </a:xfrm>
          <a:custGeom>
            <a:rect b="b" l="l" r="r" t="t"/>
            <a:pathLst>
              <a:path extrusionOk="0" h="973582" w="20850733">
                <a:moveTo>
                  <a:pt x="0" y="162306"/>
                </a:moveTo>
                <a:cubicBezTo>
                  <a:pt x="0" y="72644"/>
                  <a:pt x="72644" y="0"/>
                  <a:pt x="162306" y="0"/>
                </a:cubicBezTo>
                <a:lnTo>
                  <a:pt x="20688427" y="0"/>
                </a:lnTo>
                <a:cubicBezTo>
                  <a:pt x="20778090" y="0"/>
                  <a:pt x="20850733" y="72644"/>
                  <a:pt x="20850733" y="162306"/>
                </a:cubicBezTo>
                <a:lnTo>
                  <a:pt x="20850733" y="811276"/>
                </a:lnTo>
                <a:cubicBezTo>
                  <a:pt x="20850733" y="900938"/>
                  <a:pt x="20778090" y="973582"/>
                  <a:pt x="20688427" y="973582"/>
                </a:cubicBezTo>
                <a:lnTo>
                  <a:pt x="162306" y="973582"/>
                </a:lnTo>
                <a:cubicBezTo>
                  <a:pt x="72644" y="973455"/>
                  <a:pt x="0" y="900811"/>
                  <a:pt x="0" y="811149"/>
                </a:cubicBezTo>
                <a:close/>
              </a:path>
            </a:pathLst>
          </a:custGeom>
          <a:solidFill>
            <a:srgbClr val="AEA2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8"/>
          <p:cNvSpPr txBox="1"/>
          <p:nvPr/>
        </p:nvSpPr>
        <p:spPr>
          <a:xfrm>
            <a:off x="986531" y="6338027"/>
            <a:ext cx="15454311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Water Purification Tablets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Tablets that kill pathogens in water.</a:t>
            </a:r>
            <a:endParaRPr/>
          </a:p>
        </p:txBody>
      </p:sp>
      <p:sp>
        <p:nvSpPr>
          <p:cNvPr id="546" name="Google Shape;546;p18"/>
          <p:cNvSpPr txBox="1"/>
          <p:nvPr/>
        </p:nvSpPr>
        <p:spPr>
          <a:xfrm>
            <a:off x="1220934" y="6884232"/>
            <a:ext cx="15231163" cy="6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Portable and ideal for emergencies, providing immediate access to safe drinking water.</a:t>
            </a:r>
            <a:endParaRPr/>
          </a:p>
        </p:txBody>
      </p:sp>
      <p:sp>
        <p:nvSpPr>
          <p:cNvPr id="547" name="Google Shape;547;p18"/>
          <p:cNvSpPr/>
          <p:nvPr/>
        </p:nvSpPr>
        <p:spPr>
          <a:xfrm>
            <a:off x="894693" y="7510070"/>
            <a:ext cx="15638050" cy="730187"/>
          </a:xfrm>
          <a:custGeom>
            <a:rect b="b" l="l" r="r" t="t"/>
            <a:pathLst>
              <a:path extrusionOk="0" h="973582" w="20850733">
                <a:moveTo>
                  <a:pt x="0" y="162306"/>
                </a:moveTo>
                <a:cubicBezTo>
                  <a:pt x="0" y="72644"/>
                  <a:pt x="72644" y="0"/>
                  <a:pt x="162306" y="0"/>
                </a:cubicBezTo>
                <a:lnTo>
                  <a:pt x="20688427" y="0"/>
                </a:lnTo>
                <a:cubicBezTo>
                  <a:pt x="20778090" y="0"/>
                  <a:pt x="20850733" y="72644"/>
                  <a:pt x="20850733" y="162306"/>
                </a:cubicBezTo>
                <a:lnTo>
                  <a:pt x="20850733" y="811276"/>
                </a:lnTo>
                <a:cubicBezTo>
                  <a:pt x="20850733" y="900938"/>
                  <a:pt x="20778090" y="973582"/>
                  <a:pt x="20688427" y="973582"/>
                </a:cubicBezTo>
                <a:lnTo>
                  <a:pt x="162306" y="973582"/>
                </a:lnTo>
                <a:cubicBezTo>
                  <a:pt x="72644" y="973455"/>
                  <a:pt x="0" y="900811"/>
                  <a:pt x="0" y="811149"/>
                </a:cubicBezTo>
                <a:close/>
              </a:path>
            </a:pathLst>
          </a:custGeom>
          <a:solidFill>
            <a:srgbClr val="AEA2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8"/>
          <p:cNvSpPr txBox="1"/>
          <p:nvPr/>
        </p:nvSpPr>
        <p:spPr>
          <a:xfrm>
            <a:off x="986531" y="7713947"/>
            <a:ext cx="15454311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Constructed Wetlands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Engineered systems using wetland vegetation and soils to treat water.</a:t>
            </a:r>
            <a:endParaRPr/>
          </a:p>
        </p:txBody>
      </p:sp>
      <p:sp>
        <p:nvSpPr>
          <p:cNvPr id="549" name="Google Shape;549;p18"/>
          <p:cNvSpPr txBox="1"/>
          <p:nvPr/>
        </p:nvSpPr>
        <p:spPr>
          <a:xfrm>
            <a:off x="1220934" y="8260152"/>
            <a:ext cx="15231163" cy="6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Environmentally friendly and creates wildlife habitats, while purifying greywater for reuse.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9"/>
          <p:cNvSpPr/>
          <p:nvPr/>
        </p:nvSpPr>
        <p:spPr>
          <a:xfrm flipH="1" rot="-4105042">
            <a:off x="602062" y="3381947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1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1" y="9737360"/>
                </a:lnTo>
                <a:lnTo>
                  <a:pt x="4868681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9" name="Google Shape;559;p19"/>
          <p:cNvSpPr/>
          <p:nvPr/>
        </p:nvSpPr>
        <p:spPr>
          <a:xfrm rot="6694957">
            <a:off x="813409" y="4540409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0" name="Google Shape;560;p19"/>
          <p:cNvSpPr/>
          <p:nvPr/>
        </p:nvSpPr>
        <p:spPr>
          <a:xfrm flipH="1" rot="8298159">
            <a:off x="12729773" y="-4611097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1" name="Google Shape;561;p19"/>
          <p:cNvSpPr/>
          <p:nvPr/>
        </p:nvSpPr>
        <p:spPr>
          <a:xfrm rot="-2501840">
            <a:off x="13515870" y="-3998725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2" name="Google Shape;562;p1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63" name="Google Shape;563;p19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Wastewater Treatment and Pollution Control</a:t>
            </a:r>
            <a:endParaRPr/>
          </a:p>
        </p:txBody>
      </p:sp>
      <p:grpSp>
        <p:nvGrpSpPr>
          <p:cNvPr id="564" name="Google Shape;564;p19"/>
          <p:cNvGrpSpPr/>
          <p:nvPr/>
        </p:nvGrpSpPr>
        <p:grpSpPr>
          <a:xfrm>
            <a:off x="885168" y="2085168"/>
            <a:ext cx="16592836" cy="666655"/>
            <a:chOff x="0" y="0"/>
            <a:chExt cx="22123781" cy="888873"/>
          </a:xfrm>
        </p:grpSpPr>
        <p:sp>
          <p:nvSpPr>
            <p:cNvPr id="565" name="Google Shape;565;p19"/>
            <p:cNvSpPr/>
            <p:nvPr/>
          </p:nvSpPr>
          <p:spPr>
            <a:xfrm>
              <a:off x="12700" y="12700"/>
              <a:ext cx="22098381" cy="863473"/>
            </a:xfrm>
            <a:custGeom>
              <a:rect b="b" l="l" r="r" t="t"/>
              <a:pathLst>
                <a:path extrusionOk="0" h="863473" w="22098381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21950426" y="0"/>
                  </a:lnTo>
                  <a:cubicBezTo>
                    <a:pt x="22032215" y="0"/>
                    <a:pt x="22098381" y="64389"/>
                    <a:pt x="22098381" y="143891"/>
                  </a:cubicBezTo>
                  <a:lnTo>
                    <a:pt x="22098381" y="719582"/>
                  </a:lnTo>
                  <a:cubicBezTo>
                    <a:pt x="22098381" y="799084"/>
                    <a:pt x="22032088" y="863473"/>
                    <a:pt x="21950426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0" y="0"/>
              <a:ext cx="22123781" cy="888873"/>
            </a:xfrm>
            <a:custGeom>
              <a:rect b="b" l="l" r="r" t="t"/>
              <a:pathLst>
                <a:path extrusionOk="0" h="888873" w="22123781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21963126" y="0"/>
                  </a:lnTo>
                  <a:lnTo>
                    <a:pt x="21963126" y="12700"/>
                  </a:lnTo>
                  <a:lnTo>
                    <a:pt x="21963126" y="0"/>
                  </a:lnTo>
                  <a:cubicBezTo>
                    <a:pt x="22051518" y="0"/>
                    <a:pt x="22123781" y="69850"/>
                    <a:pt x="22123781" y="156591"/>
                  </a:cubicBezTo>
                  <a:lnTo>
                    <a:pt x="22111081" y="156591"/>
                  </a:lnTo>
                  <a:lnTo>
                    <a:pt x="22123781" y="156591"/>
                  </a:lnTo>
                  <a:lnTo>
                    <a:pt x="22123781" y="732282"/>
                  </a:lnTo>
                  <a:lnTo>
                    <a:pt x="22111081" y="732282"/>
                  </a:lnTo>
                  <a:lnTo>
                    <a:pt x="22123781" y="732282"/>
                  </a:lnTo>
                  <a:cubicBezTo>
                    <a:pt x="22123781" y="819150"/>
                    <a:pt x="22051518" y="888873"/>
                    <a:pt x="21963126" y="888873"/>
                  </a:cubicBezTo>
                  <a:lnTo>
                    <a:pt x="21963126" y="876173"/>
                  </a:lnTo>
                  <a:lnTo>
                    <a:pt x="21963126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21963126" y="863473"/>
                  </a:lnTo>
                  <a:cubicBezTo>
                    <a:pt x="22038183" y="863473"/>
                    <a:pt x="22098381" y="804418"/>
                    <a:pt x="22098381" y="732282"/>
                  </a:cubicBezTo>
                  <a:lnTo>
                    <a:pt x="22098381" y="156591"/>
                  </a:lnTo>
                  <a:cubicBezTo>
                    <a:pt x="22098381" y="84455"/>
                    <a:pt x="22038183" y="25400"/>
                    <a:pt x="21963126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7" name="Google Shape;567;p19"/>
          <p:cNvSpPr txBox="1"/>
          <p:nvPr/>
        </p:nvSpPr>
        <p:spPr>
          <a:xfrm>
            <a:off x="985360" y="2204410"/>
            <a:ext cx="16392462" cy="4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Septic Systems</a:t>
            </a:r>
            <a:endParaRPr/>
          </a:p>
        </p:txBody>
      </p:sp>
      <p:sp>
        <p:nvSpPr>
          <p:cNvPr id="568" name="Google Shape;568;p19"/>
          <p:cNvSpPr txBox="1"/>
          <p:nvPr/>
        </p:nvSpPr>
        <p:spPr>
          <a:xfrm>
            <a:off x="1240742" y="2779436"/>
            <a:ext cx="16104494" cy="657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Underground systems that treat wastewater by separating solids and liquids.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Prevents groundwater contamination and is effective in decentralized settings like rural areas.</a:t>
            </a:r>
            <a:endParaRPr/>
          </a:p>
        </p:txBody>
      </p:sp>
      <p:grpSp>
        <p:nvGrpSpPr>
          <p:cNvPr id="569" name="Google Shape;569;p19"/>
          <p:cNvGrpSpPr/>
          <p:nvPr/>
        </p:nvGrpSpPr>
        <p:grpSpPr>
          <a:xfrm>
            <a:off x="885168" y="3445361"/>
            <a:ext cx="16592836" cy="666655"/>
            <a:chOff x="0" y="0"/>
            <a:chExt cx="22123781" cy="888873"/>
          </a:xfrm>
        </p:grpSpPr>
        <p:sp>
          <p:nvSpPr>
            <p:cNvPr id="570" name="Google Shape;570;p19"/>
            <p:cNvSpPr/>
            <p:nvPr/>
          </p:nvSpPr>
          <p:spPr>
            <a:xfrm>
              <a:off x="12700" y="12700"/>
              <a:ext cx="22098381" cy="863473"/>
            </a:xfrm>
            <a:custGeom>
              <a:rect b="b" l="l" r="r" t="t"/>
              <a:pathLst>
                <a:path extrusionOk="0" h="863473" w="22098381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21950426" y="0"/>
                  </a:lnTo>
                  <a:cubicBezTo>
                    <a:pt x="22032215" y="0"/>
                    <a:pt x="22098381" y="64389"/>
                    <a:pt x="22098381" y="143891"/>
                  </a:cubicBezTo>
                  <a:lnTo>
                    <a:pt x="22098381" y="719582"/>
                  </a:lnTo>
                  <a:cubicBezTo>
                    <a:pt x="22098381" y="799084"/>
                    <a:pt x="22032088" y="863473"/>
                    <a:pt x="21950426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0" y="0"/>
              <a:ext cx="22123781" cy="888873"/>
            </a:xfrm>
            <a:custGeom>
              <a:rect b="b" l="l" r="r" t="t"/>
              <a:pathLst>
                <a:path extrusionOk="0" h="888873" w="22123781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21963126" y="0"/>
                  </a:lnTo>
                  <a:lnTo>
                    <a:pt x="21963126" y="12700"/>
                  </a:lnTo>
                  <a:lnTo>
                    <a:pt x="21963126" y="0"/>
                  </a:lnTo>
                  <a:cubicBezTo>
                    <a:pt x="22051518" y="0"/>
                    <a:pt x="22123781" y="69850"/>
                    <a:pt x="22123781" y="156591"/>
                  </a:cubicBezTo>
                  <a:lnTo>
                    <a:pt x="22111081" y="156591"/>
                  </a:lnTo>
                  <a:lnTo>
                    <a:pt x="22123781" y="156591"/>
                  </a:lnTo>
                  <a:lnTo>
                    <a:pt x="22123781" y="732282"/>
                  </a:lnTo>
                  <a:lnTo>
                    <a:pt x="22111081" y="732282"/>
                  </a:lnTo>
                  <a:lnTo>
                    <a:pt x="22123781" y="732282"/>
                  </a:lnTo>
                  <a:cubicBezTo>
                    <a:pt x="22123781" y="819150"/>
                    <a:pt x="22051518" y="888873"/>
                    <a:pt x="21963126" y="888873"/>
                  </a:cubicBezTo>
                  <a:lnTo>
                    <a:pt x="21963126" y="876173"/>
                  </a:lnTo>
                  <a:lnTo>
                    <a:pt x="21963126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21963126" y="863473"/>
                  </a:lnTo>
                  <a:cubicBezTo>
                    <a:pt x="22038183" y="863473"/>
                    <a:pt x="22098381" y="804418"/>
                    <a:pt x="22098381" y="732282"/>
                  </a:cubicBezTo>
                  <a:lnTo>
                    <a:pt x="22098381" y="156591"/>
                  </a:lnTo>
                  <a:cubicBezTo>
                    <a:pt x="22098381" y="84455"/>
                    <a:pt x="22038183" y="25400"/>
                    <a:pt x="21963126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19"/>
          <p:cNvSpPr txBox="1"/>
          <p:nvPr/>
        </p:nvSpPr>
        <p:spPr>
          <a:xfrm>
            <a:off x="985360" y="3564603"/>
            <a:ext cx="16392462" cy="4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Decentralized Wastewater Treatment Systems (DEWATS)</a:t>
            </a:r>
            <a:endParaRPr/>
          </a:p>
        </p:txBody>
      </p:sp>
      <p:sp>
        <p:nvSpPr>
          <p:cNvPr id="573" name="Google Shape;573;p19"/>
          <p:cNvSpPr txBox="1"/>
          <p:nvPr/>
        </p:nvSpPr>
        <p:spPr>
          <a:xfrm>
            <a:off x="1240742" y="4139628"/>
            <a:ext cx="16104494" cy="657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Locally managed systems treating wastewater near its point of generation.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Cost-effective, scalable, and reduces the need for centralized infrastructure.</a:t>
            </a:r>
            <a:endParaRPr/>
          </a:p>
        </p:txBody>
      </p:sp>
      <p:grpSp>
        <p:nvGrpSpPr>
          <p:cNvPr id="574" name="Google Shape;574;p19"/>
          <p:cNvGrpSpPr/>
          <p:nvPr/>
        </p:nvGrpSpPr>
        <p:grpSpPr>
          <a:xfrm>
            <a:off x="885168" y="4805553"/>
            <a:ext cx="16592836" cy="666655"/>
            <a:chOff x="0" y="0"/>
            <a:chExt cx="22123781" cy="888873"/>
          </a:xfrm>
        </p:grpSpPr>
        <p:sp>
          <p:nvSpPr>
            <p:cNvPr id="575" name="Google Shape;575;p19"/>
            <p:cNvSpPr/>
            <p:nvPr/>
          </p:nvSpPr>
          <p:spPr>
            <a:xfrm>
              <a:off x="12700" y="12700"/>
              <a:ext cx="22098381" cy="863473"/>
            </a:xfrm>
            <a:custGeom>
              <a:rect b="b" l="l" r="r" t="t"/>
              <a:pathLst>
                <a:path extrusionOk="0" h="863473" w="22098381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21950426" y="0"/>
                  </a:lnTo>
                  <a:cubicBezTo>
                    <a:pt x="22032215" y="0"/>
                    <a:pt x="22098381" y="64389"/>
                    <a:pt x="22098381" y="143891"/>
                  </a:cubicBezTo>
                  <a:lnTo>
                    <a:pt x="22098381" y="719582"/>
                  </a:lnTo>
                  <a:cubicBezTo>
                    <a:pt x="22098381" y="799084"/>
                    <a:pt x="22032088" y="863473"/>
                    <a:pt x="21950426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0" y="0"/>
              <a:ext cx="22123781" cy="888873"/>
            </a:xfrm>
            <a:custGeom>
              <a:rect b="b" l="l" r="r" t="t"/>
              <a:pathLst>
                <a:path extrusionOk="0" h="888873" w="22123781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21963126" y="0"/>
                  </a:lnTo>
                  <a:lnTo>
                    <a:pt x="21963126" y="12700"/>
                  </a:lnTo>
                  <a:lnTo>
                    <a:pt x="21963126" y="0"/>
                  </a:lnTo>
                  <a:cubicBezTo>
                    <a:pt x="22051518" y="0"/>
                    <a:pt x="22123781" y="69850"/>
                    <a:pt x="22123781" y="156591"/>
                  </a:cubicBezTo>
                  <a:lnTo>
                    <a:pt x="22111081" y="156591"/>
                  </a:lnTo>
                  <a:lnTo>
                    <a:pt x="22123781" y="156591"/>
                  </a:lnTo>
                  <a:lnTo>
                    <a:pt x="22123781" y="732282"/>
                  </a:lnTo>
                  <a:lnTo>
                    <a:pt x="22111081" y="732282"/>
                  </a:lnTo>
                  <a:lnTo>
                    <a:pt x="22123781" y="732282"/>
                  </a:lnTo>
                  <a:cubicBezTo>
                    <a:pt x="22123781" y="819150"/>
                    <a:pt x="22051518" y="888873"/>
                    <a:pt x="21963126" y="888873"/>
                  </a:cubicBezTo>
                  <a:lnTo>
                    <a:pt x="21963126" y="876173"/>
                  </a:lnTo>
                  <a:lnTo>
                    <a:pt x="21963126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21963126" y="863473"/>
                  </a:lnTo>
                  <a:cubicBezTo>
                    <a:pt x="22038183" y="863473"/>
                    <a:pt x="22098381" y="804418"/>
                    <a:pt x="22098381" y="732282"/>
                  </a:cubicBezTo>
                  <a:lnTo>
                    <a:pt x="22098381" y="156591"/>
                  </a:lnTo>
                  <a:cubicBezTo>
                    <a:pt x="22098381" y="84455"/>
                    <a:pt x="22038183" y="25400"/>
                    <a:pt x="21963126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p19"/>
          <p:cNvSpPr txBox="1"/>
          <p:nvPr/>
        </p:nvSpPr>
        <p:spPr>
          <a:xfrm>
            <a:off x="985360" y="4924796"/>
            <a:ext cx="16392462" cy="4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Biosand Filters for Greywater</a:t>
            </a:r>
            <a:endParaRPr/>
          </a:p>
        </p:txBody>
      </p:sp>
      <p:sp>
        <p:nvSpPr>
          <p:cNvPr id="578" name="Google Shape;578;p19"/>
          <p:cNvSpPr txBox="1"/>
          <p:nvPr/>
        </p:nvSpPr>
        <p:spPr>
          <a:xfrm>
            <a:off x="1240742" y="5499820"/>
            <a:ext cx="16104494" cy="657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Primarily used for drinking water purification but also effective for treating greywater.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Provides a secondary treatment for greywater in low-resource settings, ensuring environmental safety.</a:t>
            </a:r>
            <a:endParaRPr/>
          </a:p>
        </p:txBody>
      </p:sp>
      <p:grpSp>
        <p:nvGrpSpPr>
          <p:cNvPr id="579" name="Google Shape;579;p19"/>
          <p:cNvGrpSpPr/>
          <p:nvPr/>
        </p:nvGrpSpPr>
        <p:grpSpPr>
          <a:xfrm>
            <a:off x="885168" y="6165746"/>
            <a:ext cx="16592836" cy="666655"/>
            <a:chOff x="0" y="0"/>
            <a:chExt cx="22123781" cy="888873"/>
          </a:xfrm>
        </p:grpSpPr>
        <p:sp>
          <p:nvSpPr>
            <p:cNvPr id="580" name="Google Shape;580;p19"/>
            <p:cNvSpPr/>
            <p:nvPr/>
          </p:nvSpPr>
          <p:spPr>
            <a:xfrm>
              <a:off x="12700" y="12700"/>
              <a:ext cx="22098381" cy="863473"/>
            </a:xfrm>
            <a:custGeom>
              <a:rect b="b" l="l" r="r" t="t"/>
              <a:pathLst>
                <a:path extrusionOk="0" h="863473" w="22098381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21950426" y="0"/>
                  </a:lnTo>
                  <a:cubicBezTo>
                    <a:pt x="22032215" y="0"/>
                    <a:pt x="22098381" y="64389"/>
                    <a:pt x="22098381" y="143891"/>
                  </a:cubicBezTo>
                  <a:lnTo>
                    <a:pt x="22098381" y="719582"/>
                  </a:lnTo>
                  <a:cubicBezTo>
                    <a:pt x="22098381" y="799084"/>
                    <a:pt x="22032088" y="863473"/>
                    <a:pt x="21950426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0" y="0"/>
              <a:ext cx="22123781" cy="888873"/>
            </a:xfrm>
            <a:custGeom>
              <a:rect b="b" l="l" r="r" t="t"/>
              <a:pathLst>
                <a:path extrusionOk="0" h="888873" w="22123781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21963126" y="0"/>
                  </a:lnTo>
                  <a:lnTo>
                    <a:pt x="21963126" y="12700"/>
                  </a:lnTo>
                  <a:lnTo>
                    <a:pt x="21963126" y="0"/>
                  </a:lnTo>
                  <a:cubicBezTo>
                    <a:pt x="22051518" y="0"/>
                    <a:pt x="22123781" y="69850"/>
                    <a:pt x="22123781" y="156591"/>
                  </a:cubicBezTo>
                  <a:lnTo>
                    <a:pt x="22111081" y="156591"/>
                  </a:lnTo>
                  <a:lnTo>
                    <a:pt x="22123781" y="156591"/>
                  </a:lnTo>
                  <a:lnTo>
                    <a:pt x="22123781" y="732282"/>
                  </a:lnTo>
                  <a:lnTo>
                    <a:pt x="22111081" y="732282"/>
                  </a:lnTo>
                  <a:lnTo>
                    <a:pt x="22123781" y="732282"/>
                  </a:lnTo>
                  <a:cubicBezTo>
                    <a:pt x="22123781" y="819150"/>
                    <a:pt x="22051518" y="888873"/>
                    <a:pt x="21963126" y="888873"/>
                  </a:cubicBezTo>
                  <a:lnTo>
                    <a:pt x="21963126" y="876173"/>
                  </a:lnTo>
                  <a:lnTo>
                    <a:pt x="21963126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21963126" y="863473"/>
                  </a:lnTo>
                  <a:cubicBezTo>
                    <a:pt x="22038183" y="863473"/>
                    <a:pt x="22098381" y="804418"/>
                    <a:pt x="22098381" y="732282"/>
                  </a:cubicBezTo>
                  <a:lnTo>
                    <a:pt x="22098381" y="156591"/>
                  </a:lnTo>
                  <a:cubicBezTo>
                    <a:pt x="22098381" y="84455"/>
                    <a:pt x="22038183" y="25400"/>
                    <a:pt x="21963126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19"/>
          <p:cNvSpPr txBox="1"/>
          <p:nvPr/>
        </p:nvSpPr>
        <p:spPr>
          <a:xfrm>
            <a:off x="985360" y="6284988"/>
            <a:ext cx="16392462" cy="4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Chemical Coagulation</a:t>
            </a:r>
            <a:endParaRPr/>
          </a:p>
        </p:txBody>
      </p:sp>
      <p:sp>
        <p:nvSpPr>
          <p:cNvPr id="583" name="Google Shape;583;p19"/>
          <p:cNvSpPr txBox="1"/>
          <p:nvPr/>
        </p:nvSpPr>
        <p:spPr>
          <a:xfrm>
            <a:off x="1240742" y="6860013"/>
            <a:ext cx="16104494" cy="657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Adding chemicals to water to remove suspended solids and contaminants.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Effective for treating highly polluted water and scalable for large volumes.</a:t>
            </a:r>
            <a:endParaRPr/>
          </a:p>
        </p:txBody>
      </p:sp>
      <p:grpSp>
        <p:nvGrpSpPr>
          <p:cNvPr id="584" name="Google Shape;584;p19"/>
          <p:cNvGrpSpPr/>
          <p:nvPr/>
        </p:nvGrpSpPr>
        <p:grpSpPr>
          <a:xfrm>
            <a:off x="885168" y="7525938"/>
            <a:ext cx="16592836" cy="666655"/>
            <a:chOff x="0" y="0"/>
            <a:chExt cx="22123781" cy="888873"/>
          </a:xfrm>
        </p:grpSpPr>
        <p:sp>
          <p:nvSpPr>
            <p:cNvPr id="585" name="Google Shape;585;p19"/>
            <p:cNvSpPr/>
            <p:nvPr/>
          </p:nvSpPr>
          <p:spPr>
            <a:xfrm>
              <a:off x="12700" y="12700"/>
              <a:ext cx="22098381" cy="863473"/>
            </a:xfrm>
            <a:custGeom>
              <a:rect b="b" l="l" r="r" t="t"/>
              <a:pathLst>
                <a:path extrusionOk="0" h="863473" w="22098381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21950426" y="0"/>
                  </a:lnTo>
                  <a:cubicBezTo>
                    <a:pt x="22032215" y="0"/>
                    <a:pt x="22098381" y="64389"/>
                    <a:pt x="22098381" y="143891"/>
                  </a:cubicBezTo>
                  <a:lnTo>
                    <a:pt x="22098381" y="719582"/>
                  </a:lnTo>
                  <a:cubicBezTo>
                    <a:pt x="22098381" y="799084"/>
                    <a:pt x="22032088" y="863473"/>
                    <a:pt x="21950426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0" y="0"/>
              <a:ext cx="22123781" cy="888873"/>
            </a:xfrm>
            <a:custGeom>
              <a:rect b="b" l="l" r="r" t="t"/>
              <a:pathLst>
                <a:path extrusionOk="0" h="888873" w="22123781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21963126" y="0"/>
                  </a:lnTo>
                  <a:lnTo>
                    <a:pt x="21963126" y="12700"/>
                  </a:lnTo>
                  <a:lnTo>
                    <a:pt x="21963126" y="0"/>
                  </a:lnTo>
                  <a:cubicBezTo>
                    <a:pt x="22051518" y="0"/>
                    <a:pt x="22123781" y="69850"/>
                    <a:pt x="22123781" y="156591"/>
                  </a:cubicBezTo>
                  <a:lnTo>
                    <a:pt x="22111081" y="156591"/>
                  </a:lnTo>
                  <a:lnTo>
                    <a:pt x="22123781" y="156591"/>
                  </a:lnTo>
                  <a:lnTo>
                    <a:pt x="22123781" y="732282"/>
                  </a:lnTo>
                  <a:lnTo>
                    <a:pt x="22111081" y="732282"/>
                  </a:lnTo>
                  <a:lnTo>
                    <a:pt x="22123781" y="732282"/>
                  </a:lnTo>
                  <a:cubicBezTo>
                    <a:pt x="22123781" y="819150"/>
                    <a:pt x="22051518" y="888873"/>
                    <a:pt x="21963126" y="888873"/>
                  </a:cubicBezTo>
                  <a:lnTo>
                    <a:pt x="21963126" y="876173"/>
                  </a:lnTo>
                  <a:lnTo>
                    <a:pt x="21963126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21963126" y="863473"/>
                  </a:lnTo>
                  <a:cubicBezTo>
                    <a:pt x="22038183" y="863473"/>
                    <a:pt x="22098381" y="804418"/>
                    <a:pt x="22098381" y="732282"/>
                  </a:cubicBezTo>
                  <a:lnTo>
                    <a:pt x="22098381" y="156591"/>
                  </a:lnTo>
                  <a:cubicBezTo>
                    <a:pt x="22098381" y="84455"/>
                    <a:pt x="22038183" y="25400"/>
                    <a:pt x="21963126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19"/>
          <p:cNvSpPr txBox="1"/>
          <p:nvPr/>
        </p:nvSpPr>
        <p:spPr>
          <a:xfrm>
            <a:off x="985360" y="7645181"/>
            <a:ext cx="16392462" cy="4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Anaerobic Digesters</a:t>
            </a:r>
            <a:endParaRPr/>
          </a:p>
        </p:txBody>
      </p:sp>
      <p:sp>
        <p:nvSpPr>
          <p:cNvPr id="588" name="Google Shape;588;p19"/>
          <p:cNvSpPr txBox="1"/>
          <p:nvPr/>
        </p:nvSpPr>
        <p:spPr>
          <a:xfrm>
            <a:off x="1240742" y="8220206"/>
            <a:ext cx="16104494" cy="657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Systems that break down organic waste and wastewater without oxygen, producing biogas.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Reduces environmental impact, generates renewable energy, and is useful in both urban and rural areas.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 flipH="1" rot="2505369">
            <a:off x="-1618536" y="-3289483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32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2"/>
          <p:cNvSpPr/>
          <p:nvPr/>
        </p:nvSpPr>
        <p:spPr>
          <a:xfrm rot="-8294630">
            <a:off x="-1486424" y="-2788270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2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 flipH="1" rot="-6421374">
            <a:off x="14319262" y="3942526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9"/>
                </a:lnTo>
                <a:lnTo>
                  <a:pt x="5237289" y="10474579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32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 rot="4378625">
            <a:off x="14830346" y="5232297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2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2268254" y="3375377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AEA2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2480704" y="3556932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DED9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398018" y="337006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AEA2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6610468" y="3551616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DED9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0495402" y="337006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AEA2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0707854" y="3551616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DED9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4648146" y="337006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AEA2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14860597" y="3551616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DED9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17" name="Google Shape;117;p2"/>
          <p:cNvSpPr txBox="1"/>
          <p:nvPr/>
        </p:nvSpPr>
        <p:spPr>
          <a:xfrm>
            <a:off x="914400" y="929235"/>
            <a:ext cx="15412365" cy="6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Module Outline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2936307" y="3584926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1266987" y="5186078"/>
            <a:ext cx="3624426" cy="25418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Introduction to water resource management in humanitarian settings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5396750" y="5180762"/>
            <a:ext cx="3624426" cy="25418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Techniques for sustainable water management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9487418" y="5181600"/>
            <a:ext cx="3624426" cy="25418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Challenges and strategic solutions in water resource management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7066071" y="357961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11163456" y="357961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13640162" y="5181600"/>
            <a:ext cx="3374134" cy="254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Case studies and practical exercises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15316200" y="357961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0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98" name="Google Shape;598;p20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Wastewater Treatment and Pollution Control</a:t>
            </a:r>
            <a:endParaRPr/>
          </a:p>
        </p:txBody>
      </p:sp>
      <p:grpSp>
        <p:nvGrpSpPr>
          <p:cNvPr id="599" name="Google Shape;599;p20"/>
          <p:cNvGrpSpPr/>
          <p:nvPr/>
        </p:nvGrpSpPr>
        <p:grpSpPr>
          <a:xfrm>
            <a:off x="885168" y="1938186"/>
            <a:ext cx="15828455" cy="846581"/>
            <a:chOff x="0" y="0"/>
            <a:chExt cx="21104606" cy="1128776"/>
          </a:xfrm>
        </p:grpSpPr>
        <p:sp>
          <p:nvSpPr>
            <p:cNvPr id="600" name="Google Shape;600;p20"/>
            <p:cNvSpPr/>
            <p:nvPr/>
          </p:nvSpPr>
          <p:spPr>
            <a:xfrm>
              <a:off x="12700" y="12700"/>
              <a:ext cx="21079206" cy="1103376"/>
            </a:xfrm>
            <a:custGeom>
              <a:rect b="b" l="l" r="r" t="t"/>
              <a:pathLst>
                <a:path extrusionOk="0" h="1103376" w="21079206">
                  <a:moveTo>
                    <a:pt x="0" y="183896"/>
                  </a:moveTo>
                  <a:cubicBezTo>
                    <a:pt x="0" y="82296"/>
                    <a:pt x="84074" y="0"/>
                    <a:pt x="187833" y="0"/>
                  </a:cubicBezTo>
                  <a:lnTo>
                    <a:pt x="20891373" y="0"/>
                  </a:lnTo>
                  <a:cubicBezTo>
                    <a:pt x="20995132" y="0"/>
                    <a:pt x="21079206" y="82296"/>
                    <a:pt x="21079206" y="183896"/>
                  </a:cubicBezTo>
                  <a:lnTo>
                    <a:pt x="21079206" y="919480"/>
                  </a:lnTo>
                  <a:cubicBezTo>
                    <a:pt x="21079206" y="1021080"/>
                    <a:pt x="20995132" y="1103376"/>
                    <a:pt x="20891373" y="1103376"/>
                  </a:cubicBezTo>
                  <a:lnTo>
                    <a:pt x="187833" y="1103376"/>
                  </a:lnTo>
                  <a:cubicBezTo>
                    <a:pt x="84074" y="1103249"/>
                    <a:pt x="0" y="1020953"/>
                    <a:pt x="0" y="919480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0" y="0"/>
              <a:ext cx="21104606" cy="1128776"/>
            </a:xfrm>
            <a:custGeom>
              <a:rect b="b" l="l" r="r" t="t"/>
              <a:pathLst>
                <a:path extrusionOk="0" h="1128776" w="21104606">
                  <a:moveTo>
                    <a:pt x="0" y="196596"/>
                  </a:moveTo>
                  <a:cubicBezTo>
                    <a:pt x="0" y="87757"/>
                    <a:pt x="90043" y="0"/>
                    <a:pt x="200533" y="0"/>
                  </a:cubicBezTo>
                  <a:lnTo>
                    <a:pt x="20904073" y="0"/>
                  </a:lnTo>
                  <a:lnTo>
                    <a:pt x="20904073" y="12700"/>
                  </a:lnTo>
                  <a:lnTo>
                    <a:pt x="20904073" y="0"/>
                  </a:lnTo>
                  <a:cubicBezTo>
                    <a:pt x="21014562" y="0"/>
                    <a:pt x="21104606" y="87757"/>
                    <a:pt x="21104606" y="196596"/>
                  </a:cubicBezTo>
                  <a:lnTo>
                    <a:pt x="21091906" y="196596"/>
                  </a:lnTo>
                  <a:lnTo>
                    <a:pt x="21104606" y="196596"/>
                  </a:lnTo>
                  <a:lnTo>
                    <a:pt x="21104606" y="932180"/>
                  </a:lnTo>
                  <a:lnTo>
                    <a:pt x="21091906" y="932180"/>
                  </a:lnTo>
                  <a:lnTo>
                    <a:pt x="21104606" y="932180"/>
                  </a:lnTo>
                  <a:cubicBezTo>
                    <a:pt x="21104606" y="1041019"/>
                    <a:pt x="21014562" y="1128776"/>
                    <a:pt x="20904073" y="1128776"/>
                  </a:cubicBezTo>
                  <a:lnTo>
                    <a:pt x="20904073" y="1116076"/>
                  </a:lnTo>
                  <a:lnTo>
                    <a:pt x="20904073" y="1128776"/>
                  </a:lnTo>
                  <a:lnTo>
                    <a:pt x="200533" y="1128776"/>
                  </a:lnTo>
                  <a:lnTo>
                    <a:pt x="200533" y="1116076"/>
                  </a:lnTo>
                  <a:lnTo>
                    <a:pt x="200533" y="1128776"/>
                  </a:lnTo>
                  <a:cubicBezTo>
                    <a:pt x="90043" y="1128649"/>
                    <a:pt x="0" y="1040892"/>
                    <a:pt x="0" y="932180"/>
                  </a:cubicBezTo>
                  <a:lnTo>
                    <a:pt x="0" y="196596"/>
                  </a:lnTo>
                  <a:lnTo>
                    <a:pt x="12700" y="196596"/>
                  </a:lnTo>
                  <a:lnTo>
                    <a:pt x="0" y="196596"/>
                  </a:lnTo>
                  <a:moveTo>
                    <a:pt x="25400" y="196596"/>
                  </a:moveTo>
                  <a:lnTo>
                    <a:pt x="25400" y="932180"/>
                  </a:lnTo>
                  <a:lnTo>
                    <a:pt x="12700" y="932180"/>
                  </a:lnTo>
                  <a:lnTo>
                    <a:pt x="25400" y="932180"/>
                  </a:lnTo>
                  <a:cubicBezTo>
                    <a:pt x="25400" y="1026414"/>
                    <a:pt x="103632" y="1103376"/>
                    <a:pt x="200533" y="1103376"/>
                  </a:cubicBezTo>
                  <a:lnTo>
                    <a:pt x="20904073" y="1103376"/>
                  </a:lnTo>
                  <a:cubicBezTo>
                    <a:pt x="21001101" y="1103376"/>
                    <a:pt x="21079206" y="1026414"/>
                    <a:pt x="21079206" y="932180"/>
                  </a:cubicBezTo>
                  <a:lnTo>
                    <a:pt x="21079206" y="196596"/>
                  </a:lnTo>
                  <a:cubicBezTo>
                    <a:pt x="21079206" y="102362"/>
                    <a:pt x="21000974" y="25400"/>
                    <a:pt x="20904073" y="25400"/>
                  </a:cubicBezTo>
                  <a:lnTo>
                    <a:pt x="200533" y="25400"/>
                  </a:lnTo>
                  <a:lnTo>
                    <a:pt x="200533" y="12700"/>
                  </a:lnTo>
                  <a:lnTo>
                    <a:pt x="200533" y="25400"/>
                  </a:lnTo>
                  <a:cubicBezTo>
                    <a:pt x="103632" y="25400"/>
                    <a:pt x="25400" y="102362"/>
                    <a:pt x="25400" y="196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2" name="Google Shape;602;p20"/>
          <p:cNvSpPr txBox="1"/>
          <p:nvPr/>
        </p:nvSpPr>
        <p:spPr>
          <a:xfrm>
            <a:off x="1013193" y="2094786"/>
            <a:ext cx="15572436" cy="561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Bioremediation/Phytoremediation</a:t>
            </a:r>
            <a:endParaRPr/>
          </a:p>
        </p:txBody>
      </p:sp>
      <p:sp>
        <p:nvSpPr>
          <p:cNvPr id="603" name="Google Shape;603;p20"/>
          <p:cNvSpPr txBox="1"/>
          <p:nvPr/>
        </p:nvSpPr>
        <p:spPr>
          <a:xfrm>
            <a:off x="1224564" y="2811071"/>
            <a:ext cx="15363424" cy="1161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Use of microorganisms or plants to break down pollutants in wastewater.</a:t>
            </a:r>
            <a:endParaRPr/>
          </a:p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Environmentally friendly and promotes ecosystem restoration, useful in oil spill or industrial contamination areas.</a:t>
            </a:r>
            <a:endParaRPr/>
          </a:p>
        </p:txBody>
      </p:sp>
      <p:grpSp>
        <p:nvGrpSpPr>
          <p:cNvPr id="604" name="Google Shape;604;p20"/>
          <p:cNvGrpSpPr/>
          <p:nvPr/>
        </p:nvGrpSpPr>
        <p:grpSpPr>
          <a:xfrm>
            <a:off x="885168" y="3979725"/>
            <a:ext cx="15828455" cy="846581"/>
            <a:chOff x="0" y="0"/>
            <a:chExt cx="21104606" cy="1128776"/>
          </a:xfrm>
        </p:grpSpPr>
        <p:sp>
          <p:nvSpPr>
            <p:cNvPr id="605" name="Google Shape;605;p20"/>
            <p:cNvSpPr/>
            <p:nvPr/>
          </p:nvSpPr>
          <p:spPr>
            <a:xfrm>
              <a:off x="12700" y="12700"/>
              <a:ext cx="21079206" cy="1103376"/>
            </a:xfrm>
            <a:custGeom>
              <a:rect b="b" l="l" r="r" t="t"/>
              <a:pathLst>
                <a:path extrusionOk="0" h="1103376" w="21079206">
                  <a:moveTo>
                    <a:pt x="0" y="183896"/>
                  </a:moveTo>
                  <a:cubicBezTo>
                    <a:pt x="0" y="82296"/>
                    <a:pt x="84074" y="0"/>
                    <a:pt x="187833" y="0"/>
                  </a:cubicBezTo>
                  <a:lnTo>
                    <a:pt x="20891373" y="0"/>
                  </a:lnTo>
                  <a:cubicBezTo>
                    <a:pt x="20995132" y="0"/>
                    <a:pt x="21079206" y="82296"/>
                    <a:pt x="21079206" y="183896"/>
                  </a:cubicBezTo>
                  <a:lnTo>
                    <a:pt x="21079206" y="919480"/>
                  </a:lnTo>
                  <a:cubicBezTo>
                    <a:pt x="21079206" y="1021080"/>
                    <a:pt x="20995132" y="1103376"/>
                    <a:pt x="20891373" y="1103376"/>
                  </a:cubicBezTo>
                  <a:lnTo>
                    <a:pt x="187833" y="1103376"/>
                  </a:lnTo>
                  <a:cubicBezTo>
                    <a:pt x="84074" y="1103249"/>
                    <a:pt x="0" y="1020953"/>
                    <a:pt x="0" y="919480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0" y="0"/>
              <a:ext cx="21104606" cy="1128776"/>
            </a:xfrm>
            <a:custGeom>
              <a:rect b="b" l="l" r="r" t="t"/>
              <a:pathLst>
                <a:path extrusionOk="0" h="1128776" w="21104606">
                  <a:moveTo>
                    <a:pt x="0" y="196596"/>
                  </a:moveTo>
                  <a:cubicBezTo>
                    <a:pt x="0" y="87757"/>
                    <a:pt x="90043" y="0"/>
                    <a:pt x="200533" y="0"/>
                  </a:cubicBezTo>
                  <a:lnTo>
                    <a:pt x="20904073" y="0"/>
                  </a:lnTo>
                  <a:lnTo>
                    <a:pt x="20904073" y="12700"/>
                  </a:lnTo>
                  <a:lnTo>
                    <a:pt x="20904073" y="0"/>
                  </a:lnTo>
                  <a:cubicBezTo>
                    <a:pt x="21014562" y="0"/>
                    <a:pt x="21104606" y="87757"/>
                    <a:pt x="21104606" y="196596"/>
                  </a:cubicBezTo>
                  <a:lnTo>
                    <a:pt x="21091906" y="196596"/>
                  </a:lnTo>
                  <a:lnTo>
                    <a:pt x="21104606" y="196596"/>
                  </a:lnTo>
                  <a:lnTo>
                    <a:pt x="21104606" y="932180"/>
                  </a:lnTo>
                  <a:lnTo>
                    <a:pt x="21091906" y="932180"/>
                  </a:lnTo>
                  <a:lnTo>
                    <a:pt x="21104606" y="932180"/>
                  </a:lnTo>
                  <a:cubicBezTo>
                    <a:pt x="21104606" y="1041019"/>
                    <a:pt x="21014562" y="1128776"/>
                    <a:pt x="20904073" y="1128776"/>
                  </a:cubicBezTo>
                  <a:lnTo>
                    <a:pt x="20904073" y="1116076"/>
                  </a:lnTo>
                  <a:lnTo>
                    <a:pt x="20904073" y="1128776"/>
                  </a:lnTo>
                  <a:lnTo>
                    <a:pt x="200533" y="1128776"/>
                  </a:lnTo>
                  <a:lnTo>
                    <a:pt x="200533" y="1116076"/>
                  </a:lnTo>
                  <a:lnTo>
                    <a:pt x="200533" y="1128776"/>
                  </a:lnTo>
                  <a:cubicBezTo>
                    <a:pt x="90043" y="1128649"/>
                    <a:pt x="0" y="1040892"/>
                    <a:pt x="0" y="932180"/>
                  </a:cubicBezTo>
                  <a:lnTo>
                    <a:pt x="0" y="196596"/>
                  </a:lnTo>
                  <a:lnTo>
                    <a:pt x="12700" y="196596"/>
                  </a:lnTo>
                  <a:lnTo>
                    <a:pt x="0" y="196596"/>
                  </a:lnTo>
                  <a:moveTo>
                    <a:pt x="25400" y="196596"/>
                  </a:moveTo>
                  <a:lnTo>
                    <a:pt x="25400" y="932180"/>
                  </a:lnTo>
                  <a:lnTo>
                    <a:pt x="12700" y="932180"/>
                  </a:lnTo>
                  <a:lnTo>
                    <a:pt x="25400" y="932180"/>
                  </a:lnTo>
                  <a:cubicBezTo>
                    <a:pt x="25400" y="1026414"/>
                    <a:pt x="103632" y="1103376"/>
                    <a:pt x="200533" y="1103376"/>
                  </a:cubicBezTo>
                  <a:lnTo>
                    <a:pt x="20904073" y="1103376"/>
                  </a:lnTo>
                  <a:cubicBezTo>
                    <a:pt x="21001101" y="1103376"/>
                    <a:pt x="21079206" y="1026414"/>
                    <a:pt x="21079206" y="932180"/>
                  </a:cubicBezTo>
                  <a:lnTo>
                    <a:pt x="21079206" y="196596"/>
                  </a:lnTo>
                  <a:cubicBezTo>
                    <a:pt x="21079206" y="102362"/>
                    <a:pt x="21000974" y="25400"/>
                    <a:pt x="20904073" y="25400"/>
                  </a:cubicBezTo>
                  <a:lnTo>
                    <a:pt x="200533" y="25400"/>
                  </a:lnTo>
                  <a:lnTo>
                    <a:pt x="200533" y="12700"/>
                  </a:lnTo>
                  <a:lnTo>
                    <a:pt x="200533" y="25400"/>
                  </a:lnTo>
                  <a:cubicBezTo>
                    <a:pt x="103632" y="25400"/>
                    <a:pt x="25400" y="102362"/>
                    <a:pt x="25400" y="196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7" name="Google Shape;607;p20"/>
          <p:cNvSpPr txBox="1"/>
          <p:nvPr/>
        </p:nvSpPr>
        <p:spPr>
          <a:xfrm>
            <a:off x="1013193" y="4136325"/>
            <a:ext cx="15572436" cy="56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UV Disinfection</a:t>
            </a:r>
            <a:endParaRPr/>
          </a:p>
        </p:txBody>
      </p:sp>
      <p:sp>
        <p:nvSpPr>
          <p:cNvPr id="608" name="Google Shape;608;p20"/>
          <p:cNvSpPr txBox="1"/>
          <p:nvPr/>
        </p:nvSpPr>
        <p:spPr>
          <a:xfrm>
            <a:off x="1224564" y="4852610"/>
            <a:ext cx="15363424" cy="80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Using ultraviolet light to kill or inactivate microorganisms in wastewater.</a:t>
            </a:r>
            <a:endParaRPr/>
          </a:p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Effective without the need for chemicals, suitable for hospital wastewater treatment.</a:t>
            </a:r>
            <a:endParaRPr/>
          </a:p>
        </p:txBody>
      </p:sp>
      <p:grpSp>
        <p:nvGrpSpPr>
          <p:cNvPr id="609" name="Google Shape;609;p20"/>
          <p:cNvGrpSpPr/>
          <p:nvPr/>
        </p:nvGrpSpPr>
        <p:grpSpPr>
          <a:xfrm>
            <a:off x="885168" y="5664188"/>
            <a:ext cx="15828455" cy="846583"/>
            <a:chOff x="0" y="0"/>
            <a:chExt cx="21104606" cy="1128776"/>
          </a:xfrm>
        </p:grpSpPr>
        <p:sp>
          <p:nvSpPr>
            <p:cNvPr id="610" name="Google Shape;610;p20"/>
            <p:cNvSpPr/>
            <p:nvPr/>
          </p:nvSpPr>
          <p:spPr>
            <a:xfrm>
              <a:off x="12700" y="12700"/>
              <a:ext cx="21079206" cy="1103376"/>
            </a:xfrm>
            <a:custGeom>
              <a:rect b="b" l="l" r="r" t="t"/>
              <a:pathLst>
                <a:path extrusionOk="0" h="1103376" w="21079206">
                  <a:moveTo>
                    <a:pt x="0" y="183896"/>
                  </a:moveTo>
                  <a:cubicBezTo>
                    <a:pt x="0" y="82296"/>
                    <a:pt x="84074" y="0"/>
                    <a:pt x="187833" y="0"/>
                  </a:cubicBezTo>
                  <a:lnTo>
                    <a:pt x="20891373" y="0"/>
                  </a:lnTo>
                  <a:cubicBezTo>
                    <a:pt x="20995132" y="0"/>
                    <a:pt x="21079206" y="82296"/>
                    <a:pt x="21079206" y="183896"/>
                  </a:cubicBezTo>
                  <a:lnTo>
                    <a:pt x="21079206" y="919480"/>
                  </a:lnTo>
                  <a:cubicBezTo>
                    <a:pt x="21079206" y="1021080"/>
                    <a:pt x="20995132" y="1103376"/>
                    <a:pt x="20891373" y="1103376"/>
                  </a:cubicBezTo>
                  <a:lnTo>
                    <a:pt x="187833" y="1103376"/>
                  </a:lnTo>
                  <a:cubicBezTo>
                    <a:pt x="84074" y="1103249"/>
                    <a:pt x="0" y="1020953"/>
                    <a:pt x="0" y="919480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0" y="0"/>
              <a:ext cx="21104606" cy="1128776"/>
            </a:xfrm>
            <a:custGeom>
              <a:rect b="b" l="l" r="r" t="t"/>
              <a:pathLst>
                <a:path extrusionOk="0" h="1128776" w="21104606">
                  <a:moveTo>
                    <a:pt x="0" y="196596"/>
                  </a:moveTo>
                  <a:cubicBezTo>
                    <a:pt x="0" y="87757"/>
                    <a:pt x="90043" y="0"/>
                    <a:pt x="200533" y="0"/>
                  </a:cubicBezTo>
                  <a:lnTo>
                    <a:pt x="20904073" y="0"/>
                  </a:lnTo>
                  <a:lnTo>
                    <a:pt x="20904073" y="12700"/>
                  </a:lnTo>
                  <a:lnTo>
                    <a:pt x="20904073" y="0"/>
                  </a:lnTo>
                  <a:cubicBezTo>
                    <a:pt x="21014562" y="0"/>
                    <a:pt x="21104606" y="87757"/>
                    <a:pt x="21104606" y="196596"/>
                  </a:cubicBezTo>
                  <a:lnTo>
                    <a:pt x="21091906" y="196596"/>
                  </a:lnTo>
                  <a:lnTo>
                    <a:pt x="21104606" y="196596"/>
                  </a:lnTo>
                  <a:lnTo>
                    <a:pt x="21104606" y="932180"/>
                  </a:lnTo>
                  <a:lnTo>
                    <a:pt x="21091906" y="932180"/>
                  </a:lnTo>
                  <a:lnTo>
                    <a:pt x="21104606" y="932180"/>
                  </a:lnTo>
                  <a:cubicBezTo>
                    <a:pt x="21104606" y="1041019"/>
                    <a:pt x="21014562" y="1128776"/>
                    <a:pt x="20904073" y="1128776"/>
                  </a:cubicBezTo>
                  <a:lnTo>
                    <a:pt x="20904073" y="1116076"/>
                  </a:lnTo>
                  <a:lnTo>
                    <a:pt x="20904073" y="1128776"/>
                  </a:lnTo>
                  <a:lnTo>
                    <a:pt x="200533" y="1128776"/>
                  </a:lnTo>
                  <a:lnTo>
                    <a:pt x="200533" y="1116076"/>
                  </a:lnTo>
                  <a:lnTo>
                    <a:pt x="200533" y="1128776"/>
                  </a:lnTo>
                  <a:cubicBezTo>
                    <a:pt x="90043" y="1128649"/>
                    <a:pt x="0" y="1040892"/>
                    <a:pt x="0" y="932180"/>
                  </a:cubicBezTo>
                  <a:lnTo>
                    <a:pt x="0" y="196596"/>
                  </a:lnTo>
                  <a:lnTo>
                    <a:pt x="12700" y="196596"/>
                  </a:lnTo>
                  <a:lnTo>
                    <a:pt x="0" y="196596"/>
                  </a:lnTo>
                  <a:moveTo>
                    <a:pt x="25400" y="196596"/>
                  </a:moveTo>
                  <a:lnTo>
                    <a:pt x="25400" y="932180"/>
                  </a:lnTo>
                  <a:lnTo>
                    <a:pt x="12700" y="932180"/>
                  </a:lnTo>
                  <a:lnTo>
                    <a:pt x="25400" y="932180"/>
                  </a:lnTo>
                  <a:cubicBezTo>
                    <a:pt x="25400" y="1026414"/>
                    <a:pt x="103632" y="1103376"/>
                    <a:pt x="200533" y="1103376"/>
                  </a:cubicBezTo>
                  <a:lnTo>
                    <a:pt x="20904073" y="1103376"/>
                  </a:lnTo>
                  <a:cubicBezTo>
                    <a:pt x="21001101" y="1103376"/>
                    <a:pt x="21079206" y="1026414"/>
                    <a:pt x="21079206" y="932180"/>
                  </a:cubicBezTo>
                  <a:lnTo>
                    <a:pt x="21079206" y="196596"/>
                  </a:lnTo>
                  <a:cubicBezTo>
                    <a:pt x="21079206" y="102362"/>
                    <a:pt x="21000974" y="25400"/>
                    <a:pt x="20904073" y="25400"/>
                  </a:cubicBezTo>
                  <a:lnTo>
                    <a:pt x="200533" y="25400"/>
                  </a:lnTo>
                  <a:lnTo>
                    <a:pt x="200533" y="12700"/>
                  </a:lnTo>
                  <a:lnTo>
                    <a:pt x="200533" y="25400"/>
                  </a:lnTo>
                  <a:cubicBezTo>
                    <a:pt x="103632" y="25400"/>
                    <a:pt x="25400" y="102362"/>
                    <a:pt x="25400" y="196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2" name="Google Shape;612;p20"/>
          <p:cNvSpPr txBox="1"/>
          <p:nvPr/>
        </p:nvSpPr>
        <p:spPr>
          <a:xfrm>
            <a:off x="1013193" y="5820788"/>
            <a:ext cx="15572436" cy="56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Aerated Lagoons</a:t>
            </a:r>
            <a:endParaRPr/>
          </a:p>
        </p:txBody>
      </p:sp>
      <p:sp>
        <p:nvSpPr>
          <p:cNvPr id="613" name="Google Shape;613;p20"/>
          <p:cNvSpPr txBox="1"/>
          <p:nvPr/>
        </p:nvSpPr>
        <p:spPr>
          <a:xfrm>
            <a:off x="1224564" y="6537072"/>
            <a:ext cx="15363424" cy="80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Shallow ponds that treat wastewater using natural aeration and microbial activity.</a:t>
            </a:r>
            <a:endParaRPr/>
          </a:p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Cost-effective and suitable for treating large volumes of municipal or industrial wastewater.</a:t>
            </a:r>
            <a:endParaRPr/>
          </a:p>
        </p:txBody>
      </p:sp>
      <p:grpSp>
        <p:nvGrpSpPr>
          <p:cNvPr id="614" name="Google Shape;614;p20"/>
          <p:cNvGrpSpPr/>
          <p:nvPr/>
        </p:nvGrpSpPr>
        <p:grpSpPr>
          <a:xfrm>
            <a:off x="885168" y="7348650"/>
            <a:ext cx="15828455" cy="846581"/>
            <a:chOff x="0" y="0"/>
            <a:chExt cx="21104606" cy="1128776"/>
          </a:xfrm>
        </p:grpSpPr>
        <p:sp>
          <p:nvSpPr>
            <p:cNvPr id="615" name="Google Shape;615;p20"/>
            <p:cNvSpPr/>
            <p:nvPr/>
          </p:nvSpPr>
          <p:spPr>
            <a:xfrm>
              <a:off x="12700" y="12700"/>
              <a:ext cx="21079206" cy="1103376"/>
            </a:xfrm>
            <a:custGeom>
              <a:rect b="b" l="l" r="r" t="t"/>
              <a:pathLst>
                <a:path extrusionOk="0" h="1103376" w="21079206">
                  <a:moveTo>
                    <a:pt x="0" y="183896"/>
                  </a:moveTo>
                  <a:cubicBezTo>
                    <a:pt x="0" y="82296"/>
                    <a:pt x="84074" y="0"/>
                    <a:pt x="187833" y="0"/>
                  </a:cubicBezTo>
                  <a:lnTo>
                    <a:pt x="20891373" y="0"/>
                  </a:lnTo>
                  <a:cubicBezTo>
                    <a:pt x="20995132" y="0"/>
                    <a:pt x="21079206" y="82296"/>
                    <a:pt x="21079206" y="183896"/>
                  </a:cubicBezTo>
                  <a:lnTo>
                    <a:pt x="21079206" y="919480"/>
                  </a:lnTo>
                  <a:cubicBezTo>
                    <a:pt x="21079206" y="1021080"/>
                    <a:pt x="20995132" y="1103376"/>
                    <a:pt x="20891373" y="1103376"/>
                  </a:cubicBezTo>
                  <a:lnTo>
                    <a:pt x="187833" y="1103376"/>
                  </a:lnTo>
                  <a:cubicBezTo>
                    <a:pt x="84074" y="1103249"/>
                    <a:pt x="0" y="1020953"/>
                    <a:pt x="0" y="919480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0" y="0"/>
              <a:ext cx="21104606" cy="1128776"/>
            </a:xfrm>
            <a:custGeom>
              <a:rect b="b" l="l" r="r" t="t"/>
              <a:pathLst>
                <a:path extrusionOk="0" h="1128776" w="21104606">
                  <a:moveTo>
                    <a:pt x="0" y="196596"/>
                  </a:moveTo>
                  <a:cubicBezTo>
                    <a:pt x="0" y="87757"/>
                    <a:pt x="90043" y="0"/>
                    <a:pt x="200533" y="0"/>
                  </a:cubicBezTo>
                  <a:lnTo>
                    <a:pt x="20904073" y="0"/>
                  </a:lnTo>
                  <a:lnTo>
                    <a:pt x="20904073" y="12700"/>
                  </a:lnTo>
                  <a:lnTo>
                    <a:pt x="20904073" y="0"/>
                  </a:lnTo>
                  <a:cubicBezTo>
                    <a:pt x="21014562" y="0"/>
                    <a:pt x="21104606" y="87757"/>
                    <a:pt x="21104606" y="196596"/>
                  </a:cubicBezTo>
                  <a:lnTo>
                    <a:pt x="21091906" y="196596"/>
                  </a:lnTo>
                  <a:lnTo>
                    <a:pt x="21104606" y="196596"/>
                  </a:lnTo>
                  <a:lnTo>
                    <a:pt x="21104606" y="932180"/>
                  </a:lnTo>
                  <a:lnTo>
                    <a:pt x="21091906" y="932180"/>
                  </a:lnTo>
                  <a:lnTo>
                    <a:pt x="21104606" y="932180"/>
                  </a:lnTo>
                  <a:cubicBezTo>
                    <a:pt x="21104606" y="1041019"/>
                    <a:pt x="21014562" y="1128776"/>
                    <a:pt x="20904073" y="1128776"/>
                  </a:cubicBezTo>
                  <a:lnTo>
                    <a:pt x="20904073" y="1116076"/>
                  </a:lnTo>
                  <a:lnTo>
                    <a:pt x="20904073" y="1128776"/>
                  </a:lnTo>
                  <a:lnTo>
                    <a:pt x="200533" y="1128776"/>
                  </a:lnTo>
                  <a:lnTo>
                    <a:pt x="200533" y="1116076"/>
                  </a:lnTo>
                  <a:lnTo>
                    <a:pt x="200533" y="1128776"/>
                  </a:lnTo>
                  <a:cubicBezTo>
                    <a:pt x="90043" y="1128649"/>
                    <a:pt x="0" y="1040892"/>
                    <a:pt x="0" y="932180"/>
                  </a:cubicBezTo>
                  <a:lnTo>
                    <a:pt x="0" y="196596"/>
                  </a:lnTo>
                  <a:lnTo>
                    <a:pt x="12700" y="196596"/>
                  </a:lnTo>
                  <a:lnTo>
                    <a:pt x="0" y="196596"/>
                  </a:lnTo>
                  <a:moveTo>
                    <a:pt x="25400" y="196596"/>
                  </a:moveTo>
                  <a:lnTo>
                    <a:pt x="25400" y="932180"/>
                  </a:lnTo>
                  <a:lnTo>
                    <a:pt x="12700" y="932180"/>
                  </a:lnTo>
                  <a:lnTo>
                    <a:pt x="25400" y="932180"/>
                  </a:lnTo>
                  <a:cubicBezTo>
                    <a:pt x="25400" y="1026414"/>
                    <a:pt x="103632" y="1103376"/>
                    <a:pt x="200533" y="1103376"/>
                  </a:cubicBezTo>
                  <a:lnTo>
                    <a:pt x="20904073" y="1103376"/>
                  </a:lnTo>
                  <a:cubicBezTo>
                    <a:pt x="21001101" y="1103376"/>
                    <a:pt x="21079206" y="1026414"/>
                    <a:pt x="21079206" y="932180"/>
                  </a:cubicBezTo>
                  <a:lnTo>
                    <a:pt x="21079206" y="196596"/>
                  </a:lnTo>
                  <a:cubicBezTo>
                    <a:pt x="21079206" y="102362"/>
                    <a:pt x="21000974" y="25400"/>
                    <a:pt x="20904073" y="25400"/>
                  </a:cubicBezTo>
                  <a:lnTo>
                    <a:pt x="200533" y="25400"/>
                  </a:lnTo>
                  <a:lnTo>
                    <a:pt x="200533" y="12700"/>
                  </a:lnTo>
                  <a:lnTo>
                    <a:pt x="200533" y="25400"/>
                  </a:lnTo>
                  <a:cubicBezTo>
                    <a:pt x="103632" y="25400"/>
                    <a:pt x="25400" y="102362"/>
                    <a:pt x="25400" y="196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20"/>
          <p:cNvSpPr txBox="1"/>
          <p:nvPr/>
        </p:nvSpPr>
        <p:spPr>
          <a:xfrm>
            <a:off x="1013193" y="7505250"/>
            <a:ext cx="15572436" cy="56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Wetland Filtration</a:t>
            </a:r>
            <a:endParaRPr/>
          </a:p>
        </p:txBody>
      </p:sp>
      <p:sp>
        <p:nvSpPr>
          <p:cNvPr id="618" name="Google Shape;618;p20"/>
          <p:cNvSpPr txBox="1"/>
          <p:nvPr/>
        </p:nvSpPr>
        <p:spPr>
          <a:xfrm>
            <a:off x="1224564" y="8221535"/>
            <a:ext cx="15363424" cy="80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Using wetlands to filter wastewater through vegetation and soil.</a:t>
            </a:r>
            <a:endParaRPr/>
          </a:p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Low-cost, sustainable, and creates habitats while improving water quality.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1"/>
          <p:cNvSpPr/>
          <p:nvPr/>
        </p:nvSpPr>
        <p:spPr>
          <a:xfrm flipH="1" rot="-4105042">
            <a:off x="602062" y="3381947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1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1" y="9737360"/>
                </a:lnTo>
                <a:lnTo>
                  <a:pt x="4868681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8" name="Google Shape;628;p21"/>
          <p:cNvSpPr/>
          <p:nvPr/>
        </p:nvSpPr>
        <p:spPr>
          <a:xfrm rot="6694957">
            <a:off x="813409" y="4540409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9" name="Google Shape;629;p21"/>
          <p:cNvSpPr/>
          <p:nvPr/>
        </p:nvSpPr>
        <p:spPr>
          <a:xfrm flipH="1" rot="8298159">
            <a:off x="12729773" y="-4611097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p21"/>
          <p:cNvSpPr/>
          <p:nvPr/>
        </p:nvSpPr>
        <p:spPr>
          <a:xfrm rot="-2501840">
            <a:off x="13515870" y="-3998725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1" name="Google Shape;631;p21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32" name="Google Shape;632;p21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Wastewater Treatment and Pollution Control</a:t>
            </a:r>
            <a:endParaRPr/>
          </a:p>
        </p:txBody>
      </p:sp>
      <p:grpSp>
        <p:nvGrpSpPr>
          <p:cNvPr id="633" name="Google Shape;633;p21"/>
          <p:cNvGrpSpPr/>
          <p:nvPr/>
        </p:nvGrpSpPr>
        <p:grpSpPr>
          <a:xfrm>
            <a:off x="885166" y="2109658"/>
            <a:ext cx="15706060" cy="666655"/>
            <a:chOff x="0" y="0"/>
            <a:chExt cx="20941412" cy="888873"/>
          </a:xfrm>
        </p:grpSpPr>
        <p:sp>
          <p:nvSpPr>
            <p:cNvPr id="634" name="Google Shape;634;p21"/>
            <p:cNvSpPr/>
            <p:nvPr/>
          </p:nvSpPr>
          <p:spPr>
            <a:xfrm>
              <a:off x="12700" y="12700"/>
              <a:ext cx="20916012" cy="863473"/>
            </a:xfrm>
            <a:custGeom>
              <a:rect b="b" l="l" r="r" t="t"/>
              <a:pathLst>
                <a:path extrusionOk="0" h="863473" w="20916012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20768056" y="0"/>
                  </a:lnTo>
                  <a:cubicBezTo>
                    <a:pt x="20849718" y="0"/>
                    <a:pt x="20916012" y="64389"/>
                    <a:pt x="20916012" y="143891"/>
                  </a:cubicBezTo>
                  <a:lnTo>
                    <a:pt x="20916012" y="719582"/>
                  </a:lnTo>
                  <a:cubicBezTo>
                    <a:pt x="20916012" y="799084"/>
                    <a:pt x="20849718" y="863473"/>
                    <a:pt x="20768056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0" y="0"/>
              <a:ext cx="20941412" cy="888873"/>
            </a:xfrm>
            <a:custGeom>
              <a:rect b="b" l="l" r="r" t="t"/>
              <a:pathLst>
                <a:path extrusionOk="0" h="888873" w="20941412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20780756" y="0"/>
                  </a:lnTo>
                  <a:lnTo>
                    <a:pt x="20780756" y="12700"/>
                  </a:lnTo>
                  <a:lnTo>
                    <a:pt x="20780756" y="0"/>
                  </a:lnTo>
                  <a:cubicBezTo>
                    <a:pt x="20869148" y="0"/>
                    <a:pt x="20941412" y="69850"/>
                    <a:pt x="20941412" y="156591"/>
                  </a:cubicBezTo>
                  <a:lnTo>
                    <a:pt x="20928712" y="156591"/>
                  </a:lnTo>
                  <a:lnTo>
                    <a:pt x="20941412" y="156591"/>
                  </a:lnTo>
                  <a:lnTo>
                    <a:pt x="20941412" y="732282"/>
                  </a:lnTo>
                  <a:lnTo>
                    <a:pt x="20928712" y="732282"/>
                  </a:lnTo>
                  <a:lnTo>
                    <a:pt x="20941412" y="732282"/>
                  </a:lnTo>
                  <a:cubicBezTo>
                    <a:pt x="20941412" y="819150"/>
                    <a:pt x="20869148" y="888873"/>
                    <a:pt x="20780756" y="888873"/>
                  </a:cubicBezTo>
                  <a:lnTo>
                    <a:pt x="20780756" y="876173"/>
                  </a:lnTo>
                  <a:lnTo>
                    <a:pt x="20780756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20780756" y="863473"/>
                  </a:lnTo>
                  <a:cubicBezTo>
                    <a:pt x="20855814" y="863473"/>
                    <a:pt x="20916012" y="804418"/>
                    <a:pt x="20916012" y="732282"/>
                  </a:cubicBezTo>
                  <a:lnTo>
                    <a:pt x="20916012" y="156591"/>
                  </a:lnTo>
                  <a:cubicBezTo>
                    <a:pt x="20916012" y="84455"/>
                    <a:pt x="20855814" y="25400"/>
                    <a:pt x="20780756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6" name="Google Shape;636;p21"/>
          <p:cNvSpPr txBox="1"/>
          <p:nvPr/>
        </p:nvSpPr>
        <p:spPr>
          <a:xfrm>
            <a:off x="985359" y="2228901"/>
            <a:ext cx="15505636" cy="4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Mobile Wastewater Treatment Plants</a:t>
            </a:r>
            <a:endParaRPr/>
          </a:p>
        </p:txBody>
      </p:sp>
      <p:sp>
        <p:nvSpPr>
          <p:cNvPr id="637" name="Google Shape;637;p21"/>
          <p:cNvSpPr txBox="1"/>
          <p:nvPr/>
        </p:nvSpPr>
        <p:spPr>
          <a:xfrm>
            <a:off x="1221970" y="2803926"/>
            <a:ext cx="15236440" cy="657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Portable units that treat wastewater on-site in emergencies.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Quick to deploy and ensures immediate wastewater management in conflict zones or flood areas.</a:t>
            </a:r>
            <a:endParaRPr/>
          </a:p>
        </p:txBody>
      </p:sp>
      <p:grpSp>
        <p:nvGrpSpPr>
          <p:cNvPr id="638" name="Google Shape;638;p21"/>
          <p:cNvGrpSpPr/>
          <p:nvPr/>
        </p:nvGrpSpPr>
        <p:grpSpPr>
          <a:xfrm>
            <a:off x="885166" y="3469851"/>
            <a:ext cx="15706060" cy="666655"/>
            <a:chOff x="0" y="0"/>
            <a:chExt cx="20941412" cy="888873"/>
          </a:xfrm>
        </p:grpSpPr>
        <p:sp>
          <p:nvSpPr>
            <p:cNvPr id="639" name="Google Shape;639;p21"/>
            <p:cNvSpPr/>
            <p:nvPr/>
          </p:nvSpPr>
          <p:spPr>
            <a:xfrm>
              <a:off x="12700" y="12700"/>
              <a:ext cx="20916012" cy="863473"/>
            </a:xfrm>
            <a:custGeom>
              <a:rect b="b" l="l" r="r" t="t"/>
              <a:pathLst>
                <a:path extrusionOk="0" h="863473" w="20916012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20768056" y="0"/>
                  </a:lnTo>
                  <a:cubicBezTo>
                    <a:pt x="20849718" y="0"/>
                    <a:pt x="20916012" y="64389"/>
                    <a:pt x="20916012" y="143891"/>
                  </a:cubicBezTo>
                  <a:lnTo>
                    <a:pt x="20916012" y="719582"/>
                  </a:lnTo>
                  <a:cubicBezTo>
                    <a:pt x="20916012" y="799084"/>
                    <a:pt x="20849718" y="863473"/>
                    <a:pt x="20768056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0" y="0"/>
              <a:ext cx="20941412" cy="888873"/>
            </a:xfrm>
            <a:custGeom>
              <a:rect b="b" l="l" r="r" t="t"/>
              <a:pathLst>
                <a:path extrusionOk="0" h="888873" w="20941412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20780756" y="0"/>
                  </a:lnTo>
                  <a:lnTo>
                    <a:pt x="20780756" y="12700"/>
                  </a:lnTo>
                  <a:lnTo>
                    <a:pt x="20780756" y="0"/>
                  </a:lnTo>
                  <a:cubicBezTo>
                    <a:pt x="20869148" y="0"/>
                    <a:pt x="20941412" y="69850"/>
                    <a:pt x="20941412" y="156591"/>
                  </a:cubicBezTo>
                  <a:lnTo>
                    <a:pt x="20928712" y="156591"/>
                  </a:lnTo>
                  <a:lnTo>
                    <a:pt x="20941412" y="156591"/>
                  </a:lnTo>
                  <a:lnTo>
                    <a:pt x="20941412" y="732282"/>
                  </a:lnTo>
                  <a:lnTo>
                    <a:pt x="20928712" y="732282"/>
                  </a:lnTo>
                  <a:lnTo>
                    <a:pt x="20941412" y="732282"/>
                  </a:lnTo>
                  <a:cubicBezTo>
                    <a:pt x="20941412" y="819150"/>
                    <a:pt x="20869148" y="888873"/>
                    <a:pt x="20780756" y="888873"/>
                  </a:cubicBezTo>
                  <a:lnTo>
                    <a:pt x="20780756" y="876173"/>
                  </a:lnTo>
                  <a:lnTo>
                    <a:pt x="20780756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20780756" y="863473"/>
                  </a:lnTo>
                  <a:cubicBezTo>
                    <a:pt x="20855814" y="863473"/>
                    <a:pt x="20916012" y="804418"/>
                    <a:pt x="20916012" y="732282"/>
                  </a:cubicBezTo>
                  <a:lnTo>
                    <a:pt x="20916012" y="156591"/>
                  </a:lnTo>
                  <a:cubicBezTo>
                    <a:pt x="20916012" y="84455"/>
                    <a:pt x="20855814" y="25400"/>
                    <a:pt x="20780756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" name="Google Shape;641;p21"/>
          <p:cNvSpPr txBox="1"/>
          <p:nvPr/>
        </p:nvSpPr>
        <p:spPr>
          <a:xfrm>
            <a:off x="985359" y="3589094"/>
            <a:ext cx="15505636" cy="4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Greywater Recycling</a:t>
            </a:r>
            <a:endParaRPr/>
          </a:p>
        </p:txBody>
      </p:sp>
      <p:sp>
        <p:nvSpPr>
          <p:cNvPr id="642" name="Google Shape;642;p21"/>
          <p:cNvSpPr txBox="1"/>
          <p:nvPr/>
        </p:nvSpPr>
        <p:spPr>
          <a:xfrm>
            <a:off x="1221970" y="4164120"/>
            <a:ext cx="15236440" cy="657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Reusing water from sinks, showers, and washing machines for non-potable purposes.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Reduces demand on freshwater and minimizes wastewater generation, useful for irrigation and cleaning.</a:t>
            </a:r>
            <a:endParaRPr/>
          </a:p>
        </p:txBody>
      </p:sp>
      <p:grpSp>
        <p:nvGrpSpPr>
          <p:cNvPr id="643" name="Google Shape;643;p21"/>
          <p:cNvGrpSpPr/>
          <p:nvPr/>
        </p:nvGrpSpPr>
        <p:grpSpPr>
          <a:xfrm>
            <a:off x="885166" y="4830045"/>
            <a:ext cx="15706060" cy="666655"/>
            <a:chOff x="0" y="0"/>
            <a:chExt cx="20941412" cy="888873"/>
          </a:xfrm>
        </p:grpSpPr>
        <p:sp>
          <p:nvSpPr>
            <p:cNvPr id="644" name="Google Shape;644;p21"/>
            <p:cNvSpPr/>
            <p:nvPr/>
          </p:nvSpPr>
          <p:spPr>
            <a:xfrm>
              <a:off x="12700" y="12700"/>
              <a:ext cx="20916012" cy="863473"/>
            </a:xfrm>
            <a:custGeom>
              <a:rect b="b" l="l" r="r" t="t"/>
              <a:pathLst>
                <a:path extrusionOk="0" h="863473" w="20916012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20768056" y="0"/>
                  </a:lnTo>
                  <a:cubicBezTo>
                    <a:pt x="20849718" y="0"/>
                    <a:pt x="20916012" y="64389"/>
                    <a:pt x="20916012" y="143891"/>
                  </a:cubicBezTo>
                  <a:lnTo>
                    <a:pt x="20916012" y="719582"/>
                  </a:lnTo>
                  <a:cubicBezTo>
                    <a:pt x="20916012" y="799084"/>
                    <a:pt x="20849718" y="863473"/>
                    <a:pt x="20768056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0" y="0"/>
              <a:ext cx="20941412" cy="888873"/>
            </a:xfrm>
            <a:custGeom>
              <a:rect b="b" l="l" r="r" t="t"/>
              <a:pathLst>
                <a:path extrusionOk="0" h="888873" w="20941412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20780756" y="0"/>
                  </a:lnTo>
                  <a:lnTo>
                    <a:pt x="20780756" y="12700"/>
                  </a:lnTo>
                  <a:lnTo>
                    <a:pt x="20780756" y="0"/>
                  </a:lnTo>
                  <a:cubicBezTo>
                    <a:pt x="20869148" y="0"/>
                    <a:pt x="20941412" y="69850"/>
                    <a:pt x="20941412" y="156591"/>
                  </a:cubicBezTo>
                  <a:lnTo>
                    <a:pt x="20928712" y="156591"/>
                  </a:lnTo>
                  <a:lnTo>
                    <a:pt x="20941412" y="156591"/>
                  </a:lnTo>
                  <a:lnTo>
                    <a:pt x="20941412" y="732282"/>
                  </a:lnTo>
                  <a:lnTo>
                    <a:pt x="20928712" y="732282"/>
                  </a:lnTo>
                  <a:lnTo>
                    <a:pt x="20941412" y="732282"/>
                  </a:lnTo>
                  <a:cubicBezTo>
                    <a:pt x="20941412" y="819150"/>
                    <a:pt x="20869148" y="888873"/>
                    <a:pt x="20780756" y="888873"/>
                  </a:cubicBezTo>
                  <a:lnTo>
                    <a:pt x="20780756" y="876173"/>
                  </a:lnTo>
                  <a:lnTo>
                    <a:pt x="20780756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20780756" y="863473"/>
                  </a:lnTo>
                  <a:cubicBezTo>
                    <a:pt x="20855814" y="863473"/>
                    <a:pt x="20916012" y="804418"/>
                    <a:pt x="20916012" y="732282"/>
                  </a:cubicBezTo>
                  <a:lnTo>
                    <a:pt x="20916012" y="156591"/>
                  </a:lnTo>
                  <a:cubicBezTo>
                    <a:pt x="20916012" y="84455"/>
                    <a:pt x="20855814" y="25400"/>
                    <a:pt x="20780756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Google Shape;646;p21"/>
          <p:cNvSpPr txBox="1"/>
          <p:nvPr/>
        </p:nvSpPr>
        <p:spPr>
          <a:xfrm>
            <a:off x="985359" y="4949288"/>
            <a:ext cx="15505636" cy="4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Advanced Oxidation Processes</a:t>
            </a:r>
            <a:endParaRPr/>
          </a:p>
        </p:txBody>
      </p:sp>
      <p:sp>
        <p:nvSpPr>
          <p:cNvPr id="647" name="Google Shape;647;p21"/>
          <p:cNvSpPr txBox="1"/>
          <p:nvPr/>
        </p:nvSpPr>
        <p:spPr>
          <a:xfrm>
            <a:off x="1221970" y="5524312"/>
            <a:ext cx="15236440" cy="657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Chemical treatments that break down complex pollutants in wastewater.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Highly effective for industrial pollutants and organic contaminants, particularly in disaster-affected areas.</a:t>
            </a:r>
            <a:endParaRPr/>
          </a:p>
        </p:txBody>
      </p:sp>
      <p:grpSp>
        <p:nvGrpSpPr>
          <p:cNvPr id="648" name="Google Shape;648;p21"/>
          <p:cNvGrpSpPr/>
          <p:nvPr/>
        </p:nvGrpSpPr>
        <p:grpSpPr>
          <a:xfrm>
            <a:off x="885166" y="6190237"/>
            <a:ext cx="15706060" cy="666655"/>
            <a:chOff x="0" y="0"/>
            <a:chExt cx="20941412" cy="888873"/>
          </a:xfrm>
        </p:grpSpPr>
        <p:sp>
          <p:nvSpPr>
            <p:cNvPr id="649" name="Google Shape;649;p21"/>
            <p:cNvSpPr/>
            <p:nvPr/>
          </p:nvSpPr>
          <p:spPr>
            <a:xfrm>
              <a:off x="12700" y="12700"/>
              <a:ext cx="20916012" cy="863473"/>
            </a:xfrm>
            <a:custGeom>
              <a:rect b="b" l="l" r="r" t="t"/>
              <a:pathLst>
                <a:path extrusionOk="0" h="863473" w="20916012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20768056" y="0"/>
                  </a:lnTo>
                  <a:cubicBezTo>
                    <a:pt x="20849718" y="0"/>
                    <a:pt x="20916012" y="64389"/>
                    <a:pt x="20916012" y="143891"/>
                  </a:cubicBezTo>
                  <a:lnTo>
                    <a:pt x="20916012" y="719582"/>
                  </a:lnTo>
                  <a:cubicBezTo>
                    <a:pt x="20916012" y="799084"/>
                    <a:pt x="20849718" y="863473"/>
                    <a:pt x="20768056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0" y="0"/>
              <a:ext cx="20941412" cy="888873"/>
            </a:xfrm>
            <a:custGeom>
              <a:rect b="b" l="l" r="r" t="t"/>
              <a:pathLst>
                <a:path extrusionOk="0" h="888873" w="20941412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20780756" y="0"/>
                  </a:lnTo>
                  <a:lnTo>
                    <a:pt x="20780756" y="12700"/>
                  </a:lnTo>
                  <a:lnTo>
                    <a:pt x="20780756" y="0"/>
                  </a:lnTo>
                  <a:cubicBezTo>
                    <a:pt x="20869148" y="0"/>
                    <a:pt x="20941412" y="69850"/>
                    <a:pt x="20941412" y="156591"/>
                  </a:cubicBezTo>
                  <a:lnTo>
                    <a:pt x="20928712" y="156591"/>
                  </a:lnTo>
                  <a:lnTo>
                    <a:pt x="20941412" y="156591"/>
                  </a:lnTo>
                  <a:lnTo>
                    <a:pt x="20941412" y="732282"/>
                  </a:lnTo>
                  <a:lnTo>
                    <a:pt x="20928712" y="732282"/>
                  </a:lnTo>
                  <a:lnTo>
                    <a:pt x="20941412" y="732282"/>
                  </a:lnTo>
                  <a:cubicBezTo>
                    <a:pt x="20941412" y="819150"/>
                    <a:pt x="20869148" y="888873"/>
                    <a:pt x="20780756" y="888873"/>
                  </a:cubicBezTo>
                  <a:lnTo>
                    <a:pt x="20780756" y="876173"/>
                  </a:lnTo>
                  <a:lnTo>
                    <a:pt x="20780756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20780756" y="863473"/>
                  </a:lnTo>
                  <a:cubicBezTo>
                    <a:pt x="20855814" y="863473"/>
                    <a:pt x="20916012" y="804418"/>
                    <a:pt x="20916012" y="732282"/>
                  </a:cubicBezTo>
                  <a:lnTo>
                    <a:pt x="20916012" y="156591"/>
                  </a:lnTo>
                  <a:cubicBezTo>
                    <a:pt x="20916012" y="84455"/>
                    <a:pt x="20855814" y="25400"/>
                    <a:pt x="20780756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21"/>
          <p:cNvSpPr txBox="1"/>
          <p:nvPr/>
        </p:nvSpPr>
        <p:spPr>
          <a:xfrm>
            <a:off x="985359" y="6309480"/>
            <a:ext cx="15505636" cy="4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Floating Treatment Wetlands</a:t>
            </a:r>
            <a:endParaRPr/>
          </a:p>
        </p:txBody>
      </p:sp>
      <p:sp>
        <p:nvSpPr>
          <p:cNvPr id="652" name="Google Shape;652;p21"/>
          <p:cNvSpPr txBox="1"/>
          <p:nvPr/>
        </p:nvSpPr>
        <p:spPr>
          <a:xfrm>
            <a:off x="1221970" y="6884505"/>
            <a:ext cx="15236440" cy="657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Artificial floating platforms with vegetation to treat wastewater in ponds or lakes.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Effective in areas with limited land, enhances water quality, and supports aquatic life.</a:t>
            </a:r>
            <a:endParaRPr/>
          </a:p>
        </p:txBody>
      </p:sp>
      <p:grpSp>
        <p:nvGrpSpPr>
          <p:cNvPr id="653" name="Google Shape;653;p21"/>
          <p:cNvGrpSpPr/>
          <p:nvPr/>
        </p:nvGrpSpPr>
        <p:grpSpPr>
          <a:xfrm>
            <a:off x="885166" y="7550430"/>
            <a:ext cx="15706060" cy="666655"/>
            <a:chOff x="0" y="0"/>
            <a:chExt cx="20941412" cy="888873"/>
          </a:xfrm>
        </p:grpSpPr>
        <p:sp>
          <p:nvSpPr>
            <p:cNvPr id="654" name="Google Shape;654;p21"/>
            <p:cNvSpPr/>
            <p:nvPr/>
          </p:nvSpPr>
          <p:spPr>
            <a:xfrm>
              <a:off x="12700" y="12700"/>
              <a:ext cx="20916012" cy="863473"/>
            </a:xfrm>
            <a:custGeom>
              <a:rect b="b" l="l" r="r" t="t"/>
              <a:pathLst>
                <a:path extrusionOk="0" h="863473" w="20916012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20768056" y="0"/>
                  </a:lnTo>
                  <a:cubicBezTo>
                    <a:pt x="20849718" y="0"/>
                    <a:pt x="20916012" y="64389"/>
                    <a:pt x="20916012" y="143891"/>
                  </a:cubicBezTo>
                  <a:lnTo>
                    <a:pt x="20916012" y="719582"/>
                  </a:lnTo>
                  <a:cubicBezTo>
                    <a:pt x="20916012" y="799084"/>
                    <a:pt x="20849718" y="863473"/>
                    <a:pt x="20768056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0" y="0"/>
              <a:ext cx="20941412" cy="888873"/>
            </a:xfrm>
            <a:custGeom>
              <a:rect b="b" l="l" r="r" t="t"/>
              <a:pathLst>
                <a:path extrusionOk="0" h="888873" w="20941412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20780756" y="0"/>
                  </a:lnTo>
                  <a:lnTo>
                    <a:pt x="20780756" y="12700"/>
                  </a:lnTo>
                  <a:lnTo>
                    <a:pt x="20780756" y="0"/>
                  </a:lnTo>
                  <a:cubicBezTo>
                    <a:pt x="20869148" y="0"/>
                    <a:pt x="20941412" y="69850"/>
                    <a:pt x="20941412" y="156591"/>
                  </a:cubicBezTo>
                  <a:lnTo>
                    <a:pt x="20928712" y="156591"/>
                  </a:lnTo>
                  <a:lnTo>
                    <a:pt x="20941412" y="156591"/>
                  </a:lnTo>
                  <a:lnTo>
                    <a:pt x="20941412" y="732282"/>
                  </a:lnTo>
                  <a:lnTo>
                    <a:pt x="20928712" y="732282"/>
                  </a:lnTo>
                  <a:lnTo>
                    <a:pt x="20941412" y="732282"/>
                  </a:lnTo>
                  <a:cubicBezTo>
                    <a:pt x="20941412" y="819150"/>
                    <a:pt x="20869148" y="888873"/>
                    <a:pt x="20780756" y="888873"/>
                  </a:cubicBezTo>
                  <a:lnTo>
                    <a:pt x="20780756" y="876173"/>
                  </a:lnTo>
                  <a:lnTo>
                    <a:pt x="20780756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20780756" y="863473"/>
                  </a:lnTo>
                  <a:cubicBezTo>
                    <a:pt x="20855814" y="863473"/>
                    <a:pt x="20916012" y="804418"/>
                    <a:pt x="20916012" y="732282"/>
                  </a:cubicBezTo>
                  <a:lnTo>
                    <a:pt x="20916012" y="156591"/>
                  </a:lnTo>
                  <a:cubicBezTo>
                    <a:pt x="20916012" y="84455"/>
                    <a:pt x="20855814" y="25400"/>
                    <a:pt x="20780756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6" name="Google Shape;656;p21"/>
          <p:cNvSpPr txBox="1"/>
          <p:nvPr/>
        </p:nvSpPr>
        <p:spPr>
          <a:xfrm>
            <a:off x="985359" y="7669672"/>
            <a:ext cx="15505636" cy="4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Waterless Sanitation Systems</a:t>
            </a:r>
            <a:endParaRPr/>
          </a:p>
        </p:txBody>
      </p:sp>
      <p:sp>
        <p:nvSpPr>
          <p:cNvPr id="657" name="Google Shape;657;p21"/>
          <p:cNvSpPr txBox="1"/>
          <p:nvPr/>
        </p:nvSpPr>
        <p:spPr>
          <a:xfrm>
            <a:off x="1221970" y="8244698"/>
            <a:ext cx="15236440" cy="657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Sanitation solutions that treat human waste without water.	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Ideal for water-scarce environments, reducing water contamination risks.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2"/>
          <p:cNvSpPr/>
          <p:nvPr/>
        </p:nvSpPr>
        <p:spPr>
          <a:xfrm flipH="1" rot="-4105042">
            <a:off x="602062" y="3381947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1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1" y="9737360"/>
                </a:lnTo>
                <a:lnTo>
                  <a:pt x="4868681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7" name="Google Shape;667;p22"/>
          <p:cNvSpPr/>
          <p:nvPr/>
        </p:nvSpPr>
        <p:spPr>
          <a:xfrm rot="6694957">
            <a:off x="813409" y="4540409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8" name="Google Shape;668;p22"/>
          <p:cNvSpPr/>
          <p:nvPr/>
        </p:nvSpPr>
        <p:spPr>
          <a:xfrm flipH="1" rot="8298159">
            <a:off x="12729773" y="-4611097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9" name="Google Shape;669;p22"/>
          <p:cNvSpPr/>
          <p:nvPr/>
        </p:nvSpPr>
        <p:spPr>
          <a:xfrm rot="-2501840">
            <a:off x="13515870" y="-3998725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0" name="Google Shape;670;p2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71" name="Google Shape;671;p22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Techniques for Conserving and Managing Water Resources</a:t>
            </a:r>
            <a:endParaRPr/>
          </a:p>
        </p:txBody>
      </p:sp>
      <p:sp>
        <p:nvSpPr>
          <p:cNvPr id="672" name="Google Shape;672;p22"/>
          <p:cNvSpPr/>
          <p:nvPr/>
        </p:nvSpPr>
        <p:spPr>
          <a:xfrm>
            <a:off x="1229264" y="1912461"/>
            <a:ext cx="15863983" cy="1174337"/>
          </a:xfrm>
          <a:custGeom>
            <a:rect b="b" l="l" r="r" t="t"/>
            <a:pathLst>
              <a:path extrusionOk="0" h="1565783" w="21151977">
                <a:moveTo>
                  <a:pt x="0" y="156591"/>
                </a:moveTo>
                <a:cubicBezTo>
                  <a:pt x="0" y="70104"/>
                  <a:pt x="70104" y="0"/>
                  <a:pt x="156591" y="0"/>
                </a:cubicBezTo>
                <a:lnTo>
                  <a:pt x="20995387" y="0"/>
                </a:lnTo>
                <a:cubicBezTo>
                  <a:pt x="21081874" y="0"/>
                  <a:pt x="21151977" y="70104"/>
                  <a:pt x="21151977" y="156591"/>
                </a:cubicBezTo>
                <a:lnTo>
                  <a:pt x="21151977" y="1409192"/>
                </a:lnTo>
                <a:cubicBezTo>
                  <a:pt x="21151977" y="1495679"/>
                  <a:pt x="21081874" y="1565783"/>
                  <a:pt x="20995387" y="1565783"/>
                </a:cubicBezTo>
                <a:lnTo>
                  <a:pt x="156591" y="1565783"/>
                </a:lnTo>
                <a:cubicBezTo>
                  <a:pt x="70104" y="1565656"/>
                  <a:pt x="0" y="1495679"/>
                  <a:pt x="0" y="1409192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2"/>
          <p:cNvSpPr/>
          <p:nvPr/>
        </p:nvSpPr>
        <p:spPr>
          <a:xfrm>
            <a:off x="1584484" y="2176677"/>
            <a:ext cx="645858" cy="645858"/>
          </a:xfrm>
          <a:custGeom>
            <a:rect b="b" l="l" r="r" t="t"/>
            <a:pathLst>
              <a:path extrusionOk="0" h="645858" w="645858">
                <a:moveTo>
                  <a:pt x="0" y="0"/>
                </a:moveTo>
                <a:lnTo>
                  <a:pt x="645858" y="0"/>
                </a:lnTo>
                <a:lnTo>
                  <a:pt x="645858" y="645858"/>
                </a:lnTo>
                <a:lnTo>
                  <a:pt x="0" y="64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4" name="Google Shape;674;p22"/>
          <p:cNvSpPr txBox="1"/>
          <p:nvPr/>
        </p:nvSpPr>
        <p:spPr>
          <a:xfrm>
            <a:off x="3149646" y="2266243"/>
            <a:ext cx="484993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Rainwater Harvesting</a:t>
            </a:r>
            <a:endParaRPr/>
          </a:p>
        </p:txBody>
      </p:sp>
      <p:sp>
        <p:nvSpPr>
          <p:cNvPr id="675" name="Google Shape;675;p22"/>
          <p:cNvSpPr txBox="1"/>
          <p:nvPr/>
        </p:nvSpPr>
        <p:spPr>
          <a:xfrm>
            <a:off x="8641751" y="2251955"/>
            <a:ext cx="7211376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Collecting and storing rainwater for use during dry periods.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Provides an independent water supply, particularly valuable in arid regions.</a:t>
            </a:r>
            <a:endParaRPr/>
          </a:p>
        </p:txBody>
      </p:sp>
      <p:sp>
        <p:nvSpPr>
          <p:cNvPr id="676" name="Google Shape;676;p22"/>
          <p:cNvSpPr/>
          <p:nvPr/>
        </p:nvSpPr>
        <p:spPr>
          <a:xfrm>
            <a:off x="1229264" y="3380323"/>
            <a:ext cx="15863983" cy="1174337"/>
          </a:xfrm>
          <a:custGeom>
            <a:rect b="b" l="l" r="r" t="t"/>
            <a:pathLst>
              <a:path extrusionOk="0" h="1565783" w="21151977">
                <a:moveTo>
                  <a:pt x="0" y="156591"/>
                </a:moveTo>
                <a:cubicBezTo>
                  <a:pt x="0" y="70104"/>
                  <a:pt x="70104" y="0"/>
                  <a:pt x="156591" y="0"/>
                </a:cubicBezTo>
                <a:lnTo>
                  <a:pt x="20995387" y="0"/>
                </a:lnTo>
                <a:cubicBezTo>
                  <a:pt x="21081874" y="0"/>
                  <a:pt x="21151977" y="70104"/>
                  <a:pt x="21151977" y="156591"/>
                </a:cubicBezTo>
                <a:lnTo>
                  <a:pt x="21151977" y="1409192"/>
                </a:lnTo>
                <a:cubicBezTo>
                  <a:pt x="21151977" y="1495679"/>
                  <a:pt x="21081874" y="1565783"/>
                  <a:pt x="20995387" y="1565783"/>
                </a:cubicBezTo>
                <a:lnTo>
                  <a:pt x="156591" y="1565783"/>
                </a:lnTo>
                <a:cubicBezTo>
                  <a:pt x="70104" y="1565656"/>
                  <a:pt x="0" y="1495679"/>
                  <a:pt x="0" y="1409192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7" name="Google Shape;677;p22"/>
          <p:cNvGrpSpPr/>
          <p:nvPr/>
        </p:nvGrpSpPr>
        <p:grpSpPr>
          <a:xfrm>
            <a:off x="1574960" y="3635013"/>
            <a:ext cx="664940" cy="664940"/>
            <a:chOff x="0" y="0"/>
            <a:chExt cx="886587" cy="886587"/>
          </a:xfrm>
        </p:grpSpPr>
        <p:sp>
          <p:nvSpPr>
            <p:cNvPr id="678" name="Google Shape;678;p22"/>
            <p:cNvSpPr/>
            <p:nvPr/>
          </p:nvSpPr>
          <p:spPr>
            <a:xfrm>
              <a:off x="12700" y="12700"/>
              <a:ext cx="861187" cy="861187"/>
            </a:xfrm>
            <a:custGeom>
              <a:rect b="b" l="l" r="r" t="t"/>
              <a:pathLst>
                <a:path extrusionOk="0" h="861187" w="861187">
                  <a:moveTo>
                    <a:pt x="0" y="0"/>
                  </a:moveTo>
                  <a:lnTo>
                    <a:pt x="861187" y="0"/>
                  </a:lnTo>
                  <a:lnTo>
                    <a:pt x="861187" y="861187"/>
                  </a:lnTo>
                  <a:lnTo>
                    <a:pt x="0" y="861187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467" l="-1473" r="-1467" t="-1473"/>
              </a:stretch>
            </a:blipFill>
            <a:ln>
              <a:noFill/>
            </a:ln>
          </p:spPr>
        </p:sp>
        <p:sp>
          <p:nvSpPr>
            <p:cNvPr id="679" name="Google Shape;679;p22"/>
            <p:cNvSpPr/>
            <p:nvPr/>
          </p:nvSpPr>
          <p:spPr>
            <a:xfrm>
              <a:off x="0" y="0"/>
              <a:ext cx="886587" cy="886587"/>
            </a:xfrm>
            <a:custGeom>
              <a:rect b="b" l="l" r="r" t="t"/>
              <a:pathLst>
                <a:path extrusionOk="0" h="886587" w="886587">
                  <a:moveTo>
                    <a:pt x="12700" y="0"/>
                  </a:moveTo>
                  <a:lnTo>
                    <a:pt x="873887" y="0"/>
                  </a:lnTo>
                  <a:cubicBezTo>
                    <a:pt x="880872" y="0"/>
                    <a:pt x="886587" y="5715"/>
                    <a:pt x="886587" y="12700"/>
                  </a:cubicBezTo>
                  <a:lnTo>
                    <a:pt x="886587" y="873887"/>
                  </a:lnTo>
                  <a:cubicBezTo>
                    <a:pt x="886587" y="880872"/>
                    <a:pt x="880872" y="886587"/>
                    <a:pt x="873887" y="886587"/>
                  </a:cubicBezTo>
                  <a:lnTo>
                    <a:pt x="12700" y="886587"/>
                  </a:lnTo>
                  <a:cubicBezTo>
                    <a:pt x="5715" y="886587"/>
                    <a:pt x="0" y="880872"/>
                    <a:pt x="0" y="87388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873887"/>
                  </a:lnTo>
                  <a:lnTo>
                    <a:pt x="12700" y="873887"/>
                  </a:lnTo>
                  <a:lnTo>
                    <a:pt x="12700" y="861187"/>
                  </a:lnTo>
                  <a:lnTo>
                    <a:pt x="873887" y="861187"/>
                  </a:lnTo>
                  <a:lnTo>
                    <a:pt x="873887" y="873887"/>
                  </a:lnTo>
                  <a:lnTo>
                    <a:pt x="861187" y="873887"/>
                  </a:lnTo>
                  <a:lnTo>
                    <a:pt x="861187" y="12700"/>
                  </a:lnTo>
                  <a:lnTo>
                    <a:pt x="873887" y="12700"/>
                  </a:lnTo>
                  <a:lnTo>
                    <a:pt x="87388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0" name="Google Shape;680;p22"/>
          <p:cNvSpPr txBox="1"/>
          <p:nvPr/>
        </p:nvSpPr>
        <p:spPr>
          <a:xfrm>
            <a:off x="3149646" y="3734105"/>
            <a:ext cx="484993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Groundwater Recharge</a:t>
            </a:r>
            <a:endParaRPr/>
          </a:p>
        </p:txBody>
      </p:sp>
      <p:sp>
        <p:nvSpPr>
          <p:cNvPr id="681" name="Google Shape;681;p22"/>
          <p:cNvSpPr txBox="1"/>
          <p:nvPr/>
        </p:nvSpPr>
        <p:spPr>
          <a:xfrm>
            <a:off x="8641751" y="3472168"/>
            <a:ext cx="72113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Techniques that enhance the natural replenishment of groundwater by directing rainwater into the soil.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Maintains groundwater levels, particularly useful in areas with depleted aquifers.</a:t>
            </a:r>
            <a:endParaRPr/>
          </a:p>
        </p:txBody>
      </p:sp>
      <p:sp>
        <p:nvSpPr>
          <p:cNvPr id="682" name="Google Shape;682;p22"/>
          <p:cNvSpPr/>
          <p:nvPr/>
        </p:nvSpPr>
        <p:spPr>
          <a:xfrm>
            <a:off x="1229264" y="4848184"/>
            <a:ext cx="15863983" cy="1174338"/>
          </a:xfrm>
          <a:custGeom>
            <a:rect b="b" l="l" r="r" t="t"/>
            <a:pathLst>
              <a:path extrusionOk="0" h="1565783" w="21151977">
                <a:moveTo>
                  <a:pt x="0" y="156591"/>
                </a:moveTo>
                <a:cubicBezTo>
                  <a:pt x="0" y="70104"/>
                  <a:pt x="70104" y="0"/>
                  <a:pt x="156591" y="0"/>
                </a:cubicBezTo>
                <a:lnTo>
                  <a:pt x="20995387" y="0"/>
                </a:lnTo>
                <a:cubicBezTo>
                  <a:pt x="21081874" y="0"/>
                  <a:pt x="21151977" y="70104"/>
                  <a:pt x="21151977" y="156591"/>
                </a:cubicBezTo>
                <a:lnTo>
                  <a:pt x="21151977" y="1409192"/>
                </a:lnTo>
                <a:cubicBezTo>
                  <a:pt x="21151977" y="1495679"/>
                  <a:pt x="21081874" y="1565783"/>
                  <a:pt x="20995387" y="1565783"/>
                </a:cubicBezTo>
                <a:lnTo>
                  <a:pt x="156591" y="1565783"/>
                </a:lnTo>
                <a:cubicBezTo>
                  <a:pt x="70104" y="1565656"/>
                  <a:pt x="0" y="1495679"/>
                  <a:pt x="0" y="1409192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3" name="Google Shape;683;p22"/>
          <p:cNvGrpSpPr/>
          <p:nvPr/>
        </p:nvGrpSpPr>
        <p:grpSpPr>
          <a:xfrm>
            <a:off x="1574960" y="5102874"/>
            <a:ext cx="664940" cy="664940"/>
            <a:chOff x="0" y="0"/>
            <a:chExt cx="886587" cy="886587"/>
          </a:xfrm>
        </p:grpSpPr>
        <p:sp>
          <p:nvSpPr>
            <p:cNvPr id="684" name="Google Shape;684;p22"/>
            <p:cNvSpPr/>
            <p:nvPr/>
          </p:nvSpPr>
          <p:spPr>
            <a:xfrm>
              <a:off x="12700" y="12700"/>
              <a:ext cx="861187" cy="861187"/>
            </a:xfrm>
            <a:custGeom>
              <a:rect b="b" l="l" r="r" t="t"/>
              <a:pathLst>
                <a:path extrusionOk="0" h="861187" w="861187">
                  <a:moveTo>
                    <a:pt x="0" y="0"/>
                  </a:moveTo>
                  <a:lnTo>
                    <a:pt x="861187" y="0"/>
                  </a:lnTo>
                  <a:lnTo>
                    <a:pt x="861187" y="861187"/>
                  </a:lnTo>
                  <a:lnTo>
                    <a:pt x="0" y="861187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467" l="-1473" r="-1467" t="-1473"/>
              </a:stretch>
            </a:blipFill>
            <a:ln>
              <a:noFill/>
            </a:ln>
          </p:spPr>
        </p:sp>
        <p:sp>
          <p:nvSpPr>
            <p:cNvPr id="685" name="Google Shape;685;p22"/>
            <p:cNvSpPr/>
            <p:nvPr/>
          </p:nvSpPr>
          <p:spPr>
            <a:xfrm>
              <a:off x="0" y="0"/>
              <a:ext cx="886587" cy="886587"/>
            </a:xfrm>
            <a:custGeom>
              <a:rect b="b" l="l" r="r" t="t"/>
              <a:pathLst>
                <a:path extrusionOk="0" h="886587" w="886587">
                  <a:moveTo>
                    <a:pt x="12700" y="0"/>
                  </a:moveTo>
                  <a:lnTo>
                    <a:pt x="873887" y="0"/>
                  </a:lnTo>
                  <a:cubicBezTo>
                    <a:pt x="880872" y="0"/>
                    <a:pt x="886587" y="5715"/>
                    <a:pt x="886587" y="12700"/>
                  </a:cubicBezTo>
                  <a:lnTo>
                    <a:pt x="886587" y="873887"/>
                  </a:lnTo>
                  <a:cubicBezTo>
                    <a:pt x="886587" y="880872"/>
                    <a:pt x="880872" y="886587"/>
                    <a:pt x="873887" y="886587"/>
                  </a:cubicBezTo>
                  <a:lnTo>
                    <a:pt x="12700" y="886587"/>
                  </a:lnTo>
                  <a:cubicBezTo>
                    <a:pt x="5715" y="886587"/>
                    <a:pt x="0" y="880872"/>
                    <a:pt x="0" y="87388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873887"/>
                  </a:lnTo>
                  <a:lnTo>
                    <a:pt x="12700" y="873887"/>
                  </a:lnTo>
                  <a:lnTo>
                    <a:pt x="12700" y="861187"/>
                  </a:lnTo>
                  <a:lnTo>
                    <a:pt x="873887" y="861187"/>
                  </a:lnTo>
                  <a:lnTo>
                    <a:pt x="873887" y="873887"/>
                  </a:lnTo>
                  <a:lnTo>
                    <a:pt x="861187" y="873887"/>
                  </a:lnTo>
                  <a:lnTo>
                    <a:pt x="861187" y="12700"/>
                  </a:lnTo>
                  <a:lnTo>
                    <a:pt x="873887" y="12700"/>
                  </a:lnTo>
                  <a:lnTo>
                    <a:pt x="87388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Google Shape;686;p22"/>
          <p:cNvSpPr txBox="1"/>
          <p:nvPr/>
        </p:nvSpPr>
        <p:spPr>
          <a:xfrm>
            <a:off x="3149646" y="5201966"/>
            <a:ext cx="484993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Water Reuse</a:t>
            </a:r>
            <a:endParaRPr/>
          </a:p>
        </p:txBody>
      </p:sp>
      <p:sp>
        <p:nvSpPr>
          <p:cNvPr id="687" name="Google Shape;687;p22"/>
          <p:cNvSpPr txBox="1"/>
          <p:nvPr/>
        </p:nvSpPr>
        <p:spPr>
          <a:xfrm>
            <a:off x="8641751" y="5063854"/>
            <a:ext cx="7211376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Reusing treated wastewater for irrigation or industrial purposes.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Reduces reliance on freshwater sources, conserves water, and minimizes environmental impact.</a:t>
            </a:r>
            <a:endParaRPr/>
          </a:p>
        </p:txBody>
      </p:sp>
      <p:sp>
        <p:nvSpPr>
          <p:cNvPr id="688" name="Google Shape;688;p22"/>
          <p:cNvSpPr/>
          <p:nvPr/>
        </p:nvSpPr>
        <p:spPr>
          <a:xfrm>
            <a:off x="1229264" y="6316046"/>
            <a:ext cx="15863983" cy="1174338"/>
          </a:xfrm>
          <a:custGeom>
            <a:rect b="b" l="l" r="r" t="t"/>
            <a:pathLst>
              <a:path extrusionOk="0" h="1565783" w="21151977">
                <a:moveTo>
                  <a:pt x="0" y="156591"/>
                </a:moveTo>
                <a:cubicBezTo>
                  <a:pt x="0" y="70104"/>
                  <a:pt x="70104" y="0"/>
                  <a:pt x="156591" y="0"/>
                </a:cubicBezTo>
                <a:lnTo>
                  <a:pt x="20995387" y="0"/>
                </a:lnTo>
                <a:cubicBezTo>
                  <a:pt x="21081874" y="0"/>
                  <a:pt x="21151977" y="70104"/>
                  <a:pt x="21151977" y="156591"/>
                </a:cubicBezTo>
                <a:lnTo>
                  <a:pt x="21151977" y="1409192"/>
                </a:lnTo>
                <a:cubicBezTo>
                  <a:pt x="21151977" y="1495679"/>
                  <a:pt x="21081874" y="1565783"/>
                  <a:pt x="20995387" y="1565783"/>
                </a:cubicBezTo>
                <a:lnTo>
                  <a:pt x="156591" y="1565783"/>
                </a:lnTo>
                <a:cubicBezTo>
                  <a:pt x="70104" y="1565656"/>
                  <a:pt x="0" y="1495679"/>
                  <a:pt x="0" y="1409192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9" name="Google Shape;689;p22"/>
          <p:cNvGrpSpPr/>
          <p:nvPr/>
        </p:nvGrpSpPr>
        <p:grpSpPr>
          <a:xfrm>
            <a:off x="1574960" y="6570735"/>
            <a:ext cx="664940" cy="664940"/>
            <a:chOff x="0" y="0"/>
            <a:chExt cx="886587" cy="886587"/>
          </a:xfrm>
        </p:grpSpPr>
        <p:sp>
          <p:nvSpPr>
            <p:cNvPr id="690" name="Google Shape;690;p22"/>
            <p:cNvSpPr/>
            <p:nvPr/>
          </p:nvSpPr>
          <p:spPr>
            <a:xfrm>
              <a:off x="12700" y="12700"/>
              <a:ext cx="861187" cy="861187"/>
            </a:xfrm>
            <a:custGeom>
              <a:rect b="b" l="l" r="r" t="t"/>
              <a:pathLst>
                <a:path extrusionOk="0" h="861187" w="861187">
                  <a:moveTo>
                    <a:pt x="0" y="0"/>
                  </a:moveTo>
                  <a:lnTo>
                    <a:pt x="861187" y="0"/>
                  </a:lnTo>
                  <a:lnTo>
                    <a:pt x="861187" y="861187"/>
                  </a:lnTo>
                  <a:lnTo>
                    <a:pt x="0" y="861187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1467" l="-1473" r="-1467" t="-1473"/>
              </a:stretch>
            </a:blipFill>
            <a:ln>
              <a:noFill/>
            </a:ln>
          </p:spPr>
        </p:sp>
        <p:sp>
          <p:nvSpPr>
            <p:cNvPr id="691" name="Google Shape;691;p22"/>
            <p:cNvSpPr/>
            <p:nvPr/>
          </p:nvSpPr>
          <p:spPr>
            <a:xfrm>
              <a:off x="0" y="0"/>
              <a:ext cx="886587" cy="886587"/>
            </a:xfrm>
            <a:custGeom>
              <a:rect b="b" l="l" r="r" t="t"/>
              <a:pathLst>
                <a:path extrusionOk="0" h="886587" w="886587">
                  <a:moveTo>
                    <a:pt x="12700" y="0"/>
                  </a:moveTo>
                  <a:lnTo>
                    <a:pt x="873887" y="0"/>
                  </a:lnTo>
                  <a:cubicBezTo>
                    <a:pt x="880872" y="0"/>
                    <a:pt x="886587" y="5715"/>
                    <a:pt x="886587" y="12700"/>
                  </a:cubicBezTo>
                  <a:lnTo>
                    <a:pt x="886587" y="873887"/>
                  </a:lnTo>
                  <a:cubicBezTo>
                    <a:pt x="886587" y="880872"/>
                    <a:pt x="880872" y="886587"/>
                    <a:pt x="873887" y="886587"/>
                  </a:cubicBezTo>
                  <a:lnTo>
                    <a:pt x="12700" y="886587"/>
                  </a:lnTo>
                  <a:cubicBezTo>
                    <a:pt x="5715" y="886587"/>
                    <a:pt x="0" y="880872"/>
                    <a:pt x="0" y="87388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873887"/>
                  </a:lnTo>
                  <a:lnTo>
                    <a:pt x="12700" y="873887"/>
                  </a:lnTo>
                  <a:lnTo>
                    <a:pt x="12700" y="861187"/>
                  </a:lnTo>
                  <a:lnTo>
                    <a:pt x="873887" y="861187"/>
                  </a:lnTo>
                  <a:lnTo>
                    <a:pt x="873887" y="873887"/>
                  </a:lnTo>
                  <a:lnTo>
                    <a:pt x="861187" y="873887"/>
                  </a:lnTo>
                  <a:lnTo>
                    <a:pt x="861187" y="12700"/>
                  </a:lnTo>
                  <a:lnTo>
                    <a:pt x="873887" y="12700"/>
                  </a:lnTo>
                  <a:lnTo>
                    <a:pt x="87388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2" name="Google Shape;692;p22"/>
          <p:cNvSpPr txBox="1"/>
          <p:nvPr/>
        </p:nvSpPr>
        <p:spPr>
          <a:xfrm>
            <a:off x="3149646" y="6669827"/>
            <a:ext cx="484993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Drip Irrigation</a:t>
            </a:r>
            <a:endParaRPr/>
          </a:p>
        </p:txBody>
      </p:sp>
      <p:sp>
        <p:nvSpPr>
          <p:cNvPr id="693" name="Google Shape;693;p22"/>
          <p:cNvSpPr txBox="1"/>
          <p:nvPr/>
        </p:nvSpPr>
        <p:spPr>
          <a:xfrm>
            <a:off x="8641751" y="6407890"/>
            <a:ext cx="72113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Efficient irrigation technique that delivers water directly to plant roots, reducing waste.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Reduces water usage and promotes efficient agricultural practices, especially in camps or rural settings.</a:t>
            </a:r>
            <a:endParaRPr/>
          </a:p>
        </p:txBody>
      </p:sp>
      <p:sp>
        <p:nvSpPr>
          <p:cNvPr id="694" name="Google Shape;694;p22"/>
          <p:cNvSpPr/>
          <p:nvPr/>
        </p:nvSpPr>
        <p:spPr>
          <a:xfrm>
            <a:off x="1229264" y="7783906"/>
            <a:ext cx="15863983" cy="1174338"/>
          </a:xfrm>
          <a:custGeom>
            <a:rect b="b" l="l" r="r" t="t"/>
            <a:pathLst>
              <a:path extrusionOk="0" h="1565783" w="21151977">
                <a:moveTo>
                  <a:pt x="0" y="156591"/>
                </a:moveTo>
                <a:cubicBezTo>
                  <a:pt x="0" y="70104"/>
                  <a:pt x="70104" y="0"/>
                  <a:pt x="156591" y="0"/>
                </a:cubicBezTo>
                <a:lnTo>
                  <a:pt x="20995387" y="0"/>
                </a:lnTo>
                <a:cubicBezTo>
                  <a:pt x="21081874" y="0"/>
                  <a:pt x="21151977" y="70104"/>
                  <a:pt x="21151977" y="156591"/>
                </a:cubicBezTo>
                <a:lnTo>
                  <a:pt x="21151977" y="1409192"/>
                </a:lnTo>
                <a:cubicBezTo>
                  <a:pt x="21151977" y="1495679"/>
                  <a:pt x="21081874" y="1565783"/>
                  <a:pt x="20995387" y="1565783"/>
                </a:cubicBezTo>
                <a:lnTo>
                  <a:pt x="156591" y="1565783"/>
                </a:lnTo>
                <a:cubicBezTo>
                  <a:pt x="70104" y="1565656"/>
                  <a:pt x="0" y="1495679"/>
                  <a:pt x="0" y="1409192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5" name="Google Shape;695;p22"/>
          <p:cNvGrpSpPr/>
          <p:nvPr/>
        </p:nvGrpSpPr>
        <p:grpSpPr>
          <a:xfrm>
            <a:off x="1574960" y="8038598"/>
            <a:ext cx="664940" cy="664940"/>
            <a:chOff x="0" y="0"/>
            <a:chExt cx="886587" cy="886587"/>
          </a:xfrm>
        </p:grpSpPr>
        <p:sp>
          <p:nvSpPr>
            <p:cNvPr id="696" name="Google Shape;696;p22"/>
            <p:cNvSpPr/>
            <p:nvPr/>
          </p:nvSpPr>
          <p:spPr>
            <a:xfrm>
              <a:off x="12700" y="12700"/>
              <a:ext cx="861187" cy="861187"/>
            </a:xfrm>
            <a:custGeom>
              <a:rect b="b" l="l" r="r" t="t"/>
              <a:pathLst>
                <a:path extrusionOk="0" h="861187" w="861187">
                  <a:moveTo>
                    <a:pt x="0" y="0"/>
                  </a:moveTo>
                  <a:lnTo>
                    <a:pt x="861187" y="0"/>
                  </a:lnTo>
                  <a:lnTo>
                    <a:pt x="861187" y="861187"/>
                  </a:lnTo>
                  <a:lnTo>
                    <a:pt x="0" y="861187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-1467" l="-1473" r="-1467" t="-1473"/>
              </a:stretch>
            </a:blipFill>
            <a:ln>
              <a:noFill/>
            </a:ln>
          </p:spPr>
        </p:sp>
        <p:sp>
          <p:nvSpPr>
            <p:cNvPr id="697" name="Google Shape;697;p22"/>
            <p:cNvSpPr/>
            <p:nvPr/>
          </p:nvSpPr>
          <p:spPr>
            <a:xfrm>
              <a:off x="0" y="0"/>
              <a:ext cx="886587" cy="886587"/>
            </a:xfrm>
            <a:custGeom>
              <a:rect b="b" l="l" r="r" t="t"/>
              <a:pathLst>
                <a:path extrusionOk="0" h="886587" w="886587">
                  <a:moveTo>
                    <a:pt x="12700" y="0"/>
                  </a:moveTo>
                  <a:lnTo>
                    <a:pt x="873887" y="0"/>
                  </a:lnTo>
                  <a:cubicBezTo>
                    <a:pt x="880872" y="0"/>
                    <a:pt x="886587" y="5715"/>
                    <a:pt x="886587" y="12700"/>
                  </a:cubicBezTo>
                  <a:lnTo>
                    <a:pt x="886587" y="873887"/>
                  </a:lnTo>
                  <a:cubicBezTo>
                    <a:pt x="886587" y="880872"/>
                    <a:pt x="880872" y="886587"/>
                    <a:pt x="873887" y="886587"/>
                  </a:cubicBezTo>
                  <a:lnTo>
                    <a:pt x="12700" y="886587"/>
                  </a:lnTo>
                  <a:cubicBezTo>
                    <a:pt x="5715" y="886587"/>
                    <a:pt x="0" y="880872"/>
                    <a:pt x="0" y="87388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873887"/>
                  </a:lnTo>
                  <a:lnTo>
                    <a:pt x="12700" y="873887"/>
                  </a:lnTo>
                  <a:lnTo>
                    <a:pt x="12700" y="861187"/>
                  </a:lnTo>
                  <a:lnTo>
                    <a:pt x="873887" y="861187"/>
                  </a:lnTo>
                  <a:lnTo>
                    <a:pt x="873887" y="873887"/>
                  </a:lnTo>
                  <a:lnTo>
                    <a:pt x="861187" y="873887"/>
                  </a:lnTo>
                  <a:lnTo>
                    <a:pt x="861187" y="12700"/>
                  </a:lnTo>
                  <a:lnTo>
                    <a:pt x="873887" y="12700"/>
                  </a:lnTo>
                  <a:lnTo>
                    <a:pt x="87388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8" name="Google Shape;698;p22"/>
          <p:cNvSpPr txBox="1"/>
          <p:nvPr/>
        </p:nvSpPr>
        <p:spPr>
          <a:xfrm>
            <a:off x="3149646" y="8137688"/>
            <a:ext cx="484993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Desalination</a:t>
            </a:r>
            <a:endParaRPr/>
          </a:p>
        </p:txBody>
      </p:sp>
      <p:sp>
        <p:nvSpPr>
          <p:cNvPr id="699" name="Google Shape;699;p22"/>
          <p:cNvSpPr txBox="1"/>
          <p:nvPr/>
        </p:nvSpPr>
        <p:spPr>
          <a:xfrm>
            <a:off x="8641751" y="7875751"/>
            <a:ext cx="72113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Converting seawater into freshwater to provide long-term water supply in arid coastal regions.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Reliable freshwater source where natural sources are scarce, contributes to long-term sustainability.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3"/>
          <p:cNvSpPr/>
          <p:nvPr/>
        </p:nvSpPr>
        <p:spPr>
          <a:xfrm flipH="1" rot="3055478">
            <a:off x="532938" y="-2369074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9" name="Google Shape;709;p23"/>
          <p:cNvSpPr/>
          <p:nvPr/>
        </p:nvSpPr>
        <p:spPr>
          <a:xfrm rot="-7744521">
            <a:off x="716443" y="-1906875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0" name="Google Shape;710;p23"/>
          <p:cNvSpPr/>
          <p:nvPr/>
        </p:nvSpPr>
        <p:spPr>
          <a:xfrm flipH="1" rot="-7549155">
            <a:off x="13506787" y="4121354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1" name="Google Shape;711;p23"/>
          <p:cNvSpPr/>
          <p:nvPr/>
        </p:nvSpPr>
        <p:spPr>
          <a:xfrm rot="3250844">
            <a:off x="14151159" y="5362706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2" name="Google Shape;712;p23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13" name="Google Shape;713;p23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Techniques for Conserving and Managing Water Resources</a:t>
            </a:r>
            <a:endParaRPr/>
          </a:p>
        </p:txBody>
      </p:sp>
      <p:sp>
        <p:nvSpPr>
          <p:cNvPr id="714" name="Google Shape;714;p23"/>
          <p:cNvSpPr/>
          <p:nvPr/>
        </p:nvSpPr>
        <p:spPr>
          <a:xfrm>
            <a:off x="1229264" y="1912461"/>
            <a:ext cx="15863983" cy="1174337"/>
          </a:xfrm>
          <a:custGeom>
            <a:rect b="b" l="l" r="r" t="t"/>
            <a:pathLst>
              <a:path extrusionOk="0" h="1565783" w="21151977">
                <a:moveTo>
                  <a:pt x="0" y="156591"/>
                </a:moveTo>
                <a:cubicBezTo>
                  <a:pt x="0" y="70104"/>
                  <a:pt x="70104" y="0"/>
                  <a:pt x="156591" y="0"/>
                </a:cubicBezTo>
                <a:lnTo>
                  <a:pt x="20995387" y="0"/>
                </a:lnTo>
                <a:cubicBezTo>
                  <a:pt x="21081874" y="0"/>
                  <a:pt x="21151977" y="70104"/>
                  <a:pt x="21151977" y="156591"/>
                </a:cubicBezTo>
                <a:lnTo>
                  <a:pt x="21151977" y="1409192"/>
                </a:lnTo>
                <a:cubicBezTo>
                  <a:pt x="21151977" y="1495679"/>
                  <a:pt x="21081874" y="1565783"/>
                  <a:pt x="20995387" y="1565783"/>
                </a:cubicBezTo>
                <a:lnTo>
                  <a:pt x="156591" y="1565783"/>
                </a:lnTo>
                <a:cubicBezTo>
                  <a:pt x="70104" y="1565656"/>
                  <a:pt x="0" y="1495679"/>
                  <a:pt x="0" y="1409192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23"/>
          <p:cNvSpPr/>
          <p:nvPr/>
        </p:nvSpPr>
        <p:spPr>
          <a:xfrm>
            <a:off x="1584484" y="2176677"/>
            <a:ext cx="645858" cy="645858"/>
          </a:xfrm>
          <a:custGeom>
            <a:rect b="b" l="l" r="r" t="t"/>
            <a:pathLst>
              <a:path extrusionOk="0" h="645858" w="645858">
                <a:moveTo>
                  <a:pt x="0" y="0"/>
                </a:moveTo>
                <a:lnTo>
                  <a:pt x="645858" y="0"/>
                </a:lnTo>
                <a:lnTo>
                  <a:pt x="645858" y="645858"/>
                </a:lnTo>
                <a:lnTo>
                  <a:pt x="0" y="64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6" name="Google Shape;716;p23"/>
          <p:cNvSpPr txBox="1"/>
          <p:nvPr/>
        </p:nvSpPr>
        <p:spPr>
          <a:xfrm>
            <a:off x="3149646" y="2266243"/>
            <a:ext cx="484993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Water-saving Fixtures</a:t>
            </a:r>
            <a:endParaRPr/>
          </a:p>
        </p:txBody>
      </p:sp>
      <p:sp>
        <p:nvSpPr>
          <p:cNvPr id="717" name="Google Shape;717;p23"/>
          <p:cNvSpPr txBox="1"/>
          <p:nvPr/>
        </p:nvSpPr>
        <p:spPr>
          <a:xfrm>
            <a:off x="8641751" y="2128130"/>
            <a:ext cx="7211376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Installing low-flow taps, showers, and toilets to reduce water usage.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Reduces overall water consumption in large-scale settings, particularly in refugee camps.</a:t>
            </a:r>
            <a:endParaRPr/>
          </a:p>
        </p:txBody>
      </p:sp>
      <p:sp>
        <p:nvSpPr>
          <p:cNvPr id="718" name="Google Shape;718;p23"/>
          <p:cNvSpPr/>
          <p:nvPr/>
        </p:nvSpPr>
        <p:spPr>
          <a:xfrm>
            <a:off x="1229264" y="3380323"/>
            <a:ext cx="15863983" cy="1174337"/>
          </a:xfrm>
          <a:custGeom>
            <a:rect b="b" l="l" r="r" t="t"/>
            <a:pathLst>
              <a:path extrusionOk="0" h="1565783" w="21151977">
                <a:moveTo>
                  <a:pt x="0" y="156591"/>
                </a:moveTo>
                <a:cubicBezTo>
                  <a:pt x="0" y="70104"/>
                  <a:pt x="70104" y="0"/>
                  <a:pt x="156591" y="0"/>
                </a:cubicBezTo>
                <a:lnTo>
                  <a:pt x="20995387" y="0"/>
                </a:lnTo>
                <a:cubicBezTo>
                  <a:pt x="21081874" y="0"/>
                  <a:pt x="21151977" y="70104"/>
                  <a:pt x="21151977" y="156591"/>
                </a:cubicBezTo>
                <a:lnTo>
                  <a:pt x="21151977" y="1409192"/>
                </a:lnTo>
                <a:cubicBezTo>
                  <a:pt x="21151977" y="1495679"/>
                  <a:pt x="21081874" y="1565783"/>
                  <a:pt x="20995387" y="1565783"/>
                </a:cubicBezTo>
                <a:lnTo>
                  <a:pt x="156591" y="1565783"/>
                </a:lnTo>
                <a:cubicBezTo>
                  <a:pt x="70104" y="1565656"/>
                  <a:pt x="0" y="1495679"/>
                  <a:pt x="0" y="1409192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23"/>
          <p:cNvSpPr/>
          <p:nvPr/>
        </p:nvSpPr>
        <p:spPr>
          <a:xfrm>
            <a:off x="1584484" y="3644538"/>
            <a:ext cx="645858" cy="645858"/>
          </a:xfrm>
          <a:custGeom>
            <a:rect b="b" l="l" r="r" t="t"/>
            <a:pathLst>
              <a:path extrusionOk="0" h="645858" w="645858">
                <a:moveTo>
                  <a:pt x="0" y="0"/>
                </a:moveTo>
                <a:lnTo>
                  <a:pt x="645858" y="0"/>
                </a:lnTo>
                <a:lnTo>
                  <a:pt x="645858" y="645858"/>
                </a:lnTo>
                <a:lnTo>
                  <a:pt x="0" y="64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0" name="Google Shape;720;p23"/>
          <p:cNvSpPr txBox="1"/>
          <p:nvPr/>
        </p:nvSpPr>
        <p:spPr>
          <a:xfrm>
            <a:off x="3149646" y="3519793"/>
            <a:ext cx="4849934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Leak Detection and Repair Programs</a:t>
            </a:r>
            <a:endParaRPr/>
          </a:p>
        </p:txBody>
      </p:sp>
      <p:sp>
        <p:nvSpPr>
          <p:cNvPr id="721" name="Google Shape;721;p23"/>
          <p:cNvSpPr txBox="1"/>
          <p:nvPr/>
        </p:nvSpPr>
        <p:spPr>
          <a:xfrm>
            <a:off x="8641751" y="3595993"/>
            <a:ext cx="7483681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Identifying and fixing leaks in water distribution systems to prevent water loss.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Reduces water waste and ensures reliable water supply, particularly in urban refugee settings.</a:t>
            </a:r>
            <a:endParaRPr/>
          </a:p>
        </p:txBody>
      </p:sp>
      <p:sp>
        <p:nvSpPr>
          <p:cNvPr id="722" name="Google Shape;722;p23"/>
          <p:cNvSpPr/>
          <p:nvPr/>
        </p:nvSpPr>
        <p:spPr>
          <a:xfrm>
            <a:off x="1229264" y="4848184"/>
            <a:ext cx="15863983" cy="1174338"/>
          </a:xfrm>
          <a:custGeom>
            <a:rect b="b" l="l" r="r" t="t"/>
            <a:pathLst>
              <a:path extrusionOk="0" h="1565783" w="21151977">
                <a:moveTo>
                  <a:pt x="0" y="156591"/>
                </a:moveTo>
                <a:cubicBezTo>
                  <a:pt x="0" y="70104"/>
                  <a:pt x="70104" y="0"/>
                  <a:pt x="156591" y="0"/>
                </a:cubicBezTo>
                <a:lnTo>
                  <a:pt x="20995387" y="0"/>
                </a:lnTo>
                <a:cubicBezTo>
                  <a:pt x="21081874" y="0"/>
                  <a:pt x="21151977" y="70104"/>
                  <a:pt x="21151977" y="156591"/>
                </a:cubicBezTo>
                <a:lnTo>
                  <a:pt x="21151977" y="1409192"/>
                </a:lnTo>
                <a:cubicBezTo>
                  <a:pt x="21151977" y="1495679"/>
                  <a:pt x="21081874" y="1565783"/>
                  <a:pt x="20995387" y="1565783"/>
                </a:cubicBezTo>
                <a:lnTo>
                  <a:pt x="156591" y="1565783"/>
                </a:lnTo>
                <a:cubicBezTo>
                  <a:pt x="70104" y="1565656"/>
                  <a:pt x="0" y="1495679"/>
                  <a:pt x="0" y="1409192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3"/>
          <p:cNvSpPr/>
          <p:nvPr/>
        </p:nvSpPr>
        <p:spPr>
          <a:xfrm>
            <a:off x="1584484" y="5112399"/>
            <a:ext cx="645858" cy="645858"/>
          </a:xfrm>
          <a:custGeom>
            <a:rect b="b" l="l" r="r" t="t"/>
            <a:pathLst>
              <a:path extrusionOk="0" h="645858" w="645858">
                <a:moveTo>
                  <a:pt x="0" y="0"/>
                </a:moveTo>
                <a:lnTo>
                  <a:pt x="645858" y="0"/>
                </a:lnTo>
                <a:lnTo>
                  <a:pt x="645858" y="645858"/>
                </a:lnTo>
                <a:lnTo>
                  <a:pt x="0" y="64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4" name="Google Shape;724;p23"/>
          <p:cNvSpPr txBox="1"/>
          <p:nvPr/>
        </p:nvSpPr>
        <p:spPr>
          <a:xfrm>
            <a:off x="3149646" y="5201966"/>
            <a:ext cx="484993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Water Banking</a:t>
            </a:r>
            <a:endParaRPr/>
          </a:p>
        </p:txBody>
      </p:sp>
      <p:sp>
        <p:nvSpPr>
          <p:cNvPr id="725" name="Google Shape;725;p23"/>
          <p:cNvSpPr txBox="1"/>
          <p:nvPr/>
        </p:nvSpPr>
        <p:spPr>
          <a:xfrm>
            <a:off x="8641751" y="4940029"/>
            <a:ext cx="72113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Storing surplus water in underground aquifers or reservoirs during wet periods for use during droughts.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Provides a reliable water supply during dry periods, stabilizing water availability.</a:t>
            </a:r>
            <a:endParaRPr/>
          </a:p>
        </p:txBody>
      </p:sp>
      <p:sp>
        <p:nvSpPr>
          <p:cNvPr id="726" name="Google Shape;726;p23"/>
          <p:cNvSpPr/>
          <p:nvPr/>
        </p:nvSpPr>
        <p:spPr>
          <a:xfrm>
            <a:off x="1229264" y="6316046"/>
            <a:ext cx="15863983" cy="1174338"/>
          </a:xfrm>
          <a:custGeom>
            <a:rect b="b" l="l" r="r" t="t"/>
            <a:pathLst>
              <a:path extrusionOk="0" h="1565783" w="21151977">
                <a:moveTo>
                  <a:pt x="0" y="156591"/>
                </a:moveTo>
                <a:cubicBezTo>
                  <a:pt x="0" y="70104"/>
                  <a:pt x="70104" y="0"/>
                  <a:pt x="156591" y="0"/>
                </a:cubicBezTo>
                <a:lnTo>
                  <a:pt x="20995387" y="0"/>
                </a:lnTo>
                <a:cubicBezTo>
                  <a:pt x="21081874" y="0"/>
                  <a:pt x="21151977" y="70104"/>
                  <a:pt x="21151977" y="156591"/>
                </a:cubicBezTo>
                <a:lnTo>
                  <a:pt x="21151977" y="1409192"/>
                </a:lnTo>
                <a:cubicBezTo>
                  <a:pt x="21151977" y="1495679"/>
                  <a:pt x="21081874" y="1565783"/>
                  <a:pt x="20995387" y="1565783"/>
                </a:cubicBezTo>
                <a:lnTo>
                  <a:pt x="156591" y="1565783"/>
                </a:lnTo>
                <a:cubicBezTo>
                  <a:pt x="70104" y="1565656"/>
                  <a:pt x="0" y="1495679"/>
                  <a:pt x="0" y="1409192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3"/>
          <p:cNvSpPr/>
          <p:nvPr/>
        </p:nvSpPr>
        <p:spPr>
          <a:xfrm>
            <a:off x="1584484" y="6580260"/>
            <a:ext cx="645858" cy="645858"/>
          </a:xfrm>
          <a:custGeom>
            <a:rect b="b" l="l" r="r" t="t"/>
            <a:pathLst>
              <a:path extrusionOk="0" h="645858" w="645858">
                <a:moveTo>
                  <a:pt x="0" y="0"/>
                </a:moveTo>
                <a:lnTo>
                  <a:pt x="645858" y="0"/>
                </a:lnTo>
                <a:lnTo>
                  <a:pt x="645858" y="645858"/>
                </a:lnTo>
                <a:lnTo>
                  <a:pt x="0" y="64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8" name="Google Shape;728;p23"/>
          <p:cNvSpPr txBox="1"/>
          <p:nvPr/>
        </p:nvSpPr>
        <p:spPr>
          <a:xfrm>
            <a:off x="3149646" y="6669827"/>
            <a:ext cx="484993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Watershed Management</a:t>
            </a:r>
            <a:endParaRPr/>
          </a:p>
        </p:txBody>
      </p:sp>
      <p:sp>
        <p:nvSpPr>
          <p:cNvPr id="729" name="Google Shape;729;p23"/>
          <p:cNvSpPr txBox="1"/>
          <p:nvPr/>
        </p:nvSpPr>
        <p:spPr>
          <a:xfrm>
            <a:off x="8641751" y="6407890"/>
            <a:ext cx="72113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Holistic management of water resources within a watershed, including land use and conservation.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Protects water sources, maintains ecosystem health, and ensures sustainable water use.</a:t>
            </a:r>
            <a:endParaRPr/>
          </a:p>
        </p:txBody>
      </p:sp>
      <p:sp>
        <p:nvSpPr>
          <p:cNvPr id="730" name="Google Shape;730;p23"/>
          <p:cNvSpPr/>
          <p:nvPr/>
        </p:nvSpPr>
        <p:spPr>
          <a:xfrm>
            <a:off x="1229264" y="7783906"/>
            <a:ext cx="15863983" cy="1174338"/>
          </a:xfrm>
          <a:custGeom>
            <a:rect b="b" l="l" r="r" t="t"/>
            <a:pathLst>
              <a:path extrusionOk="0" h="1565783" w="21151977">
                <a:moveTo>
                  <a:pt x="0" y="156591"/>
                </a:moveTo>
                <a:cubicBezTo>
                  <a:pt x="0" y="70104"/>
                  <a:pt x="70104" y="0"/>
                  <a:pt x="156591" y="0"/>
                </a:cubicBezTo>
                <a:lnTo>
                  <a:pt x="20995387" y="0"/>
                </a:lnTo>
                <a:cubicBezTo>
                  <a:pt x="21081874" y="0"/>
                  <a:pt x="21151977" y="70104"/>
                  <a:pt x="21151977" y="156591"/>
                </a:cubicBezTo>
                <a:lnTo>
                  <a:pt x="21151977" y="1409192"/>
                </a:lnTo>
                <a:cubicBezTo>
                  <a:pt x="21151977" y="1495679"/>
                  <a:pt x="21081874" y="1565783"/>
                  <a:pt x="20995387" y="1565783"/>
                </a:cubicBezTo>
                <a:lnTo>
                  <a:pt x="156591" y="1565783"/>
                </a:lnTo>
                <a:cubicBezTo>
                  <a:pt x="70104" y="1565656"/>
                  <a:pt x="0" y="1495679"/>
                  <a:pt x="0" y="1409192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23"/>
          <p:cNvSpPr/>
          <p:nvPr/>
        </p:nvSpPr>
        <p:spPr>
          <a:xfrm>
            <a:off x="1584484" y="8048123"/>
            <a:ext cx="645858" cy="645858"/>
          </a:xfrm>
          <a:custGeom>
            <a:rect b="b" l="l" r="r" t="t"/>
            <a:pathLst>
              <a:path extrusionOk="0" h="645858" w="645858">
                <a:moveTo>
                  <a:pt x="0" y="0"/>
                </a:moveTo>
                <a:lnTo>
                  <a:pt x="645858" y="0"/>
                </a:lnTo>
                <a:lnTo>
                  <a:pt x="645858" y="645857"/>
                </a:lnTo>
                <a:lnTo>
                  <a:pt x="0" y="645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2" name="Google Shape;732;p23"/>
          <p:cNvSpPr txBox="1"/>
          <p:nvPr/>
        </p:nvSpPr>
        <p:spPr>
          <a:xfrm>
            <a:off x="3149646" y="7923376"/>
            <a:ext cx="4849934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Climate-resilient Water Infrastructure</a:t>
            </a:r>
            <a:endParaRPr/>
          </a:p>
        </p:txBody>
      </p:sp>
      <p:sp>
        <p:nvSpPr>
          <p:cNvPr id="733" name="Google Shape;733;p23"/>
          <p:cNvSpPr txBox="1"/>
          <p:nvPr/>
        </p:nvSpPr>
        <p:spPr>
          <a:xfrm>
            <a:off x="8641751" y="7999576"/>
            <a:ext cx="7211376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Designing water infrastructure to withstand extreme weather events.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Ensures a reliable water supply during and after disasters, reducing repair costs and enhancing resilience.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4"/>
          <p:cNvSpPr/>
          <p:nvPr/>
        </p:nvSpPr>
        <p:spPr>
          <a:xfrm flipH="1" rot="3055478">
            <a:off x="532938" y="-2369074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3" name="Google Shape;743;p24"/>
          <p:cNvSpPr/>
          <p:nvPr/>
        </p:nvSpPr>
        <p:spPr>
          <a:xfrm rot="-7744521">
            <a:off x="716443" y="-1906875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4" name="Google Shape;744;p24"/>
          <p:cNvSpPr/>
          <p:nvPr/>
        </p:nvSpPr>
        <p:spPr>
          <a:xfrm flipH="1" rot="-7549155">
            <a:off x="13506787" y="4121354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5" name="Google Shape;745;p24"/>
          <p:cNvSpPr/>
          <p:nvPr/>
        </p:nvSpPr>
        <p:spPr>
          <a:xfrm rot="3250844">
            <a:off x="14151159" y="5362706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6" name="Google Shape;746;p2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47" name="Google Shape;747;p24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Techniques for Conserving and Managing Water Resources</a:t>
            </a:r>
            <a:endParaRPr/>
          </a:p>
        </p:txBody>
      </p:sp>
      <p:sp>
        <p:nvSpPr>
          <p:cNvPr id="748" name="Google Shape;748;p24"/>
          <p:cNvSpPr/>
          <p:nvPr/>
        </p:nvSpPr>
        <p:spPr>
          <a:xfrm>
            <a:off x="1151625" y="1854656"/>
            <a:ext cx="15759685" cy="1477709"/>
          </a:xfrm>
          <a:custGeom>
            <a:rect b="b" l="l" r="r" t="t"/>
            <a:pathLst>
              <a:path extrusionOk="0" h="1970278" w="21012913">
                <a:moveTo>
                  <a:pt x="0" y="196977"/>
                </a:moveTo>
                <a:cubicBezTo>
                  <a:pt x="0" y="88265"/>
                  <a:pt x="88265" y="0"/>
                  <a:pt x="196977" y="0"/>
                </a:cubicBezTo>
                <a:lnTo>
                  <a:pt x="20815936" y="0"/>
                </a:lnTo>
                <a:cubicBezTo>
                  <a:pt x="20924774" y="0"/>
                  <a:pt x="21012913" y="88265"/>
                  <a:pt x="21012913" y="196977"/>
                </a:cubicBezTo>
                <a:lnTo>
                  <a:pt x="21012913" y="1773174"/>
                </a:lnTo>
                <a:cubicBezTo>
                  <a:pt x="21012913" y="1882013"/>
                  <a:pt x="20924648" y="1970151"/>
                  <a:pt x="20815936" y="1970151"/>
                </a:cubicBezTo>
                <a:lnTo>
                  <a:pt x="196977" y="1970151"/>
                </a:lnTo>
                <a:cubicBezTo>
                  <a:pt x="88265" y="1970278"/>
                  <a:pt x="0" y="1882013"/>
                  <a:pt x="0" y="1773174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24"/>
          <p:cNvSpPr/>
          <p:nvPr/>
        </p:nvSpPr>
        <p:spPr>
          <a:xfrm>
            <a:off x="1598625" y="2187135"/>
            <a:ext cx="812727" cy="812727"/>
          </a:xfrm>
          <a:custGeom>
            <a:rect b="b" l="l" r="r" t="t"/>
            <a:pathLst>
              <a:path extrusionOk="0" h="812727" w="812727">
                <a:moveTo>
                  <a:pt x="0" y="0"/>
                </a:moveTo>
                <a:lnTo>
                  <a:pt x="812727" y="0"/>
                </a:lnTo>
                <a:lnTo>
                  <a:pt x="812727" y="812727"/>
                </a:lnTo>
                <a:lnTo>
                  <a:pt x="0" y="812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0" name="Google Shape;750;p24"/>
          <p:cNvSpPr txBox="1"/>
          <p:nvPr/>
        </p:nvSpPr>
        <p:spPr>
          <a:xfrm>
            <a:off x="3876208" y="1944627"/>
            <a:ext cx="5056143" cy="128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Nature-based Solutions (NbS)</a:t>
            </a:r>
            <a:endParaRPr/>
          </a:p>
        </p:txBody>
      </p:sp>
      <p:sp>
        <p:nvSpPr>
          <p:cNvPr id="751" name="Google Shape;751;p24"/>
          <p:cNvSpPr txBox="1"/>
          <p:nvPr/>
        </p:nvSpPr>
        <p:spPr>
          <a:xfrm>
            <a:off x="10049705" y="1954152"/>
            <a:ext cx="6762102" cy="1278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Using natural ecosystems like wetlands to manage water resources and control floods.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Enhances water quality, supports biodiversity, and offers sustainable management solutions.</a:t>
            </a:r>
            <a:endParaRPr/>
          </a:p>
        </p:txBody>
      </p:sp>
      <p:sp>
        <p:nvSpPr>
          <p:cNvPr id="752" name="Google Shape;752;p24"/>
          <p:cNvSpPr/>
          <p:nvPr/>
        </p:nvSpPr>
        <p:spPr>
          <a:xfrm>
            <a:off x="1151625" y="3701763"/>
            <a:ext cx="15759685" cy="1477709"/>
          </a:xfrm>
          <a:custGeom>
            <a:rect b="b" l="l" r="r" t="t"/>
            <a:pathLst>
              <a:path extrusionOk="0" h="1970278" w="21012913">
                <a:moveTo>
                  <a:pt x="0" y="196977"/>
                </a:moveTo>
                <a:cubicBezTo>
                  <a:pt x="0" y="88265"/>
                  <a:pt x="88265" y="0"/>
                  <a:pt x="196977" y="0"/>
                </a:cubicBezTo>
                <a:lnTo>
                  <a:pt x="20815936" y="0"/>
                </a:lnTo>
                <a:cubicBezTo>
                  <a:pt x="20924774" y="0"/>
                  <a:pt x="21012913" y="88265"/>
                  <a:pt x="21012913" y="196977"/>
                </a:cubicBezTo>
                <a:lnTo>
                  <a:pt x="21012913" y="1773174"/>
                </a:lnTo>
                <a:cubicBezTo>
                  <a:pt x="21012913" y="1882013"/>
                  <a:pt x="20924648" y="1970151"/>
                  <a:pt x="20815936" y="1970151"/>
                </a:cubicBezTo>
                <a:lnTo>
                  <a:pt x="196977" y="1970151"/>
                </a:lnTo>
                <a:cubicBezTo>
                  <a:pt x="88265" y="1970278"/>
                  <a:pt x="0" y="1882013"/>
                  <a:pt x="0" y="1773174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24"/>
          <p:cNvSpPr/>
          <p:nvPr/>
        </p:nvSpPr>
        <p:spPr>
          <a:xfrm>
            <a:off x="1598625" y="4034242"/>
            <a:ext cx="812727" cy="812727"/>
          </a:xfrm>
          <a:custGeom>
            <a:rect b="b" l="l" r="r" t="t"/>
            <a:pathLst>
              <a:path extrusionOk="0" h="812727" w="812727">
                <a:moveTo>
                  <a:pt x="0" y="0"/>
                </a:moveTo>
                <a:lnTo>
                  <a:pt x="812727" y="0"/>
                </a:lnTo>
                <a:lnTo>
                  <a:pt x="812727" y="812728"/>
                </a:lnTo>
                <a:lnTo>
                  <a:pt x="0" y="8127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4" name="Google Shape;754;p24"/>
          <p:cNvSpPr txBox="1"/>
          <p:nvPr/>
        </p:nvSpPr>
        <p:spPr>
          <a:xfrm>
            <a:off x="3764051" y="3791735"/>
            <a:ext cx="5280458" cy="128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Rotational Grazing</a:t>
            </a:r>
            <a:endParaRPr/>
          </a:p>
        </p:txBody>
      </p:sp>
      <p:sp>
        <p:nvSpPr>
          <p:cNvPr id="755" name="Google Shape;755;p24"/>
          <p:cNvSpPr txBox="1"/>
          <p:nvPr/>
        </p:nvSpPr>
        <p:spPr>
          <a:xfrm>
            <a:off x="10049705" y="3801260"/>
            <a:ext cx="6762102" cy="1278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Managing livestock grazing to prevent overgrazing and soil degradation.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Protects water resources by maintaining soil health and supporting sustainable land use.</a:t>
            </a:r>
            <a:endParaRPr/>
          </a:p>
        </p:txBody>
      </p:sp>
      <p:sp>
        <p:nvSpPr>
          <p:cNvPr id="756" name="Google Shape;756;p24"/>
          <p:cNvSpPr/>
          <p:nvPr/>
        </p:nvSpPr>
        <p:spPr>
          <a:xfrm>
            <a:off x="1151625" y="5548872"/>
            <a:ext cx="15759685" cy="1477708"/>
          </a:xfrm>
          <a:custGeom>
            <a:rect b="b" l="l" r="r" t="t"/>
            <a:pathLst>
              <a:path extrusionOk="0" h="1970278" w="21012913">
                <a:moveTo>
                  <a:pt x="0" y="196977"/>
                </a:moveTo>
                <a:cubicBezTo>
                  <a:pt x="0" y="88265"/>
                  <a:pt x="88265" y="0"/>
                  <a:pt x="196977" y="0"/>
                </a:cubicBezTo>
                <a:lnTo>
                  <a:pt x="20815936" y="0"/>
                </a:lnTo>
                <a:cubicBezTo>
                  <a:pt x="20924774" y="0"/>
                  <a:pt x="21012913" y="88265"/>
                  <a:pt x="21012913" y="196977"/>
                </a:cubicBezTo>
                <a:lnTo>
                  <a:pt x="21012913" y="1773174"/>
                </a:lnTo>
                <a:cubicBezTo>
                  <a:pt x="21012913" y="1882013"/>
                  <a:pt x="20924648" y="1970151"/>
                  <a:pt x="20815936" y="1970151"/>
                </a:cubicBezTo>
                <a:lnTo>
                  <a:pt x="196977" y="1970151"/>
                </a:lnTo>
                <a:cubicBezTo>
                  <a:pt x="88265" y="1970278"/>
                  <a:pt x="0" y="1882013"/>
                  <a:pt x="0" y="1773174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24"/>
          <p:cNvSpPr/>
          <p:nvPr/>
        </p:nvSpPr>
        <p:spPr>
          <a:xfrm>
            <a:off x="1598625" y="5881350"/>
            <a:ext cx="812727" cy="812727"/>
          </a:xfrm>
          <a:custGeom>
            <a:rect b="b" l="l" r="r" t="t"/>
            <a:pathLst>
              <a:path extrusionOk="0" h="812727" w="812727">
                <a:moveTo>
                  <a:pt x="0" y="0"/>
                </a:moveTo>
                <a:lnTo>
                  <a:pt x="812727" y="0"/>
                </a:lnTo>
                <a:lnTo>
                  <a:pt x="812727" y="812727"/>
                </a:lnTo>
                <a:lnTo>
                  <a:pt x="0" y="812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8" name="Google Shape;758;p24"/>
          <p:cNvSpPr txBox="1"/>
          <p:nvPr/>
        </p:nvSpPr>
        <p:spPr>
          <a:xfrm>
            <a:off x="3764051" y="5638843"/>
            <a:ext cx="5280458" cy="128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Integrated Water Resource Management (IWRM)</a:t>
            </a:r>
            <a:endParaRPr/>
          </a:p>
        </p:txBody>
      </p:sp>
      <p:sp>
        <p:nvSpPr>
          <p:cNvPr id="759" name="Google Shape;759;p24"/>
          <p:cNvSpPr txBox="1"/>
          <p:nvPr/>
        </p:nvSpPr>
        <p:spPr>
          <a:xfrm>
            <a:off x="10049705" y="5648368"/>
            <a:ext cx="6762102" cy="1278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Coordinating the development and management of water, land, and related resources.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Ensures sustainable water use, balancing social, economic, and environmental needs.</a:t>
            </a:r>
            <a:endParaRPr/>
          </a:p>
        </p:txBody>
      </p:sp>
      <p:sp>
        <p:nvSpPr>
          <p:cNvPr id="760" name="Google Shape;760;p24"/>
          <p:cNvSpPr/>
          <p:nvPr/>
        </p:nvSpPr>
        <p:spPr>
          <a:xfrm>
            <a:off x="1151625" y="7395980"/>
            <a:ext cx="15759685" cy="1477709"/>
          </a:xfrm>
          <a:custGeom>
            <a:rect b="b" l="l" r="r" t="t"/>
            <a:pathLst>
              <a:path extrusionOk="0" h="1970278" w="21012913">
                <a:moveTo>
                  <a:pt x="0" y="196977"/>
                </a:moveTo>
                <a:cubicBezTo>
                  <a:pt x="0" y="88265"/>
                  <a:pt x="88265" y="0"/>
                  <a:pt x="196977" y="0"/>
                </a:cubicBezTo>
                <a:lnTo>
                  <a:pt x="20815936" y="0"/>
                </a:lnTo>
                <a:cubicBezTo>
                  <a:pt x="20924774" y="0"/>
                  <a:pt x="21012913" y="88265"/>
                  <a:pt x="21012913" y="196977"/>
                </a:cubicBezTo>
                <a:lnTo>
                  <a:pt x="21012913" y="1773174"/>
                </a:lnTo>
                <a:cubicBezTo>
                  <a:pt x="21012913" y="1882013"/>
                  <a:pt x="20924648" y="1970151"/>
                  <a:pt x="20815936" y="1970151"/>
                </a:cubicBezTo>
                <a:lnTo>
                  <a:pt x="196977" y="1970151"/>
                </a:lnTo>
                <a:cubicBezTo>
                  <a:pt x="88265" y="1970278"/>
                  <a:pt x="0" y="1882013"/>
                  <a:pt x="0" y="1773174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24"/>
          <p:cNvSpPr/>
          <p:nvPr/>
        </p:nvSpPr>
        <p:spPr>
          <a:xfrm>
            <a:off x="1598625" y="7728459"/>
            <a:ext cx="812727" cy="812727"/>
          </a:xfrm>
          <a:custGeom>
            <a:rect b="b" l="l" r="r" t="t"/>
            <a:pathLst>
              <a:path extrusionOk="0" h="812727" w="812727">
                <a:moveTo>
                  <a:pt x="0" y="0"/>
                </a:moveTo>
                <a:lnTo>
                  <a:pt x="812727" y="0"/>
                </a:lnTo>
                <a:lnTo>
                  <a:pt x="812727" y="812727"/>
                </a:lnTo>
                <a:lnTo>
                  <a:pt x="0" y="812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2" name="Google Shape;762;p24"/>
          <p:cNvSpPr txBox="1"/>
          <p:nvPr/>
        </p:nvSpPr>
        <p:spPr>
          <a:xfrm>
            <a:off x="3764051" y="7485951"/>
            <a:ext cx="5280458" cy="128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Fog Harvesting</a:t>
            </a:r>
            <a:endParaRPr/>
          </a:p>
        </p:txBody>
      </p:sp>
      <p:sp>
        <p:nvSpPr>
          <p:cNvPr id="763" name="Google Shape;763;p24"/>
          <p:cNvSpPr txBox="1"/>
          <p:nvPr/>
        </p:nvSpPr>
        <p:spPr>
          <a:xfrm>
            <a:off x="10049705" y="7495476"/>
            <a:ext cx="6762102" cy="1278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Collecting water from fog using nets or specialized structures.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Provides an alternative water source in arid or semi-arid regions, supporting water security.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5"/>
          <p:cNvSpPr/>
          <p:nvPr/>
        </p:nvSpPr>
        <p:spPr>
          <a:xfrm flipH="1" rot="-4105042">
            <a:off x="602062" y="3381947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1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1" y="9737360"/>
                </a:lnTo>
                <a:lnTo>
                  <a:pt x="4868681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9" name="Google Shape;769;p25"/>
          <p:cNvSpPr/>
          <p:nvPr/>
        </p:nvSpPr>
        <p:spPr>
          <a:xfrm rot="6694957">
            <a:off x="813409" y="4540409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0" name="Google Shape;770;p25"/>
          <p:cNvSpPr/>
          <p:nvPr/>
        </p:nvSpPr>
        <p:spPr>
          <a:xfrm flipH="1" rot="8298159">
            <a:off x="12729773" y="-4611097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1" name="Google Shape;771;p25"/>
          <p:cNvSpPr/>
          <p:nvPr/>
        </p:nvSpPr>
        <p:spPr>
          <a:xfrm rot="-2501840">
            <a:off x="13515870" y="-3998725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2" name="Google Shape;772;p25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grpSp>
        <p:nvGrpSpPr>
          <p:cNvPr id="773" name="Google Shape;773;p25"/>
          <p:cNvGrpSpPr/>
          <p:nvPr/>
        </p:nvGrpSpPr>
        <p:grpSpPr>
          <a:xfrm>
            <a:off x="3039963" y="1361181"/>
            <a:ext cx="5823299" cy="3501580"/>
            <a:chOff x="0" y="0"/>
            <a:chExt cx="7764399" cy="4668774"/>
          </a:xfrm>
        </p:grpSpPr>
        <p:sp>
          <p:nvSpPr>
            <p:cNvPr id="774" name="Google Shape;774;p25"/>
            <p:cNvSpPr/>
            <p:nvPr/>
          </p:nvSpPr>
          <p:spPr>
            <a:xfrm>
              <a:off x="12700" y="12700"/>
              <a:ext cx="7738999" cy="4643374"/>
            </a:xfrm>
            <a:custGeom>
              <a:rect b="b" l="l" r="r" t="t"/>
              <a:pathLst>
                <a:path extrusionOk="0" h="4643374" w="7738999">
                  <a:moveTo>
                    <a:pt x="0" y="0"/>
                  </a:moveTo>
                  <a:lnTo>
                    <a:pt x="7738999" y="0"/>
                  </a:lnTo>
                  <a:lnTo>
                    <a:pt x="7738999" y="4643374"/>
                  </a:lnTo>
                  <a:lnTo>
                    <a:pt x="0" y="4643374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  <p:sp>
          <p:nvSpPr>
            <p:cNvPr id="775" name="Google Shape;775;p25"/>
            <p:cNvSpPr/>
            <p:nvPr/>
          </p:nvSpPr>
          <p:spPr>
            <a:xfrm>
              <a:off x="0" y="0"/>
              <a:ext cx="7764399" cy="4668774"/>
            </a:xfrm>
            <a:custGeom>
              <a:rect b="b" l="l" r="r" t="t"/>
              <a:pathLst>
                <a:path extrusionOk="0" h="4668774" w="7764399">
                  <a:moveTo>
                    <a:pt x="12700" y="0"/>
                  </a:moveTo>
                  <a:lnTo>
                    <a:pt x="7751699" y="0"/>
                  </a:lnTo>
                  <a:cubicBezTo>
                    <a:pt x="7758684" y="0"/>
                    <a:pt x="7764399" y="5715"/>
                    <a:pt x="7764399" y="12700"/>
                  </a:cubicBezTo>
                  <a:lnTo>
                    <a:pt x="7764399" y="4656074"/>
                  </a:lnTo>
                  <a:cubicBezTo>
                    <a:pt x="7764399" y="4663059"/>
                    <a:pt x="7758684" y="4668774"/>
                    <a:pt x="7751699" y="4668774"/>
                  </a:cubicBezTo>
                  <a:lnTo>
                    <a:pt x="12700" y="4668774"/>
                  </a:lnTo>
                  <a:cubicBezTo>
                    <a:pt x="5715" y="4668774"/>
                    <a:pt x="0" y="4663059"/>
                    <a:pt x="0" y="465607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656074"/>
                  </a:lnTo>
                  <a:lnTo>
                    <a:pt x="12700" y="4656074"/>
                  </a:lnTo>
                  <a:lnTo>
                    <a:pt x="12700" y="4643374"/>
                  </a:lnTo>
                  <a:lnTo>
                    <a:pt x="7751699" y="4643374"/>
                  </a:lnTo>
                  <a:lnTo>
                    <a:pt x="7751699" y="4656074"/>
                  </a:lnTo>
                  <a:lnTo>
                    <a:pt x="7738999" y="4656074"/>
                  </a:lnTo>
                  <a:lnTo>
                    <a:pt x="7738999" y="12700"/>
                  </a:lnTo>
                  <a:lnTo>
                    <a:pt x="7751699" y="12700"/>
                  </a:lnTo>
                  <a:lnTo>
                    <a:pt x="775169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6" name="Google Shape;776;p25"/>
          <p:cNvSpPr txBox="1"/>
          <p:nvPr/>
        </p:nvSpPr>
        <p:spPr>
          <a:xfrm>
            <a:off x="3135201" y="1618145"/>
            <a:ext cx="5632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Sustainable water management ensures clean water availability while minimizing environmental impact.</a:t>
            </a:r>
            <a:endParaRPr sz="1000"/>
          </a:p>
        </p:txBody>
      </p:sp>
      <p:grpSp>
        <p:nvGrpSpPr>
          <p:cNvPr id="777" name="Google Shape;777;p25"/>
          <p:cNvGrpSpPr/>
          <p:nvPr/>
        </p:nvGrpSpPr>
        <p:grpSpPr>
          <a:xfrm>
            <a:off x="9424689" y="1361181"/>
            <a:ext cx="5823299" cy="3501580"/>
            <a:chOff x="0" y="0"/>
            <a:chExt cx="7764399" cy="4668774"/>
          </a:xfrm>
        </p:grpSpPr>
        <p:sp>
          <p:nvSpPr>
            <p:cNvPr id="778" name="Google Shape;778;p25"/>
            <p:cNvSpPr/>
            <p:nvPr/>
          </p:nvSpPr>
          <p:spPr>
            <a:xfrm>
              <a:off x="12700" y="12700"/>
              <a:ext cx="7738999" cy="4643374"/>
            </a:xfrm>
            <a:custGeom>
              <a:rect b="b" l="l" r="r" t="t"/>
              <a:pathLst>
                <a:path extrusionOk="0" h="4643374" w="7738999">
                  <a:moveTo>
                    <a:pt x="0" y="0"/>
                  </a:moveTo>
                  <a:lnTo>
                    <a:pt x="7738999" y="0"/>
                  </a:lnTo>
                  <a:lnTo>
                    <a:pt x="7738999" y="4643374"/>
                  </a:lnTo>
                  <a:lnTo>
                    <a:pt x="0" y="4643374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  <p:sp>
          <p:nvSpPr>
            <p:cNvPr id="779" name="Google Shape;779;p25"/>
            <p:cNvSpPr/>
            <p:nvPr/>
          </p:nvSpPr>
          <p:spPr>
            <a:xfrm>
              <a:off x="0" y="0"/>
              <a:ext cx="7764399" cy="4668774"/>
            </a:xfrm>
            <a:custGeom>
              <a:rect b="b" l="l" r="r" t="t"/>
              <a:pathLst>
                <a:path extrusionOk="0" h="4668774" w="7764399">
                  <a:moveTo>
                    <a:pt x="12700" y="0"/>
                  </a:moveTo>
                  <a:lnTo>
                    <a:pt x="7751699" y="0"/>
                  </a:lnTo>
                  <a:cubicBezTo>
                    <a:pt x="7758684" y="0"/>
                    <a:pt x="7764399" y="5715"/>
                    <a:pt x="7764399" y="12700"/>
                  </a:cubicBezTo>
                  <a:lnTo>
                    <a:pt x="7764399" y="4656074"/>
                  </a:lnTo>
                  <a:cubicBezTo>
                    <a:pt x="7764399" y="4663059"/>
                    <a:pt x="7758684" y="4668774"/>
                    <a:pt x="7751699" y="4668774"/>
                  </a:cubicBezTo>
                  <a:lnTo>
                    <a:pt x="12700" y="4668774"/>
                  </a:lnTo>
                  <a:cubicBezTo>
                    <a:pt x="5715" y="4668774"/>
                    <a:pt x="0" y="4663059"/>
                    <a:pt x="0" y="465607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656074"/>
                  </a:lnTo>
                  <a:lnTo>
                    <a:pt x="12700" y="4656074"/>
                  </a:lnTo>
                  <a:lnTo>
                    <a:pt x="12700" y="4643374"/>
                  </a:lnTo>
                  <a:lnTo>
                    <a:pt x="7751699" y="4643374"/>
                  </a:lnTo>
                  <a:lnTo>
                    <a:pt x="7751699" y="4656074"/>
                  </a:lnTo>
                  <a:lnTo>
                    <a:pt x="7738999" y="4656074"/>
                  </a:lnTo>
                  <a:lnTo>
                    <a:pt x="7738999" y="12700"/>
                  </a:lnTo>
                  <a:lnTo>
                    <a:pt x="7751699" y="12700"/>
                  </a:lnTo>
                  <a:lnTo>
                    <a:pt x="775169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" name="Google Shape;780;p25"/>
          <p:cNvSpPr txBox="1"/>
          <p:nvPr/>
        </p:nvSpPr>
        <p:spPr>
          <a:xfrm>
            <a:off x="9519939" y="1699408"/>
            <a:ext cx="5632800" cy="28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Techniques cater to different contexts, based on local conditions, resources, and specific needs of the population.</a:t>
            </a:r>
            <a:endParaRPr sz="1100"/>
          </a:p>
        </p:txBody>
      </p:sp>
      <p:grpSp>
        <p:nvGrpSpPr>
          <p:cNvPr id="781" name="Google Shape;781;p25"/>
          <p:cNvGrpSpPr/>
          <p:nvPr/>
        </p:nvGrpSpPr>
        <p:grpSpPr>
          <a:xfrm>
            <a:off x="6232326" y="5424189"/>
            <a:ext cx="5823299" cy="3501580"/>
            <a:chOff x="0" y="0"/>
            <a:chExt cx="7764399" cy="4668774"/>
          </a:xfrm>
        </p:grpSpPr>
        <p:sp>
          <p:nvSpPr>
            <p:cNvPr id="782" name="Google Shape;782;p25"/>
            <p:cNvSpPr/>
            <p:nvPr/>
          </p:nvSpPr>
          <p:spPr>
            <a:xfrm>
              <a:off x="12700" y="12700"/>
              <a:ext cx="7738999" cy="4643374"/>
            </a:xfrm>
            <a:custGeom>
              <a:rect b="b" l="l" r="r" t="t"/>
              <a:pathLst>
                <a:path extrusionOk="0" h="4643374" w="7738999">
                  <a:moveTo>
                    <a:pt x="0" y="0"/>
                  </a:moveTo>
                  <a:lnTo>
                    <a:pt x="7738999" y="0"/>
                  </a:lnTo>
                  <a:lnTo>
                    <a:pt x="7738999" y="4643374"/>
                  </a:lnTo>
                  <a:lnTo>
                    <a:pt x="0" y="4643374"/>
                  </a:lnTo>
                  <a:close/>
                </a:path>
              </a:pathLst>
            </a:custGeom>
            <a:solidFill>
              <a:srgbClr val="DED9D5"/>
            </a:solidFill>
            <a:ln>
              <a:noFill/>
            </a:ln>
          </p:spPr>
        </p:sp>
        <p:sp>
          <p:nvSpPr>
            <p:cNvPr id="783" name="Google Shape;783;p25"/>
            <p:cNvSpPr/>
            <p:nvPr/>
          </p:nvSpPr>
          <p:spPr>
            <a:xfrm>
              <a:off x="0" y="0"/>
              <a:ext cx="7764399" cy="4668774"/>
            </a:xfrm>
            <a:custGeom>
              <a:rect b="b" l="l" r="r" t="t"/>
              <a:pathLst>
                <a:path extrusionOk="0" h="4668774" w="7764399">
                  <a:moveTo>
                    <a:pt x="12700" y="0"/>
                  </a:moveTo>
                  <a:lnTo>
                    <a:pt x="7751699" y="0"/>
                  </a:lnTo>
                  <a:cubicBezTo>
                    <a:pt x="7758684" y="0"/>
                    <a:pt x="7764399" y="5715"/>
                    <a:pt x="7764399" y="12700"/>
                  </a:cubicBezTo>
                  <a:lnTo>
                    <a:pt x="7764399" y="4656074"/>
                  </a:lnTo>
                  <a:cubicBezTo>
                    <a:pt x="7764399" y="4663059"/>
                    <a:pt x="7758684" y="4668774"/>
                    <a:pt x="7751699" y="4668774"/>
                  </a:cubicBezTo>
                  <a:lnTo>
                    <a:pt x="12700" y="4668774"/>
                  </a:lnTo>
                  <a:cubicBezTo>
                    <a:pt x="5715" y="4668774"/>
                    <a:pt x="0" y="4663059"/>
                    <a:pt x="0" y="465607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656074"/>
                  </a:lnTo>
                  <a:lnTo>
                    <a:pt x="12700" y="4656074"/>
                  </a:lnTo>
                  <a:lnTo>
                    <a:pt x="12700" y="4643374"/>
                  </a:lnTo>
                  <a:lnTo>
                    <a:pt x="7751699" y="4643374"/>
                  </a:lnTo>
                  <a:lnTo>
                    <a:pt x="7751699" y="4656074"/>
                  </a:lnTo>
                  <a:lnTo>
                    <a:pt x="7738999" y="4656074"/>
                  </a:lnTo>
                  <a:lnTo>
                    <a:pt x="7738999" y="12700"/>
                  </a:lnTo>
                  <a:lnTo>
                    <a:pt x="7751699" y="12700"/>
                  </a:lnTo>
                  <a:lnTo>
                    <a:pt x="775169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25"/>
          <p:cNvSpPr txBox="1"/>
          <p:nvPr/>
        </p:nvSpPr>
        <p:spPr>
          <a:xfrm>
            <a:off x="6327576" y="5803389"/>
            <a:ext cx="5632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Community engagement and integration of indigenous knowledge play critical roles in ensuring sustainable water management.</a:t>
            </a: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A29A"/>
        </a:solidFill>
      </p:bgPr>
    </p:bg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2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90" name="Google Shape;790;p26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93" name="Google Shape;793;p26"/>
          <p:cNvSpPr txBox="1"/>
          <p:nvPr/>
        </p:nvSpPr>
        <p:spPr>
          <a:xfrm>
            <a:off x="6629400" y="4220765"/>
            <a:ext cx="9850582" cy="2699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4: Challenges and strategic solutions in water resource management</a:t>
            </a:r>
            <a:endParaRPr/>
          </a:p>
        </p:txBody>
      </p:sp>
      <p:sp>
        <p:nvSpPr>
          <p:cNvPr id="794" name="Google Shape;794;p26"/>
          <p:cNvSpPr/>
          <p:nvPr/>
        </p:nvSpPr>
        <p:spPr>
          <a:xfrm flipH="1" rot="2064377">
            <a:off x="67204" y="-3839980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5" name="Google Shape;795;p26"/>
          <p:cNvSpPr/>
          <p:nvPr/>
        </p:nvSpPr>
        <p:spPr>
          <a:xfrm rot="-8735622">
            <a:off x="163023" y="-3301884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4" y="0"/>
                </a:lnTo>
                <a:lnTo>
                  <a:pt x="4066494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6" name="Google Shape;796;p26"/>
          <p:cNvSpPr/>
          <p:nvPr/>
        </p:nvSpPr>
        <p:spPr>
          <a:xfrm flipH="1" rot="8298159">
            <a:off x="12729773" y="-4611097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7" name="Google Shape;797;p26"/>
          <p:cNvSpPr/>
          <p:nvPr/>
        </p:nvSpPr>
        <p:spPr>
          <a:xfrm rot="-2501840">
            <a:off x="13515870" y="-3998725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8" name="Google Shape;798;p26"/>
          <p:cNvSpPr/>
          <p:nvPr/>
        </p:nvSpPr>
        <p:spPr>
          <a:xfrm>
            <a:off x="325175" y="6920346"/>
            <a:ext cx="3844925" cy="2768346"/>
          </a:xfrm>
          <a:custGeom>
            <a:rect b="b" l="l" r="r" t="t"/>
            <a:pathLst>
              <a:path extrusionOk="0" h="2768346" w="3844925">
                <a:moveTo>
                  <a:pt x="0" y="0"/>
                </a:moveTo>
                <a:lnTo>
                  <a:pt x="3844925" y="0"/>
                </a:lnTo>
                <a:lnTo>
                  <a:pt x="3844925" y="2768346"/>
                </a:lnTo>
                <a:lnTo>
                  <a:pt x="0" y="2768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9" name="Google Shape;799;p26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DED9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800" name="Google Shape;800;p26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cxnSp>
        <p:nvCxnSpPr>
          <p:cNvPr id="801" name="Google Shape;801;p26"/>
          <p:cNvCxnSpPr/>
          <p:nvPr/>
        </p:nvCxnSpPr>
        <p:spPr>
          <a:xfrm rot="10800000">
            <a:off x="4493425" y="6424800"/>
            <a:ext cx="0" cy="38187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7"/>
          <p:cNvSpPr/>
          <p:nvPr/>
        </p:nvSpPr>
        <p:spPr>
          <a:xfrm flipH="1" rot="-4105042">
            <a:off x="602062" y="3381947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1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1" y="9737360"/>
                </a:lnTo>
                <a:lnTo>
                  <a:pt x="4868681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7" name="Google Shape;807;p27"/>
          <p:cNvSpPr/>
          <p:nvPr/>
        </p:nvSpPr>
        <p:spPr>
          <a:xfrm rot="6694957">
            <a:off x="813409" y="4540409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8" name="Google Shape;808;p27"/>
          <p:cNvSpPr/>
          <p:nvPr/>
        </p:nvSpPr>
        <p:spPr>
          <a:xfrm flipH="1" rot="8298159">
            <a:off x="12729773" y="-4611097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9" name="Google Shape;809;p27"/>
          <p:cNvSpPr/>
          <p:nvPr/>
        </p:nvSpPr>
        <p:spPr>
          <a:xfrm rot="-2501840">
            <a:off x="13515870" y="-3998725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0" name="Google Shape;810;p27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descr="Wave pattern in the water" id="811" name="Google Shape;811;p27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" l="-30830" r="-41235" t="0"/>
            </a:stretch>
          </a:blipFill>
          <a:ln>
            <a:noFill/>
          </a:ln>
        </p:spPr>
      </p:sp>
      <p:sp>
        <p:nvSpPr>
          <p:cNvPr id="812" name="Google Shape;812;p27"/>
          <p:cNvSpPr txBox="1"/>
          <p:nvPr/>
        </p:nvSpPr>
        <p:spPr>
          <a:xfrm>
            <a:off x="541347" y="710400"/>
            <a:ext cx="8061300" cy="8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2412" lvl="1" marL="542925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Water resource management in humanitarian settings faces multiple challenges, including scarcity, contamination, infrastructure damage, and the impact of climate change.</a:t>
            </a:r>
            <a:endParaRPr sz="1100"/>
          </a:p>
          <a:p>
            <a:pPr indent="-271462" lvl="1" marL="542925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2412" lvl="1" marL="542925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Climate change exacerbates these challenges by increasing the frequency and severity of extreme weather events such as floods, droughts, and storms, which further disrupt water availability and quality.</a:t>
            </a:r>
            <a:endParaRPr sz="1100"/>
          </a:p>
          <a:p>
            <a:pPr indent="-271462" lvl="1" marL="542925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2412" lvl="1" marL="542925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These challenges can lead to health risks, environmental degradation, and increased vulnerability for affected populations.</a:t>
            </a:r>
            <a:endParaRPr sz="1100"/>
          </a:p>
          <a:p>
            <a:pPr indent="-271462" lvl="1" marL="542925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2412" lvl="1" marL="542925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Effective solutions require innovative approaches, strong stakeholder coordination, and the integration of sustainable practices into humanitarian operations to improve water management outcomes.</a:t>
            </a:r>
            <a:endParaRPr sz="1100"/>
          </a:p>
          <a:p>
            <a:pPr indent="-271462" lvl="1" marL="542925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8"/>
          <p:cNvSpPr/>
          <p:nvPr/>
        </p:nvSpPr>
        <p:spPr>
          <a:xfrm flipH="1" rot="3055478">
            <a:off x="532938" y="-2369074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8" name="Google Shape;818;p28"/>
          <p:cNvSpPr/>
          <p:nvPr/>
        </p:nvSpPr>
        <p:spPr>
          <a:xfrm rot="-7744521">
            <a:off x="716443" y="-1906875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9" name="Google Shape;819;p28"/>
          <p:cNvSpPr/>
          <p:nvPr/>
        </p:nvSpPr>
        <p:spPr>
          <a:xfrm flipH="1" rot="-7549155">
            <a:off x="13506787" y="4121354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0" name="Google Shape;820;p28"/>
          <p:cNvSpPr/>
          <p:nvPr/>
        </p:nvSpPr>
        <p:spPr>
          <a:xfrm rot="3250844">
            <a:off x="14151159" y="5362706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1" name="Google Shape;821;p2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822" name="Google Shape;822;p28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Key challenges in water resource management</a:t>
            </a:r>
            <a:endParaRPr/>
          </a:p>
        </p:txBody>
      </p:sp>
      <p:sp>
        <p:nvSpPr>
          <p:cNvPr id="823" name="Google Shape;823;p28"/>
          <p:cNvSpPr txBox="1"/>
          <p:nvPr/>
        </p:nvSpPr>
        <p:spPr>
          <a:xfrm>
            <a:off x="914400" y="1859889"/>
            <a:ext cx="15432072" cy="6538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3365" lvl="1" marL="506730" marR="0" rtl="0" algn="l">
              <a:lnSpc>
                <a:spcPct val="124222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Water scarcity: Limited availability of water resources, particularly in arid and drought-prone regions.</a:t>
            </a:r>
            <a:endParaRPr/>
          </a:p>
          <a:p>
            <a:pPr indent="-253365" lvl="1" marL="506730" marR="0" rtl="0" algn="l">
              <a:lnSpc>
                <a:spcPct val="124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Leads to competition for water, increased vulnerability, and challenges in maintaining hygiene.</a:t>
            </a:r>
            <a:endParaRPr/>
          </a:p>
          <a:p>
            <a:pPr indent="-253365" lvl="1" marL="506730" marR="0" rtl="0" algn="l">
              <a:lnSpc>
                <a:spcPct val="124222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Water contamination: Pollution of water sources due to industrial activities, agricultural runoff, or poor sanitation.</a:t>
            </a:r>
            <a:endParaRPr/>
          </a:p>
          <a:p>
            <a:pPr indent="-253365" lvl="1" marL="506730" marR="0" rtl="0" algn="l">
              <a:lnSpc>
                <a:spcPct val="124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Increases the risk of waterborne diseases, affects ecosystem health, and reduces water usability.</a:t>
            </a:r>
            <a:endParaRPr/>
          </a:p>
          <a:p>
            <a:pPr indent="-253365" lvl="1" marL="506730" marR="0" rtl="0" algn="l">
              <a:lnSpc>
                <a:spcPct val="124222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Infrastructure damage: Destruction of water supply systems and treatment facilities due to natural disasters or conflict.</a:t>
            </a:r>
            <a:endParaRPr/>
          </a:p>
          <a:p>
            <a:pPr indent="-253365" lvl="1" marL="506730" marR="0" rtl="0" algn="l">
              <a:lnSpc>
                <a:spcPct val="124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Disrupts water distribution, leading to shortages and increased health risks.</a:t>
            </a:r>
            <a:endParaRPr/>
          </a:p>
          <a:p>
            <a:pPr indent="-253365" lvl="1" marL="506730" marR="0" rtl="0" algn="l">
              <a:lnSpc>
                <a:spcPct val="124222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Climate change impact: Altered precipitation patterns, increased frequency of extreme weather events, and rising temperatures.</a:t>
            </a:r>
            <a:endParaRPr/>
          </a:p>
          <a:p>
            <a:pPr indent="-253365" lvl="1" marL="506730" marR="0" rtl="0" algn="l">
              <a:lnSpc>
                <a:spcPct val="124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Exacerbates existing water management challenges and increases unpredictability in water availability.</a:t>
            </a:r>
            <a:endParaRPr/>
          </a:p>
          <a:p>
            <a:pPr indent="-253365" lvl="1" marL="506730" marR="0" rtl="0" algn="l">
              <a:lnSpc>
                <a:spcPct val="972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5A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9"/>
          <p:cNvSpPr/>
          <p:nvPr/>
        </p:nvSpPr>
        <p:spPr>
          <a:xfrm flipH="1" rot="3055478">
            <a:off x="532938" y="-2369074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9" name="Google Shape;829;p29"/>
          <p:cNvSpPr/>
          <p:nvPr/>
        </p:nvSpPr>
        <p:spPr>
          <a:xfrm rot="-7744521">
            <a:off x="716443" y="-1906875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0" name="Google Shape;830;p29"/>
          <p:cNvSpPr/>
          <p:nvPr/>
        </p:nvSpPr>
        <p:spPr>
          <a:xfrm flipH="1" rot="-7549155">
            <a:off x="13506787" y="4121354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1" name="Google Shape;831;p29"/>
          <p:cNvSpPr/>
          <p:nvPr/>
        </p:nvSpPr>
        <p:spPr>
          <a:xfrm rot="3250844">
            <a:off x="14151159" y="5362706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2" name="Google Shape;832;p2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833" name="Google Shape;833;p29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Key challenges in water resource management</a:t>
            </a:r>
            <a:endParaRPr/>
          </a:p>
        </p:txBody>
      </p:sp>
      <p:sp>
        <p:nvSpPr>
          <p:cNvPr id="834" name="Google Shape;834;p29"/>
          <p:cNvSpPr txBox="1"/>
          <p:nvPr/>
        </p:nvSpPr>
        <p:spPr>
          <a:xfrm>
            <a:off x="914400" y="2045319"/>
            <a:ext cx="15534000" cy="57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966" lvl="1" marL="488632" marR="0" rtl="0" algn="l">
              <a:lnSpc>
                <a:spcPct val="14396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resistance: Resistance from local communities to adopt new water management practices due to cultural beliefs or lack of awareness.</a:t>
            </a:r>
            <a:endParaRPr sz="1300">
              <a:solidFill>
                <a:schemeClr val="dk1"/>
              </a:solidFill>
            </a:endParaRPr>
          </a:p>
          <a:p>
            <a:pPr indent="-203597" lvl="1" marL="407194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Slows the implementation of effective water management strategies and exacerbates existing challenges.</a:t>
            </a:r>
            <a:endParaRPr sz="1300">
              <a:solidFill>
                <a:schemeClr val="dk1"/>
              </a:solidFill>
            </a:endParaRPr>
          </a:p>
          <a:p>
            <a:pPr indent="-237966" lvl="1" marL="488632" marR="0" rtl="0" algn="l">
              <a:lnSpc>
                <a:spcPct val="14396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 coordination among stakeholders: Fragmented efforts and lack of collaboration among different humanitarian actors, local authorities, and communities.</a:t>
            </a:r>
            <a:endParaRPr sz="1300">
              <a:solidFill>
                <a:schemeClr val="dk1"/>
              </a:solidFill>
            </a:endParaRPr>
          </a:p>
          <a:p>
            <a:pPr indent="-203597" lvl="1" marL="407194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Leads to inefficiencies, duplication of efforts, and gaps in water service delivery.</a:t>
            </a:r>
            <a:endParaRPr sz="1300">
              <a:solidFill>
                <a:schemeClr val="dk1"/>
              </a:solidFill>
            </a:endParaRPr>
          </a:p>
          <a:p>
            <a:pPr indent="-237966" lvl="1" marL="488632" marR="0" rtl="0" algn="l">
              <a:lnSpc>
                <a:spcPct val="14396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Financial constraints: Limited funding for water resource management projects, particularly in protracted crises.</a:t>
            </a:r>
            <a:endParaRPr sz="1300">
              <a:solidFill>
                <a:schemeClr val="dk1"/>
              </a:solidFill>
            </a:endParaRPr>
          </a:p>
          <a:p>
            <a:pPr indent="-203597" lvl="1" marL="407194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Affects the sustainability and scale of water management interventions.</a:t>
            </a:r>
            <a:endParaRPr sz="1300">
              <a:solidFill>
                <a:schemeClr val="dk1"/>
              </a:solidFill>
            </a:endParaRPr>
          </a:p>
          <a:p>
            <a:pPr indent="-237966" lvl="1" marL="488632" marR="0" rtl="0" algn="l">
              <a:lnSpc>
                <a:spcPct val="14396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Inadequate data and monitoring: Lack of reliable data on water resources, usage patterns, and contamination levels.</a:t>
            </a:r>
            <a:endParaRPr sz="1300">
              <a:solidFill>
                <a:schemeClr val="dk1"/>
              </a:solidFill>
            </a:endParaRPr>
          </a:p>
          <a:p>
            <a:pPr indent="-203597" lvl="1" marL="407194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Hinders the planning and implementation of effective water management strategies.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A29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 flipH="1" rot="3099417">
            <a:off x="-207098" y="-3301980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3"/>
          <p:cNvSpPr/>
          <p:nvPr/>
        </p:nvSpPr>
        <p:spPr>
          <a:xfrm rot="-7700582">
            <a:off x="-19230" y="-2842534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3"/>
          <p:cNvSpPr/>
          <p:nvPr/>
        </p:nvSpPr>
        <p:spPr>
          <a:xfrm flipH="1" rot="-5827326">
            <a:off x="13124958" y="3643370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90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90" y="10474578"/>
                </a:lnTo>
                <a:lnTo>
                  <a:pt x="523729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3"/>
          <p:cNvSpPr/>
          <p:nvPr/>
        </p:nvSpPr>
        <p:spPr>
          <a:xfrm rot="4972673">
            <a:off x="13561463" y="4940475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4" name="Google Shape;134;p3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135" name="Google Shape;135;p3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7" name="Google Shape;137;p3"/>
          <p:cNvCxnSpPr/>
          <p:nvPr/>
        </p:nvCxnSpPr>
        <p:spPr>
          <a:xfrm rot="10800000">
            <a:off x="4493425" y="6424800"/>
            <a:ext cx="0" cy="38187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3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39" name="Google Shape;139;p3"/>
          <p:cNvSpPr/>
          <p:nvPr/>
        </p:nvSpPr>
        <p:spPr>
          <a:xfrm>
            <a:off x="802756" y="6489954"/>
            <a:ext cx="3367344" cy="3474745"/>
          </a:xfrm>
          <a:custGeom>
            <a:rect b="b" l="l" r="r" t="t"/>
            <a:pathLst>
              <a:path extrusionOk="0" h="3474745" w="3367344">
                <a:moveTo>
                  <a:pt x="0" y="0"/>
                </a:moveTo>
                <a:lnTo>
                  <a:pt x="3367344" y="0"/>
                </a:lnTo>
                <a:lnTo>
                  <a:pt x="3367344" y="3474745"/>
                </a:lnTo>
                <a:lnTo>
                  <a:pt x="0" y="3474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3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DED9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6629400" y="4220765"/>
            <a:ext cx="8299165" cy="189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Module Learning Outcomes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0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840" name="Google Shape;840;p30"/>
          <p:cNvSpPr txBox="1"/>
          <p:nvPr/>
        </p:nvSpPr>
        <p:spPr>
          <a:xfrm>
            <a:off x="914400" y="643619"/>
            <a:ext cx="16764000" cy="935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Climate change exacerbations on water resource challenges in humanitarian action</a:t>
            </a:r>
            <a:endParaRPr/>
          </a:p>
        </p:txBody>
      </p:sp>
      <p:sp>
        <p:nvSpPr>
          <p:cNvPr id="841" name="Google Shape;841;p30"/>
          <p:cNvSpPr txBox="1"/>
          <p:nvPr/>
        </p:nvSpPr>
        <p:spPr>
          <a:xfrm>
            <a:off x="914392" y="2536900"/>
            <a:ext cx="15934500" cy="5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4316" lvl="1" marL="488632" marR="0" rtl="0" algn="l">
              <a:lnSpc>
                <a:spcPct val="124185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Altered precipitation patterns: Changes in rainfall distribution, intensity, and seasonality.</a:t>
            </a:r>
            <a:endParaRPr>
              <a:solidFill>
                <a:srgbClr val="5A5A5A"/>
              </a:solidFill>
            </a:endParaRPr>
          </a:p>
          <a:p>
            <a:pPr indent="-244316" lvl="1" marL="488632" marR="0" rtl="0" algn="l">
              <a:lnSpc>
                <a:spcPct val="124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Increased frequency and intensity of rainfall events, leading to more severe flooding and droughts.</a:t>
            </a:r>
            <a:endParaRPr>
              <a:solidFill>
                <a:srgbClr val="5A5A5A"/>
              </a:solidFill>
            </a:endParaRPr>
          </a:p>
          <a:p>
            <a:pPr indent="-244316" lvl="1" marL="488632" marR="0" rtl="0" algn="l">
              <a:lnSpc>
                <a:spcPct val="124185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Increased frequency of extreme weather events: More frequent and intense storms, hurricanes, and cyclones.</a:t>
            </a:r>
            <a:endParaRPr>
              <a:solidFill>
                <a:srgbClr val="5A5A5A"/>
              </a:solidFill>
            </a:endParaRPr>
          </a:p>
          <a:p>
            <a:pPr indent="-244316" lvl="1" marL="488632" marR="0" rtl="0" algn="l">
              <a:lnSpc>
                <a:spcPct val="124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Greater likelihood of infrastructure damage, water source contamination, and disruptions to water supply.</a:t>
            </a:r>
            <a:endParaRPr>
              <a:solidFill>
                <a:srgbClr val="5A5A5A"/>
              </a:solidFill>
            </a:endParaRPr>
          </a:p>
          <a:p>
            <a:pPr indent="-244316" lvl="1" marL="488632" marR="0" rtl="0" algn="l">
              <a:lnSpc>
                <a:spcPct val="124185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Rising sea levels: Rising sea levels due to melting polar ice and thermal expansion of seawater.</a:t>
            </a:r>
            <a:endParaRPr>
              <a:solidFill>
                <a:srgbClr val="5A5A5A"/>
              </a:solidFill>
            </a:endParaRPr>
          </a:p>
          <a:p>
            <a:pPr indent="-244316" lvl="1" marL="488632" marR="0" rtl="0" algn="l">
              <a:lnSpc>
                <a:spcPct val="124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Increased saltwater intrusion into coastal freshwater aquifers, further reducing available drinking water.</a:t>
            </a:r>
            <a:endParaRPr>
              <a:solidFill>
                <a:srgbClr val="5A5A5A"/>
              </a:solidFill>
            </a:endParaRPr>
          </a:p>
          <a:p>
            <a:pPr indent="-244316" lvl="1" marL="488632" marR="0" rtl="0" algn="l">
              <a:lnSpc>
                <a:spcPct val="124185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Reduced groundwater recharge: Decreased infiltration of rainfall into the ground, leading to lower groundwater levels.</a:t>
            </a:r>
            <a:endParaRPr>
              <a:solidFill>
                <a:srgbClr val="5A5A5A"/>
              </a:solidFill>
            </a:endParaRPr>
          </a:p>
          <a:p>
            <a:pPr indent="-244316" lvl="1" marL="488632" marR="0" rtl="0" algn="l">
              <a:lnSpc>
                <a:spcPct val="124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Prolonged droughts and changes in land use further diminish groundwater recharge rates.</a:t>
            </a:r>
            <a:endParaRPr>
              <a:solidFill>
                <a:srgbClr val="5A5A5A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1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847" name="Google Shape;847;p31"/>
          <p:cNvSpPr txBox="1"/>
          <p:nvPr/>
        </p:nvSpPr>
        <p:spPr>
          <a:xfrm>
            <a:off x="914400" y="643619"/>
            <a:ext cx="16764000" cy="935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Climate change exacerbations on water resource challenges in humanitarian action</a:t>
            </a:r>
            <a:endParaRPr/>
          </a:p>
        </p:txBody>
      </p:sp>
      <p:sp>
        <p:nvSpPr>
          <p:cNvPr id="848" name="Google Shape;848;p31"/>
          <p:cNvSpPr txBox="1"/>
          <p:nvPr/>
        </p:nvSpPr>
        <p:spPr>
          <a:xfrm>
            <a:off x="914392" y="2182050"/>
            <a:ext cx="15934500" cy="59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966" lvl="1" marL="488632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Increased evaporation rates: Higher temperatures lead to greater evaporation from water bodies and soil.</a:t>
            </a:r>
            <a:endParaRPr sz="1300">
              <a:solidFill>
                <a:schemeClr val="dk1"/>
              </a:solidFill>
            </a:endParaRPr>
          </a:p>
          <a:p>
            <a:pPr indent="-244316" lvl="1" marL="488632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0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Increased evaporation due to rising temperatures further reduces surface water availability.</a:t>
            </a:r>
            <a:endParaRPr sz="1300">
              <a:solidFill>
                <a:schemeClr val="dk1"/>
              </a:solidFill>
            </a:endParaRPr>
          </a:p>
          <a:p>
            <a:pPr indent="-237966" lvl="1" marL="488632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Changes in water quality: Alteration in water temperature, pH, and contamination levels.</a:t>
            </a:r>
            <a:endParaRPr sz="1300">
              <a:solidFill>
                <a:schemeClr val="dk1"/>
              </a:solidFill>
            </a:endParaRPr>
          </a:p>
          <a:p>
            <a:pPr indent="-244316" lvl="1" marL="488632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0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Climate change-induced pollution, such as runoff from increased rainfall, degrades water quality.</a:t>
            </a:r>
            <a:endParaRPr sz="1300">
              <a:solidFill>
                <a:schemeClr val="dk1"/>
              </a:solidFill>
            </a:endParaRPr>
          </a:p>
          <a:p>
            <a:pPr indent="-237966" lvl="1" marL="488632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Shifts in water demand and use patterns: Changing agricultural practices, energy production, and domestic water use.</a:t>
            </a:r>
            <a:endParaRPr sz="1300">
              <a:solidFill>
                <a:schemeClr val="dk1"/>
              </a:solidFill>
            </a:endParaRPr>
          </a:p>
          <a:p>
            <a:pPr indent="-244316" lvl="1" marL="488632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0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Increased stress on water resources as communities adapt to climate change impacts, such as droughts.</a:t>
            </a:r>
            <a:endParaRPr sz="1300">
              <a:solidFill>
                <a:schemeClr val="dk1"/>
              </a:solidFill>
            </a:endParaRPr>
          </a:p>
          <a:p>
            <a:pPr indent="-237966" lvl="1" marL="488632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Increased flood risk and pollution: Flooding caused by extreme weather events leads to widespread pollution and water contamination.</a:t>
            </a:r>
            <a:endParaRPr sz="1300">
              <a:solidFill>
                <a:schemeClr val="dk1"/>
              </a:solidFill>
            </a:endParaRPr>
          </a:p>
          <a:p>
            <a:pPr indent="-244316" lvl="1" marL="488632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0" i="0" lang="en-US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More frequent and severe flooding events heighten the risk of pollution and waterborne diseases.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854" name="Google Shape;854;p32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Strategic solutions and best practices</a:t>
            </a:r>
            <a:endParaRPr/>
          </a:p>
        </p:txBody>
      </p:sp>
      <p:grpSp>
        <p:nvGrpSpPr>
          <p:cNvPr id="855" name="Google Shape;855;p32"/>
          <p:cNvGrpSpPr/>
          <p:nvPr/>
        </p:nvGrpSpPr>
        <p:grpSpPr>
          <a:xfrm rot="5400000">
            <a:off x="10823452" y="-2264760"/>
            <a:ext cx="1339787" cy="9994297"/>
            <a:chOff x="0" y="0"/>
            <a:chExt cx="1786382" cy="13325729"/>
          </a:xfrm>
        </p:grpSpPr>
        <p:sp>
          <p:nvSpPr>
            <p:cNvPr id="856" name="Google Shape;856;p32"/>
            <p:cNvSpPr/>
            <p:nvPr/>
          </p:nvSpPr>
          <p:spPr>
            <a:xfrm>
              <a:off x="12700" y="12700"/>
              <a:ext cx="1760982" cy="13300329"/>
            </a:xfrm>
            <a:custGeom>
              <a:rect b="b" l="l" r="r" t="t"/>
              <a:pathLst>
                <a:path extrusionOk="0" h="13300329" w="1760982">
                  <a:moveTo>
                    <a:pt x="293497" y="0"/>
                  </a:moveTo>
                  <a:lnTo>
                    <a:pt x="1467485" y="0"/>
                  </a:lnTo>
                  <a:cubicBezTo>
                    <a:pt x="1629537" y="0"/>
                    <a:pt x="1760982" y="133096"/>
                    <a:pt x="1760982" y="297180"/>
                  </a:cubicBezTo>
                  <a:lnTo>
                    <a:pt x="1760982" y="13300329"/>
                  </a:lnTo>
                  <a:lnTo>
                    <a:pt x="0" y="13300329"/>
                  </a:lnTo>
                  <a:lnTo>
                    <a:pt x="0" y="297180"/>
                  </a:lnTo>
                  <a:cubicBezTo>
                    <a:pt x="0" y="133096"/>
                    <a:pt x="131445" y="0"/>
                    <a:pt x="293497" y="0"/>
                  </a:cubicBez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0" y="0"/>
              <a:ext cx="1786382" cy="13325729"/>
            </a:xfrm>
            <a:custGeom>
              <a:rect b="b" l="l" r="r" t="t"/>
              <a:pathLst>
                <a:path extrusionOk="0" h="13325729" w="1786382">
                  <a:moveTo>
                    <a:pt x="306197" y="0"/>
                  </a:moveTo>
                  <a:lnTo>
                    <a:pt x="1480185" y="0"/>
                  </a:lnTo>
                  <a:lnTo>
                    <a:pt x="1480185" y="12700"/>
                  </a:lnTo>
                  <a:lnTo>
                    <a:pt x="1480185" y="0"/>
                  </a:lnTo>
                  <a:cubicBezTo>
                    <a:pt x="1649476" y="0"/>
                    <a:pt x="1786382" y="138938"/>
                    <a:pt x="1786382" y="309880"/>
                  </a:cubicBezTo>
                  <a:lnTo>
                    <a:pt x="1773682" y="309880"/>
                  </a:lnTo>
                  <a:lnTo>
                    <a:pt x="1786382" y="309880"/>
                  </a:lnTo>
                  <a:lnTo>
                    <a:pt x="1786382" y="13313029"/>
                  </a:lnTo>
                  <a:cubicBezTo>
                    <a:pt x="1786382" y="13320015"/>
                    <a:pt x="1780667" y="13325729"/>
                    <a:pt x="1773682" y="13325729"/>
                  </a:cubicBezTo>
                  <a:lnTo>
                    <a:pt x="12700" y="13325729"/>
                  </a:lnTo>
                  <a:cubicBezTo>
                    <a:pt x="5715" y="13325729"/>
                    <a:pt x="0" y="13320015"/>
                    <a:pt x="0" y="13313029"/>
                  </a:cubicBezTo>
                  <a:lnTo>
                    <a:pt x="0" y="309880"/>
                  </a:lnTo>
                  <a:lnTo>
                    <a:pt x="12700" y="309880"/>
                  </a:lnTo>
                  <a:lnTo>
                    <a:pt x="0" y="309880"/>
                  </a:lnTo>
                  <a:cubicBezTo>
                    <a:pt x="0" y="138938"/>
                    <a:pt x="136906" y="0"/>
                    <a:pt x="306197" y="0"/>
                  </a:cubicBezTo>
                  <a:cubicBezTo>
                    <a:pt x="310134" y="0"/>
                    <a:pt x="313817" y="1778"/>
                    <a:pt x="316230" y="4826"/>
                  </a:cubicBezTo>
                  <a:lnTo>
                    <a:pt x="306197" y="12700"/>
                  </a:lnTo>
                  <a:lnTo>
                    <a:pt x="306197" y="0"/>
                  </a:lnTo>
                  <a:moveTo>
                    <a:pt x="306197" y="25400"/>
                  </a:moveTo>
                  <a:cubicBezTo>
                    <a:pt x="302260" y="25400"/>
                    <a:pt x="298577" y="23622"/>
                    <a:pt x="296164" y="20574"/>
                  </a:cubicBezTo>
                  <a:lnTo>
                    <a:pt x="306197" y="12700"/>
                  </a:lnTo>
                  <a:lnTo>
                    <a:pt x="306197" y="25400"/>
                  </a:lnTo>
                  <a:cubicBezTo>
                    <a:pt x="151257" y="25400"/>
                    <a:pt x="25400" y="152654"/>
                    <a:pt x="25400" y="309880"/>
                  </a:cubicBezTo>
                  <a:lnTo>
                    <a:pt x="25400" y="13313029"/>
                  </a:lnTo>
                  <a:lnTo>
                    <a:pt x="12700" y="13313029"/>
                  </a:lnTo>
                  <a:lnTo>
                    <a:pt x="12700" y="13300329"/>
                  </a:lnTo>
                  <a:lnTo>
                    <a:pt x="1773682" y="13300329"/>
                  </a:lnTo>
                  <a:lnTo>
                    <a:pt x="1773682" y="13313029"/>
                  </a:lnTo>
                  <a:lnTo>
                    <a:pt x="1760982" y="13313029"/>
                  </a:lnTo>
                  <a:lnTo>
                    <a:pt x="1760982" y="309880"/>
                  </a:lnTo>
                  <a:cubicBezTo>
                    <a:pt x="1760982" y="152654"/>
                    <a:pt x="1635125" y="25400"/>
                    <a:pt x="1480185" y="25400"/>
                  </a:cubicBezTo>
                  <a:lnTo>
                    <a:pt x="306197" y="25400"/>
                  </a:ln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32"/>
          <p:cNvSpPr txBox="1"/>
          <p:nvPr/>
        </p:nvSpPr>
        <p:spPr>
          <a:xfrm>
            <a:off x="6568618" y="2339177"/>
            <a:ext cx="9785016" cy="805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0975" lvl="2" marL="51577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850"/>
              <a:buFont typeface="Arial"/>
              <a:buChar char="⚬"/>
            </a:pPr>
            <a:r>
              <a:rPr b="0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Promotes sustainable water use, ensures equitable distribution, and supports long-term water security.</a:t>
            </a:r>
            <a:endParaRPr/>
          </a:p>
        </p:txBody>
      </p:sp>
      <p:grpSp>
        <p:nvGrpSpPr>
          <p:cNvPr id="859" name="Google Shape;859;p32"/>
          <p:cNvGrpSpPr/>
          <p:nvPr/>
        </p:nvGrpSpPr>
        <p:grpSpPr>
          <a:xfrm>
            <a:off x="880406" y="1892644"/>
            <a:ext cx="5639657" cy="1679448"/>
            <a:chOff x="0" y="0"/>
            <a:chExt cx="7519543" cy="2239264"/>
          </a:xfrm>
        </p:grpSpPr>
        <p:sp>
          <p:nvSpPr>
            <p:cNvPr id="860" name="Google Shape;860;p32"/>
            <p:cNvSpPr/>
            <p:nvPr/>
          </p:nvSpPr>
          <p:spPr>
            <a:xfrm>
              <a:off x="19050" y="19050"/>
              <a:ext cx="7481443" cy="2201164"/>
            </a:xfrm>
            <a:custGeom>
              <a:rect b="b" l="l" r="r" t="t"/>
              <a:pathLst>
                <a:path extrusionOk="0" h="2201164" w="7481443">
                  <a:moveTo>
                    <a:pt x="0" y="366903"/>
                  </a:moveTo>
                  <a:cubicBezTo>
                    <a:pt x="0" y="164211"/>
                    <a:pt x="166243" y="0"/>
                    <a:pt x="371348" y="0"/>
                  </a:cubicBezTo>
                  <a:lnTo>
                    <a:pt x="7110095" y="0"/>
                  </a:lnTo>
                  <a:cubicBezTo>
                    <a:pt x="7315200" y="0"/>
                    <a:pt x="7481443" y="164211"/>
                    <a:pt x="7481443" y="366903"/>
                  </a:cubicBezTo>
                  <a:lnTo>
                    <a:pt x="7481443" y="1834261"/>
                  </a:lnTo>
                  <a:cubicBezTo>
                    <a:pt x="7481443" y="2036826"/>
                    <a:pt x="7315200" y="2201164"/>
                    <a:pt x="7110095" y="2201164"/>
                  </a:cubicBezTo>
                  <a:lnTo>
                    <a:pt x="371348" y="2201164"/>
                  </a:lnTo>
                  <a:cubicBezTo>
                    <a:pt x="166243" y="2201164"/>
                    <a:pt x="0" y="2036953"/>
                    <a:pt x="0" y="183426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0" y="0"/>
              <a:ext cx="7519543" cy="2239264"/>
            </a:xfrm>
            <a:custGeom>
              <a:rect b="b" l="l" r="r" t="t"/>
              <a:pathLst>
                <a:path extrusionOk="0" h="2239264" w="7519543">
                  <a:moveTo>
                    <a:pt x="0" y="385953"/>
                  </a:moveTo>
                  <a:cubicBezTo>
                    <a:pt x="0" y="172593"/>
                    <a:pt x="175006" y="0"/>
                    <a:pt x="390398" y="0"/>
                  </a:cubicBezTo>
                  <a:lnTo>
                    <a:pt x="7129145" y="0"/>
                  </a:lnTo>
                  <a:lnTo>
                    <a:pt x="7129145" y="19050"/>
                  </a:lnTo>
                  <a:lnTo>
                    <a:pt x="7129145" y="0"/>
                  </a:lnTo>
                  <a:cubicBezTo>
                    <a:pt x="7344537" y="0"/>
                    <a:pt x="7519543" y="172593"/>
                    <a:pt x="7519543" y="385953"/>
                  </a:cubicBezTo>
                  <a:lnTo>
                    <a:pt x="7500493" y="385953"/>
                  </a:lnTo>
                  <a:lnTo>
                    <a:pt x="7519543" y="385953"/>
                  </a:lnTo>
                  <a:lnTo>
                    <a:pt x="7519543" y="1853311"/>
                  </a:lnTo>
                  <a:lnTo>
                    <a:pt x="7500493" y="1853311"/>
                  </a:lnTo>
                  <a:lnTo>
                    <a:pt x="7519543" y="1853311"/>
                  </a:lnTo>
                  <a:cubicBezTo>
                    <a:pt x="7519543" y="2066671"/>
                    <a:pt x="7344537" y="2239264"/>
                    <a:pt x="7129145" y="2239264"/>
                  </a:cubicBezTo>
                  <a:lnTo>
                    <a:pt x="7129145" y="2220214"/>
                  </a:lnTo>
                  <a:lnTo>
                    <a:pt x="7129145" y="2239264"/>
                  </a:lnTo>
                  <a:lnTo>
                    <a:pt x="390398" y="2239264"/>
                  </a:lnTo>
                  <a:lnTo>
                    <a:pt x="390398" y="2220214"/>
                  </a:lnTo>
                  <a:lnTo>
                    <a:pt x="390398" y="2239264"/>
                  </a:lnTo>
                  <a:cubicBezTo>
                    <a:pt x="175006" y="2239264"/>
                    <a:pt x="0" y="2066671"/>
                    <a:pt x="0" y="1853311"/>
                  </a:cubicBezTo>
                  <a:lnTo>
                    <a:pt x="0" y="385953"/>
                  </a:lnTo>
                  <a:lnTo>
                    <a:pt x="19050" y="385953"/>
                  </a:lnTo>
                  <a:lnTo>
                    <a:pt x="0" y="385953"/>
                  </a:lnTo>
                  <a:moveTo>
                    <a:pt x="38100" y="385953"/>
                  </a:moveTo>
                  <a:lnTo>
                    <a:pt x="38100" y="1853311"/>
                  </a:lnTo>
                  <a:lnTo>
                    <a:pt x="19050" y="1853311"/>
                  </a:lnTo>
                  <a:lnTo>
                    <a:pt x="38100" y="1853311"/>
                  </a:lnTo>
                  <a:cubicBezTo>
                    <a:pt x="38100" y="2045208"/>
                    <a:pt x="195580" y="2201164"/>
                    <a:pt x="390398" y="2201164"/>
                  </a:cubicBezTo>
                  <a:lnTo>
                    <a:pt x="7129145" y="2201164"/>
                  </a:lnTo>
                  <a:cubicBezTo>
                    <a:pt x="7323963" y="2201164"/>
                    <a:pt x="7481443" y="2045208"/>
                    <a:pt x="7481443" y="1853311"/>
                  </a:cubicBezTo>
                  <a:lnTo>
                    <a:pt x="7481443" y="385953"/>
                  </a:lnTo>
                  <a:cubicBezTo>
                    <a:pt x="7481443" y="194056"/>
                    <a:pt x="7323963" y="38100"/>
                    <a:pt x="7129145" y="38100"/>
                  </a:cubicBezTo>
                  <a:lnTo>
                    <a:pt x="390398" y="38100"/>
                  </a:lnTo>
                  <a:lnTo>
                    <a:pt x="390398" y="19050"/>
                  </a:lnTo>
                  <a:lnTo>
                    <a:pt x="390398" y="38100"/>
                  </a:lnTo>
                  <a:cubicBezTo>
                    <a:pt x="195580" y="38100"/>
                    <a:pt x="38100" y="194056"/>
                    <a:pt x="38100" y="3859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2" name="Google Shape;862;p32"/>
          <p:cNvSpPr txBox="1"/>
          <p:nvPr/>
        </p:nvSpPr>
        <p:spPr>
          <a:xfrm>
            <a:off x="1010524" y="2193635"/>
            <a:ext cx="5379396" cy="108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Integrated water resource management (IWRM): 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coordinated approach to managing water, land, and related resources to maximize social and environmental welfare.</a:t>
            </a:r>
            <a:endParaRPr/>
          </a:p>
        </p:txBody>
      </p:sp>
      <p:grpSp>
        <p:nvGrpSpPr>
          <p:cNvPr id="863" name="Google Shape;863;p32"/>
          <p:cNvGrpSpPr/>
          <p:nvPr/>
        </p:nvGrpSpPr>
        <p:grpSpPr>
          <a:xfrm rot="5400000">
            <a:off x="10823452" y="-531340"/>
            <a:ext cx="1339787" cy="9994297"/>
            <a:chOff x="0" y="0"/>
            <a:chExt cx="1786382" cy="13325729"/>
          </a:xfrm>
        </p:grpSpPr>
        <p:sp>
          <p:nvSpPr>
            <p:cNvPr id="864" name="Google Shape;864;p32"/>
            <p:cNvSpPr/>
            <p:nvPr/>
          </p:nvSpPr>
          <p:spPr>
            <a:xfrm>
              <a:off x="12700" y="12700"/>
              <a:ext cx="1760982" cy="13300329"/>
            </a:xfrm>
            <a:custGeom>
              <a:rect b="b" l="l" r="r" t="t"/>
              <a:pathLst>
                <a:path extrusionOk="0" h="13300329" w="1760982">
                  <a:moveTo>
                    <a:pt x="293497" y="0"/>
                  </a:moveTo>
                  <a:lnTo>
                    <a:pt x="1467485" y="0"/>
                  </a:lnTo>
                  <a:cubicBezTo>
                    <a:pt x="1629537" y="0"/>
                    <a:pt x="1760982" y="133096"/>
                    <a:pt x="1760982" y="297180"/>
                  </a:cubicBezTo>
                  <a:lnTo>
                    <a:pt x="1760982" y="13300329"/>
                  </a:lnTo>
                  <a:lnTo>
                    <a:pt x="0" y="13300329"/>
                  </a:lnTo>
                  <a:lnTo>
                    <a:pt x="0" y="297180"/>
                  </a:lnTo>
                  <a:cubicBezTo>
                    <a:pt x="0" y="133096"/>
                    <a:pt x="131445" y="0"/>
                    <a:pt x="293497" y="0"/>
                  </a:cubicBez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0" y="0"/>
              <a:ext cx="1786382" cy="13325729"/>
            </a:xfrm>
            <a:custGeom>
              <a:rect b="b" l="l" r="r" t="t"/>
              <a:pathLst>
                <a:path extrusionOk="0" h="13325729" w="1786382">
                  <a:moveTo>
                    <a:pt x="306197" y="0"/>
                  </a:moveTo>
                  <a:lnTo>
                    <a:pt x="1480185" y="0"/>
                  </a:lnTo>
                  <a:lnTo>
                    <a:pt x="1480185" y="12700"/>
                  </a:lnTo>
                  <a:lnTo>
                    <a:pt x="1480185" y="0"/>
                  </a:lnTo>
                  <a:cubicBezTo>
                    <a:pt x="1649476" y="0"/>
                    <a:pt x="1786382" y="138938"/>
                    <a:pt x="1786382" y="309880"/>
                  </a:cubicBezTo>
                  <a:lnTo>
                    <a:pt x="1773682" y="309880"/>
                  </a:lnTo>
                  <a:lnTo>
                    <a:pt x="1786382" y="309880"/>
                  </a:lnTo>
                  <a:lnTo>
                    <a:pt x="1786382" y="13313029"/>
                  </a:lnTo>
                  <a:cubicBezTo>
                    <a:pt x="1786382" y="13320015"/>
                    <a:pt x="1780667" y="13325729"/>
                    <a:pt x="1773682" y="13325729"/>
                  </a:cubicBezTo>
                  <a:lnTo>
                    <a:pt x="12700" y="13325729"/>
                  </a:lnTo>
                  <a:cubicBezTo>
                    <a:pt x="5715" y="13325729"/>
                    <a:pt x="0" y="13320015"/>
                    <a:pt x="0" y="13313029"/>
                  </a:cubicBezTo>
                  <a:lnTo>
                    <a:pt x="0" y="309880"/>
                  </a:lnTo>
                  <a:lnTo>
                    <a:pt x="12700" y="309880"/>
                  </a:lnTo>
                  <a:lnTo>
                    <a:pt x="0" y="309880"/>
                  </a:lnTo>
                  <a:cubicBezTo>
                    <a:pt x="0" y="138938"/>
                    <a:pt x="136906" y="0"/>
                    <a:pt x="306197" y="0"/>
                  </a:cubicBezTo>
                  <a:cubicBezTo>
                    <a:pt x="310134" y="0"/>
                    <a:pt x="313817" y="1778"/>
                    <a:pt x="316230" y="4826"/>
                  </a:cubicBezTo>
                  <a:lnTo>
                    <a:pt x="306197" y="12700"/>
                  </a:lnTo>
                  <a:lnTo>
                    <a:pt x="306197" y="0"/>
                  </a:lnTo>
                  <a:moveTo>
                    <a:pt x="306197" y="25400"/>
                  </a:moveTo>
                  <a:cubicBezTo>
                    <a:pt x="302260" y="25400"/>
                    <a:pt x="298577" y="23622"/>
                    <a:pt x="296164" y="20574"/>
                  </a:cubicBezTo>
                  <a:lnTo>
                    <a:pt x="306197" y="12700"/>
                  </a:lnTo>
                  <a:lnTo>
                    <a:pt x="306197" y="25400"/>
                  </a:lnTo>
                  <a:cubicBezTo>
                    <a:pt x="151257" y="25400"/>
                    <a:pt x="25400" y="152654"/>
                    <a:pt x="25400" y="309880"/>
                  </a:cubicBezTo>
                  <a:lnTo>
                    <a:pt x="25400" y="13313029"/>
                  </a:lnTo>
                  <a:lnTo>
                    <a:pt x="12700" y="13313029"/>
                  </a:lnTo>
                  <a:lnTo>
                    <a:pt x="12700" y="13300329"/>
                  </a:lnTo>
                  <a:lnTo>
                    <a:pt x="1773682" y="13300329"/>
                  </a:lnTo>
                  <a:lnTo>
                    <a:pt x="1773682" y="13313029"/>
                  </a:lnTo>
                  <a:lnTo>
                    <a:pt x="1760982" y="13313029"/>
                  </a:lnTo>
                  <a:lnTo>
                    <a:pt x="1760982" y="309880"/>
                  </a:lnTo>
                  <a:cubicBezTo>
                    <a:pt x="1760982" y="152654"/>
                    <a:pt x="1635125" y="25400"/>
                    <a:pt x="1480185" y="25400"/>
                  </a:cubicBezTo>
                  <a:lnTo>
                    <a:pt x="306197" y="25400"/>
                  </a:ln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6" name="Google Shape;866;p32"/>
          <p:cNvSpPr txBox="1"/>
          <p:nvPr/>
        </p:nvSpPr>
        <p:spPr>
          <a:xfrm>
            <a:off x="6568618" y="4072597"/>
            <a:ext cx="9785016" cy="805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0975" lvl="2" marL="51577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850"/>
              <a:buFont typeface="Arial"/>
              <a:buChar char="⚬"/>
            </a:pPr>
            <a:r>
              <a:rPr b="0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Enhances water quality, controls floods, and supports biodiversity while providing sustainable solutions.</a:t>
            </a:r>
            <a:endParaRPr/>
          </a:p>
        </p:txBody>
      </p:sp>
      <p:grpSp>
        <p:nvGrpSpPr>
          <p:cNvPr id="867" name="Google Shape;867;p32"/>
          <p:cNvGrpSpPr/>
          <p:nvPr/>
        </p:nvGrpSpPr>
        <p:grpSpPr>
          <a:xfrm>
            <a:off x="880406" y="3626064"/>
            <a:ext cx="5639657" cy="1679448"/>
            <a:chOff x="0" y="0"/>
            <a:chExt cx="7519543" cy="2239264"/>
          </a:xfrm>
        </p:grpSpPr>
        <p:sp>
          <p:nvSpPr>
            <p:cNvPr id="868" name="Google Shape;868;p32"/>
            <p:cNvSpPr/>
            <p:nvPr/>
          </p:nvSpPr>
          <p:spPr>
            <a:xfrm>
              <a:off x="19050" y="19050"/>
              <a:ext cx="7481443" cy="2201164"/>
            </a:xfrm>
            <a:custGeom>
              <a:rect b="b" l="l" r="r" t="t"/>
              <a:pathLst>
                <a:path extrusionOk="0" h="2201164" w="7481443">
                  <a:moveTo>
                    <a:pt x="0" y="366903"/>
                  </a:moveTo>
                  <a:cubicBezTo>
                    <a:pt x="0" y="164211"/>
                    <a:pt x="166243" y="0"/>
                    <a:pt x="371348" y="0"/>
                  </a:cubicBezTo>
                  <a:lnTo>
                    <a:pt x="7110095" y="0"/>
                  </a:lnTo>
                  <a:cubicBezTo>
                    <a:pt x="7315200" y="0"/>
                    <a:pt x="7481443" y="164211"/>
                    <a:pt x="7481443" y="366903"/>
                  </a:cubicBezTo>
                  <a:lnTo>
                    <a:pt x="7481443" y="1834261"/>
                  </a:lnTo>
                  <a:cubicBezTo>
                    <a:pt x="7481443" y="2036826"/>
                    <a:pt x="7315200" y="2201164"/>
                    <a:pt x="7110095" y="2201164"/>
                  </a:cubicBezTo>
                  <a:lnTo>
                    <a:pt x="371348" y="2201164"/>
                  </a:lnTo>
                  <a:cubicBezTo>
                    <a:pt x="166243" y="2201164"/>
                    <a:pt x="0" y="2036953"/>
                    <a:pt x="0" y="183426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0" y="0"/>
              <a:ext cx="7519543" cy="2239264"/>
            </a:xfrm>
            <a:custGeom>
              <a:rect b="b" l="l" r="r" t="t"/>
              <a:pathLst>
                <a:path extrusionOk="0" h="2239264" w="7519543">
                  <a:moveTo>
                    <a:pt x="0" y="385953"/>
                  </a:moveTo>
                  <a:cubicBezTo>
                    <a:pt x="0" y="172593"/>
                    <a:pt x="175006" y="0"/>
                    <a:pt x="390398" y="0"/>
                  </a:cubicBezTo>
                  <a:lnTo>
                    <a:pt x="7129145" y="0"/>
                  </a:lnTo>
                  <a:lnTo>
                    <a:pt x="7129145" y="19050"/>
                  </a:lnTo>
                  <a:lnTo>
                    <a:pt x="7129145" y="0"/>
                  </a:lnTo>
                  <a:cubicBezTo>
                    <a:pt x="7344537" y="0"/>
                    <a:pt x="7519543" y="172593"/>
                    <a:pt x="7519543" y="385953"/>
                  </a:cubicBezTo>
                  <a:lnTo>
                    <a:pt x="7500493" y="385953"/>
                  </a:lnTo>
                  <a:lnTo>
                    <a:pt x="7519543" y="385953"/>
                  </a:lnTo>
                  <a:lnTo>
                    <a:pt x="7519543" y="1853311"/>
                  </a:lnTo>
                  <a:lnTo>
                    <a:pt x="7500493" y="1853311"/>
                  </a:lnTo>
                  <a:lnTo>
                    <a:pt x="7519543" y="1853311"/>
                  </a:lnTo>
                  <a:cubicBezTo>
                    <a:pt x="7519543" y="2066671"/>
                    <a:pt x="7344537" y="2239264"/>
                    <a:pt x="7129145" y="2239264"/>
                  </a:cubicBezTo>
                  <a:lnTo>
                    <a:pt x="7129145" y="2220214"/>
                  </a:lnTo>
                  <a:lnTo>
                    <a:pt x="7129145" y="2239264"/>
                  </a:lnTo>
                  <a:lnTo>
                    <a:pt x="390398" y="2239264"/>
                  </a:lnTo>
                  <a:lnTo>
                    <a:pt x="390398" y="2220214"/>
                  </a:lnTo>
                  <a:lnTo>
                    <a:pt x="390398" y="2239264"/>
                  </a:lnTo>
                  <a:cubicBezTo>
                    <a:pt x="175006" y="2239264"/>
                    <a:pt x="0" y="2066671"/>
                    <a:pt x="0" y="1853311"/>
                  </a:cubicBezTo>
                  <a:lnTo>
                    <a:pt x="0" y="385953"/>
                  </a:lnTo>
                  <a:lnTo>
                    <a:pt x="19050" y="385953"/>
                  </a:lnTo>
                  <a:lnTo>
                    <a:pt x="0" y="385953"/>
                  </a:lnTo>
                  <a:moveTo>
                    <a:pt x="38100" y="385953"/>
                  </a:moveTo>
                  <a:lnTo>
                    <a:pt x="38100" y="1853311"/>
                  </a:lnTo>
                  <a:lnTo>
                    <a:pt x="19050" y="1853311"/>
                  </a:lnTo>
                  <a:lnTo>
                    <a:pt x="38100" y="1853311"/>
                  </a:lnTo>
                  <a:cubicBezTo>
                    <a:pt x="38100" y="2045208"/>
                    <a:pt x="195580" y="2201164"/>
                    <a:pt x="390398" y="2201164"/>
                  </a:cubicBezTo>
                  <a:lnTo>
                    <a:pt x="7129145" y="2201164"/>
                  </a:lnTo>
                  <a:cubicBezTo>
                    <a:pt x="7323963" y="2201164"/>
                    <a:pt x="7481443" y="2045208"/>
                    <a:pt x="7481443" y="1853311"/>
                  </a:cubicBezTo>
                  <a:lnTo>
                    <a:pt x="7481443" y="385953"/>
                  </a:lnTo>
                  <a:cubicBezTo>
                    <a:pt x="7481443" y="194056"/>
                    <a:pt x="7323963" y="38100"/>
                    <a:pt x="7129145" y="38100"/>
                  </a:cubicBezTo>
                  <a:lnTo>
                    <a:pt x="390398" y="38100"/>
                  </a:lnTo>
                  <a:lnTo>
                    <a:pt x="390398" y="19050"/>
                  </a:lnTo>
                  <a:lnTo>
                    <a:pt x="390398" y="38100"/>
                  </a:lnTo>
                  <a:cubicBezTo>
                    <a:pt x="195580" y="38100"/>
                    <a:pt x="38100" y="194056"/>
                    <a:pt x="38100" y="3859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0" name="Google Shape;870;p32"/>
          <p:cNvSpPr txBox="1"/>
          <p:nvPr/>
        </p:nvSpPr>
        <p:spPr>
          <a:xfrm>
            <a:off x="1010524" y="3927055"/>
            <a:ext cx="5379396" cy="108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Nature-based solutions (NBS): 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Utilizing natural processes and ecosystems to manage water resources and address environmental challenges.</a:t>
            </a:r>
            <a:endParaRPr/>
          </a:p>
        </p:txBody>
      </p:sp>
      <p:grpSp>
        <p:nvGrpSpPr>
          <p:cNvPr id="871" name="Google Shape;871;p32"/>
          <p:cNvGrpSpPr/>
          <p:nvPr/>
        </p:nvGrpSpPr>
        <p:grpSpPr>
          <a:xfrm rot="5400000">
            <a:off x="10823452" y="1202079"/>
            <a:ext cx="1339787" cy="9994297"/>
            <a:chOff x="0" y="0"/>
            <a:chExt cx="1786382" cy="13325729"/>
          </a:xfrm>
        </p:grpSpPr>
        <p:sp>
          <p:nvSpPr>
            <p:cNvPr id="872" name="Google Shape;872;p32"/>
            <p:cNvSpPr/>
            <p:nvPr/>
          </p:nvSpPr>
          <p:spPr>
            <a:xfrm>
              <a:off x="12700" y="12700"/>
              <a:ext cx="1760982" cy="13300329"/>
            </a:xfrm>
            <a:custGeom>
              <a:rect b="b" l="l" r="r" t="t"/>
              <a:pathLst>
                <a:path extrusionOk="0" h="13300329" w="1760982">
                  <a:moveTo>
                    <a:pt x="293497" y="0"/>
                  </a:moveTo>
                  <a:lnTo>
                    <a:pt x="1467485" y="0"/>
                  </a:lnTo>
                  <a:cubicBezTo>
                    <a:pt x="1629537" y="0"/>
                    <a:pt x="1760982" y="133096"/>
                    <a:pt x="1760982" y="297180"/>
                  </a:cubicBezTo>
                  <a:lnTo>
                    <a:pt x="1760982" y="13300329"/>
                  </a:lnTo>
                  <a:lnTo>
                    <a:pt x="0" y="13300329"/>
                  </a:lnTo>
                  <a:lnTo>
                    <a:pt x="0" y="297180"/>
                  </a:lnTo>
                  <a:cubicBezTo>
                    <a:pt x="0" y="133096"/>
                    <a:pt x="131445" y="0"/>
                    <a:pt x="293497" y="0"/>
                  </a:cubicBez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0" y="0"/>
              <a:ext cx="1786382" cy="13325729"/>
            </a:xfrm>
            <a:custGeom>
              <a:rect b="b" l="l" r="r" t="t"/>
              <a:pathLst>
                <a:path extrusionOk="0" h="13325729" w="1786382">
                  <a:moveTo>
                    <a:pt x="306197" y="0"/>
                  </a:moveTo>
                  <a:lnTo>
                    <a:pt x="1480185" y="0"/>
                  </a:lnTo>
                  <a:lnTo>
                    <a:pt x="1480185" y="12700"/>
                  </a:lnTo>
                  <a:lnTo>
                    <a:pt x="1480185" y="0"/>
                  </a:lnTo>
                  <a:cubicBezTo>
                    <a:pt x="1649476" y="0"/>
                    <a:pt x="1786382" y="138938"/>
                    <a:pt x="1786382" y="309880"/>
                  </a:cubicBezTo>
                  <a:lnTo>
                    <a:pt x="1773682" y="309880"/>
                  </a:lnTo>
                  <a:lnTo>
                    <a:pt x="1786382" y="309880"/>
                  </a:lnTo>
                  <a:lnTo>
                    <a:pt x="1786382" y="13313029"/>
                  </a:lnTo>
                  <a:cubicBezTo>
                    <a:pt x="1786382" y="13320015"/>
                    <a:pt x="1780667" y="13325729"/>
                    <a:pt x="1773682" y="13325729"/>
                  </a:cubicBezTo>
                  <a:lnTo>
                    <a:pt x="12700" y="13325729"/>
                  </a:lnTo>
                  <a:cubicBezTo>
                    <a:pt x="5715" y="13325729"/>
                    <a:pt x="0" y="13320015"/>
                    <a:pt x="0" y="13313029"/>
                  </a:cubicBezTo>
                  <a:lnTo>
                    <a:pt x="0" y="309880"/>
                  </a:lnTo>
                  <a:lnTo>
                    <a:pt x="12700" y="309880"/>
                  </a:lnTo>
                  <a:lnTo>
                    <a:pt x="0" y="309880"/>
                  </a:lnTo>
                  <a:cubicBezTo>
                    <a:pt x="0" y="138938"/>
                    <a:pt x="136906" y="0"/>
                    <a:pt x="306197" y="0"/>
                  </a:cubicBezTo>
                  <a:cubicBezTo>
                    <a:pt x="310134" y="0"/>
                    <a:pt x="313817" y="1778"/>
                    <a:pt x="316230" y="4826"/>
                  </a:cubicBezTo>
                  <a:lnTo>
                    <a:pt x="306197" y="12700"/>
                  </a:lnTo>
                  <a:lnTo>
                    <a:pt x="306197" y="0"/>
                  </a:lnTo>
                  <a:moveTo>
                    <a:pt x="306197" y="25400"/>
                  </a:moveTo>
                  <a:cubicBezTo>
                    <a:pt x="302260" y="25400"/>
                    <a:pt x="298577" y="23622"/>
                    <a:pt x="296164" y="20574"/>
                  </a:cubicBezTo>
                  <a:lnTo>
                    <a:pt x="306197" y="12700"/>
                  </a:lnTo>
                  <a:lnTo>
                    <a:pt x="306197" y="25400"/>
                  </a:lnTo>
                  <a:cubicBezTo>
                    <a:pt x="151257" y="25400"/>
                    <a:pt x="25400" y="152654"/>
                    <a:pt x="25400" y="309880"/>
                  </a:cubicBezTo>
                  <a:lnTo>
                    <a:pt x="25400" y="13313029"/>
                  </a:lnTo>
                  <a:lnTo>
                    <a:pt x="12700" y="13313029"/>
                  </a:lnTo>
                  <a:lnTo>
                    <a:pt x="12700" y="13300329"/>
                  </a:lnTo>
                  <a:lnTo>
                    <a:pt x="1773682" y="13300329"/>
                  </a:lnTo>
                  <a:lnTo>
                    <a:pt x="1773682" y="13313029"/>
                  </a:lnTo>
                  <a:lnTo>
                    <a:pt x="1760982" y="13313029"/>
                  </a:lnTo>
                  <a:lnTo>
                    <a:pt x="1760982" y="309880"/>
                  </a:lnTo>
                  <a:cubicBezTo>
                    <a:pt x="1760982" y="152654"/>
                    <a:pt x="1635125" y="25400"/>
                    <a:pt x="1480185" y="25400"/>
                  </a:cubicBezTo>
                  <a:lnTo>
                    <a:pt x="306197" y="25400"/>
                  </a:ln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" name="Google Shape;874;p32"/>
          <p:cNvSpPr txBox="1"/>
          <p:nvPr/>
        </p:nvSpPr>
        <p:spPr>
          <a:xfrm>
            <a:off x="6568618" y="5610754"/>
            <a:ext cx="9785016" cy="1195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0975" lvl="2" marL="51577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850"/>
              <a:buFont typeface="Arial"/>
              <a:buChar char="⚬"/>
            </a:pPr>
            <a:r>
              <a:rPr b="0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Ensures reliable water supply during and after disasters, reduces repair costs, and enhances community resilience.</a:t>
            </a:r>
            <a:endParaRPr/>
          </a:p>
        </p:txBody>
      </p:sp>
      <p:grpSp>
        <p:nvGrpSpPr>
          <p:cNvPr id="875" name="Google Shape;875;p32"/>
          <p:cNvGrpSpPr/>
          <p:nvPr/>
        </p:nvGrpSpPr>
        <p:grpSpPr>
          <a:xfrm>
            <a:off x="880406" y="5359484"/>
            <a:ext cx="5639657" cy="1679448"/>
            <a:chOff x="0" y="0"/>
            <a:chExt cx="7519543" cy="2239264"/>
          </a:xfrm>
        </p:grpSpPr>
        <p:sp>
          <p:nvSpPr>
            <p:cNvPr id="876" name="Google Shape;876;p32"/>
            <p:cNvSpPr/>
            <p:nvPr/>
          </p:nvSpPr>
          <p:spPr>
            <a:xfrm>
              <a:off x="19050" y="19050"/>
              <a:ext cx="7481443" cy="2201164"/>
            </a:xfrm>
            <a:custGeom>
              <a:rect b="b" l="l" r="r" t="t"/>
              <a:pathLst>
                <a:path extrusionOk="0" h="2201164" w="7481443">
                  <a:moveTo>
                    <a:pt x="0" y="366903"/>
                  </a:moveTo>
                  <a:cubicBezTo>
                    <a:pt x="0" y="164211"/>
                    <a:pt x="166243" y="0"/>
                    <a:pt x="371348" y="0"/>
                  </a:cubicBezTo>
                  <a:lnTo>
                    <a:pt x="7110095" y="0"/>
                  </a:lnTo>
                  <a:cubicBezTo>
                    <a:pt x="7315200" y="0"/>
                    <a:pt x="7481443" y="164211"/>
                    <a:pt x="7481443" y="366903"/>
                  </a:cubicBezTo>
                  <a:lnTo>
                    <a:pt x="7481443" y="1834261"/>
                  </a:lnTo>
                  <a:cubicBezTo>
                    <a:pt x="7481443" y="2036826"/>
                    <a:pt x="7315200" y="2201164"/>
                    <a:pt x="7110095" y="2201164"/>
                  </a:cubicBezTo>
                  <a:lnTo>
                    <a:pt x="371348" y="2201164"/>
                  </a:lnTo>
                  <a:cubicBezTo>
                    <a:pt x="166243" y="2201164"/>
                    <a:pt x="0" y="2036953"/>
                    <a:pt x="0" y="183426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0" y="0"/>
              <a:ext cx="7519543" cy="2239264"/>
            </a:xfrm>
            <a:custGeom>
              <a:rect b="b" l="l" r="r" t="t"/>
              <a:pathLst>
                <a:path extrusionOk="0" h="2239264" w="7519543">
                  <a:moveTo>
                    <a:pt x="0" y="385953"/>
                  </a:moveTo>
                  <a:cubicBezTo>
                    <a:pt x="0" y="172593"/>
                    <a:pt x="175006" y="0"/>
                    <a:pt x="390398" y="0"/>
                  </a:cubicBezTo>
                  <a:lnTo>
                    <a:pt x="7129145" y="0"/>
                  </a:lnTo>
                  <a:lnTo>
                    <a:pt x="7129145" y="19050"/>
                  </a:lnTo>
                  <a:lnTo>
                    <a:pt x="7129145" y="0"/>
                  </a:lnTo>
                  <a:cubicBezTo>
                    <a:pt x="7344537" y="0"/>
                    <a:pt x="7519543" y="172593"/>
                    <a:pt x="7519543" y="385953"/>
                  </a:cubicBezTo>
                  <a:lnTo>
                    <a:pt x="7500493" y="385953"/>
                  </a:lnTo>
                  <a:lnTo>
                    <a:pt x="7519543" y="385953"/>
                  </a:lnTo>
                  <a:lnTo>
                    <a:pt x="7519543" y="1853311"/>
                  </a:lnTo>
                  <a:lnTo>
                    <a:pt x="7500493" y="1853311"/>
                  </a:lnTo>
                  <a:lnTo>
                    <a:pt x="7519543" y="1853311"/>
                  </a:lnTo>
                  <a:cubicBezTo>
                    <a:pt x="7519543" y="2066671"/>
                    <a:pt x="7344537" y="2239264"/>
                    <a:pt x="7129145" y="2239264"/>
                  </a:cubicBezTo>
                  <a:lnTo>
                    <a:pt x="7129145" y="2220214"/>
                  </a:lnTo>
                  <a:lnTo>
                    <a:pt x="7129145" y="2239264"/>
                  </a:lnTo>
                  <a:lnTo>
                    <a:pt x="390398" y="2239264"/>
                  </a:lnTo>
                  <a:lnTo>
                    <a:pt x="390398" y="2220214"/>
                  </a:lnTo>
                  <a:lnTo>
                    <a:pt x="390398" y="2239264"/>
                  </a:lnTo>
                  <a:cubicBezTo>
                    <a:pt x="175006" y="2239264"/>
                    <a:pt x="0" y="2066671"/>
                    <a:pt x="0" y="1853311"/>
                  </a:cubicBezTo>
                  <a:lnTo>
                    <a:pt x="0" y="385953"/>
                  </a:lnTo>
                  <a:lnTo>
                    <a:pt x="19050" y="385953"/>
                  </a:lnTo>
                  <a:lnTo>
                    <a:pt x="0" y="385953"/>
                  </a:lnTo>
                  <a:moveTo>
                    <a:pt x="38100" y="385953"/>
                  </a:moveTo>
                  <a:lnTo>
                    <a:pt x="38100" y="1853311"/>
                  </a:lnTo>
                  <a:lnTo>
                    <a:pt x="19050" y="1853311"/>
                  </a:lnTo>
                  <a:lnTo>
                    <a:pt x="38100" y="1853311"/>
                  </a:lnTo>
                  <a:cubicBezTo>
                    <a:pt x="38100" y="2045208"/>
                    <a:pt x="195580" y="2201164"/>
                    <a:pt x="390398" y="2201164"/>
                  </a:cubicBezTo>
                  <a:lnTo>
                    <a:pt x="7129145" y="2201164"/>
                  </a:lnTo>
                  <a:cubicBezTo>
                    <a:pt x="7323963" y="2201164"/>
                    <a:pt x="7481443" y="2045208"/>
                    <a:pt x="7481443" y="1853311"/>
                  </a:cubicBezTo>
                  <a:lnTo>
                    <a:pt x="7481443" y="385953"/>
                  </a:lnTo>
                  <a:cubicBezTo>
                    <a:pt x="7481443" y="194056"/>
                    <a:pt x="7323963" y="38100"/>
                    <a:pt x="7129145" y="38100"/>
                  </a:cubicBezTo>
                  <a:lnTo>
                    <a:pt x="390398" y="38100"/>
                  </a:lnTo>
                  <a:lnTo>
                    <a:pt x="390398" y="19050"/>
                  </a:lnTo>
                  <a:lnTo>
                    <a:pt x="390398" y="38100"/>
                  </a:lnTo>
                  <a:cubicBezTo>
                    <a:pt x="195580" y="38100"/>
                    <a:pt x="38100" y="194056"/>
                    <a:pt x="38100" y="3859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Google Shape;878;p32"/>
          <p:cNvSpPr txBox="1"/>
          <p:nvPr/>
        </p:nvSpPr>
        <p:spPr>
          <a:xfrm>
            <a:off x="1010524" y="5660474"/>
            <a:ext cx="5379396" cy="108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Climate-resilient infrastructure: 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Designing and constructing water infrastructure that can withstand extreme weather events and climate change impacts.</a:t>
            </a:r>
            <a:endParaRPr/>
          </a:p>
        </p:txBody>
      </p:sp>
      <p:grpSp>
        <p:nvGrpSpPr>
          <p:cNvPr id="879" name="Google Shape;879;p32"/>
          <p:cNvGrpSpPr/>
          <p:nvPr/>
        </p:nvGrpSpPr>
        <p:grpSpPr>
          <a:xfrm rot="5400000">
            <a:off x="10823452" y="2935499"/>
            <a:ext cx="1339787" cy="9994297"/>
            <a:chOff x="0" y="0"/>
            <a:chExt cx="1786382" cy="13325729"/>
          </a:xfrm>
        </p:grpSpPr>
        <p:sp>
          <p:nvSpPr>
            <p:cNvPr id="880" name="Google Shape;880;p32"/>
            <p:cNvSpPr/>
            <p:nvPr/>
          </p:nvSpPr>
          <p:spPr>
            <a:xfrm>
              <a:off x="12700" y="12700"/>
              <a:ext cx="1760982" cy="13300329"/>
            </a:xfrm>
            <a:custGeom>
              <a:rect b="b" l="l" r="r" t="t"/>
              <a:pathLst>
                <a:path extrusionOk="0" h="13300329" w="1760982">
                  <a:moveTo>
                    <a:pt x="293497" y="0"/>
                  </a:moveTo>
                  <a:lnTo>
                    <a:pt x="1467485" y="0"/>
                  </a:lnTo>
                  <a:cubicBezTo>
                    <a:pt x="1629537" y="0"/>
                    <a:pt x="1760982" y="133096"/>
                    <a:pt x="1760982" y="297180"/>
                  </a:cubicBezTo>
                  <a:lnTo>
                    <a:pt x="1760982" y="13300329"/>
                  </a:lnTo>
                  <a:lnTo>
                    <a:pt x="0" y="13300329"/>
                  </a:lnTo>
                  <a:lnTo>
                    <a:pt x="0" y="297180"/>
                  </a:lnTo>
                  <a:cubicBezTo>
                    <a:pt x="0" y="133096"/>
                    <a:pt x="131445" y="0"/>
                    <a:pt x="293497" y="0"/>
                  </a:cubicBez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0" y="0"/>
              <a:ext cx="1786382" cy="13325729"/>
            </a:xfrm>
            <a:custGeom>
              <a:rect b="b" l="l" r="r" t="t"/>
              <a:pathLst>
                <a:path extrusionOk="0" h="13325729" w="1786382">
                  <a:moveTo>
                    <a:pt x="306197" y="0"/>
                  </a:moveTo>
                  <a:lnTo>
                    <a:pt x="1480185" y="0"/>
                  </a:lnTo>
                  <a:lnTo>
                    <a:pt x="1480185" y="12700"/>
                  </a:lnTo>
                  <a:lnTo>
                    <a:pt x="1480185" y="0"/>
                  </a:lnTo>
                  <a:cubicBezTo>
                    <a:pt x="1649476" y="0"/>
                    <a:pt x="1786382" y="138938"/>
                    <a:pt x="1786382" y="309880"/>
                  </a:cubicBezTo>
                  <a:lnTo>
                    <a:pt x="1773682" y="309880"/>
                  </a:lnTo>
                  <a:lnTo>
                    <a:pt x="1786382" y="309880"/>
                  </a:lnTo>
                  <a:lnTo>
                    <a:pt x="1786382" y="13313029"/>
                  </a:lnTo>
                  <a:cubicBezTo>
                    <a:pt x="1786382" y="13320015"/>
                    <a:pt x="1780667" y="13325729"/>
                    <a:pt x="1773682" y="13325729"/>
                  </a:cubicBezTo>
                  <a:lnTo>
                    <a:pt x="12700" y="13325729"/>
                  </a:lnTo>
                  <a:cubicBezTo>
                    <a:pt x="5715" y="13325729"/>
                    <a:pt x="0" y="13320015"/>
                    <a:pt x="0" y="13313029"/>
                  </a:cubicBezTo>
                  <a:lnTo>
                    <a:pt x="0" y="309880"/>
                  </a:lnTo>
                  <a:lnTo>
                    <a:pt x="12700" y="309880"/>
                  </a:lnTo>
                  <a:lnTo>
                    <a:pt x="0" y="309880"/>
                  </a:lnTo>
                  <a:cubicBezTo>
                    <a:pt x="0" y="138938"/>
                    <a:pt x="136906" y="0"/>
                    <a:pt x="306197" y="0"/>
                  </a:cubicBezTo>
                  <a:cubicBezTo>
                    <a:pt x="310134" y="0"/>
                    <a:pt x="313817" y="1778"/>
                    <a:pt x="316230" y="4826"/>
                  </a:cubicBezTo>
                  <a:lnTo>
                    <a:pt x="306197" y="12700"/>
                  </a:lnTo>
                  <a:lnTo>
                    <a:pt x="306197" y="0"/>
                  </a:lnTo>
                  <a:moveTo>
                    <a:pt x="306197" y="25400"/>
                  </a:moveTo>
                  <a:cubicBezTo>
                    <a:pt x="302260" y="25400"/>
                    <a:pt x="298577" y="23622"/>
                    <a:pt x="296164" y="20574"/>
                  </a:cubicBezTo>
                  <a:lnTo>
                    <a:pt x="306197" y="12700"/>
                  </a:lnTo>
                  <a:lnTo>
                    <a:pt x="306197" y="25400"/>
                  </a:lnTo>
                  <a:cubicBezTo>
                    <a:pt x="151257" y="25400"/>
                    <a:pt x="25400" y="152654"/>
                    <a:pt x="25400" y="309880"/>
                  </a:cubicBezTo>
                  <a:lnTo>
                    <a:pt x="25400" y="13313029"/>
                  </a:lnTo>
                  <a:lnTo>
                    <a:pt x="12700" y="13313029"/>
                  </a:lnTo>
                  <a:lnTo>
                    <a:pt x="12700" y="13300329"/>
                  </a:lnTo>
                  <a:lnTo>
                    <a:pt x="1773682" y="13300329"/>
                  </a:lnTo>
                  <a:lnTo>
                    <a:pt x="1773682" y="13313029"/>
                  </a:lnTo>
                  <a:lnTo>
                    <a:pt x="1760982" y="13313029"/>
                  </a:lnTo>
                  <a:lnTo>
                    <a:pt x="1760982" y="309880"/>
                  </a:lnTo>
                  <a:cubicBezTo>
                    <a:pt x="1760982" y="152654"/>
                    <a:pt x="1635125" y="25400"/>
                    <a:pt x="1480185" y="25400"/>
                  </a:cubicBezTo>
                  <a:lnTo>
                    <a:pt x="306197" y="25400"/>
                  </a:ln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2" name="Google Shape;882;p32"/>
          <p:cNvSpPr txBox="1"/>
          <p:nvPr/>
        </p:nvSpPr>
        <p:spPr>
          <a:xfrm>
            <a:off x="6568618" y="7539437"/>
            <a:ext cx="9785016" cy="805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0975" lvl="2" marL="51577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850"/>
              <a:buFont typeface="Arial"/>
              <a:buChar char="⚬"/>
            </a:pPr>
            <a:r>
              <a:rPr b="0" i="0" lang="en-US" sz="28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Ensures community buy-in, enhances the sustainability of interventions, and leverages local knowledge.</a:t>
            </a:r>
            <a:endParaRPr/>
          </a:p>
        </p:txBody>
      </p:sp>
      <p:grpSp>
        <p:nvGrpSpPr>
          <p:cNvPr id="883" name="Google Shape;883;p32"/>
          <p:cNvGrpSpPr/>
          <p:nvPr/>
        </p:nvGrpSpPr>
        <p:grpSpPr>
          <a:xfrm>
            <a:off x="880406" y="7092903"/>
            <a:ext cx="5639657" cy="1679448"/>
            <a:chOff x="0" y="0"/>
            <a:chExt cx="7519543" cy="2239264"/>
          </a:xfrm>
        </p:grpSpPr>
        <p:sp>
          <p:nvSpPr>
            <p:cNvPr id="884" name="Google Shape;884;p32"/>
            <p:cNvSpPr/>
            <p:nvPr/>
          </p:nvSpPr>
          <p:spPr>
            <a:xfrm>
              <a:off x="19050" y="19050"/>
              <a:ext cx="7481443" cy="2201164"/>
            </a:xfrm>
            <a:custGeom>
              <a:rect b="b" l="l" r="r" t="t"/>
              <a:pathLst>
                <a:path extrusionOk="0" h="2201164" w="7481443">
                  <a:moveTo>
                    <a:pt x="0" y="366903"/>
                  </a:moveTo>
                  <a:cubicBezTo>
                    <a:pt x="0" y="164211"/>
                    <a:pt x="166243" y="0"/>
                    <a:pt x="371348" y="0"/>
                  </a:cubicBezTo>
                  <a:lnTo>
                    <a:pt x="7110095" y="0"/>
                  </a:lnTo>
                  <a:cubicBezTo>
                    <a:pt x="7315200" y="0"/>
                    <a:pt x="7481443" y="164211"/>
                    <a:pt x="7481443" y="366903"/>
                  </a:cubicBezTo>
                  <a:lnTo>
                    <a:pt x="7481443" y="1834261"/>
                  </a:lnTo>
                  <a:cubicBezTo>
                    <a:pt x="7481443" y="2036826"/>
                    <a:pt x="7315200" y="2201164"/>
                    <a:pt x="7110095" y="2201164"/>
                  </a:cubicBezTo>
                  <a:lnTo>
                    <a:pt x="371348" y="2201164"/>
                  </a:lnTo>
                  <a:cubicBezTo>
                    <a:pt x="166243" y="2201164"/>
                    <a:pt x="0" y="2036953"/>
                    <a:pt x="0" y="183426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0" y="0"/>
              <a:ext cx="7519543" cy="2239264"/>
            </a:xfrm>
            <a:custGeom>
              <a:rect b="b" l="l" r="r" t="t"/>
              <a:pathLst>
                <a:path extrusionOk="0" h="2239264" w="7519543">
                  <a:moveTo>
                    <a:pt x="0" y="385953"/>
                  </a:moveTo>
                  <a:cubicBezTo>
                    <a:pt x="0" y="172593"/>
                    <a:pt x="175006" y="0"/>
                    <a:pt x="390398" y="0"/>
                  </a:cubicBezTo>
                  <a:lnTo>
                    <a:pt x="7129145" y="0"/>
                  </a:lnTo>
                  <a:lnTo>
                    <a:pt x="7129145" y="19050"/>
                  </a:lnTo>
                  <a:lnTo>
                    <a:pt x="7129145" y="0"/>
                  </a:lnTo>
                  <a:cubicBezTo>
                    <a:pt x="7344537" y="0"/>
                    <a:pt x="7519543" y="172593"/>
                    <a:pt x="7519543" y="385953"/>
                  </a:cubicBezTo>
                  <a:lnTo>
                    <a:pt x="7500493" y="385953"/>
                  </a:lnTo>
                  <a:lnTo>
                    <a:pt x="7519543" y="385953"/>
                  </a:lnTo>
                  <a:lnTo>
                    <a:pt x="7519543" y="1853311"/>
                  </a:lnTo>
                  <a:lnTo>
                    <a:pt x="7500493" y="1853311"/>
                  </a:lnTo>
                  <a:lnTo>
                    <a:pt x="7519543" y="1853311"/>
                  </a:lnTo>
                  <a:cubicBezTo>
                    <a:pt x="7519543" y="2066671"/>
                    <a:pt x="7344537" y="2239264"/>
                    <a:pt x="7129145" y="2239264"/>
                  </a:cubicBezTo>
                  <a:lnTo>
                    <a:pt x="7129145" y="2220214"/>
                  </a:lnTo>
                  <a:lnTo>
                    <a:pt x="7129145" y="2239264"/>
                  </a:lnTo>
                  <a:lnTo>
                    <a:pt x="390398" y="2239264"/>
                  </a:lnTo>
                  <a:lnTo>
                    <a:pt x="390398" y="2220214"/>
                  </a:lnTo>
                  <a:lnTo>
                    <a:pt x="390398" y="2239264"/>
                  </a:lnTo>
                  <a:cubicBezTo>
                    <a:pt x="175006" y="2239264"/>
                    <a:pt x="0" y="2066671"/>
                    <a:pt x="0" y="1853311"/>
                  </a:cubicBezTo>
                  <a:lnTo>
                    <a:pt x="0" y="385953"/>
                  </a:lnTo>
                  <a:lnTo>
                    <a:pt x="19050" y="385953"/>
                  </a:lnTo>
                  <a:lnTo>
                    <a:pt x="0" y="385953"/>
                  </a:lnTo>
                  <a:moveTo>
                    <a:pt x="38100" y="385953"/>
                  </a:moveTo>
                  <a:lnTo>
                    <a:pt x="38100" y="1853311"/>
                  </a:lnTo>
                  <a:lnTo>
                    <a:pt x="19050" y="1853311"/>
                  </a:lnTo>
                  <a:lnTo>
                    <a:pt x="38100" y="1853311"/>
                  </a:lnTo>
                  <a:cubicBezTo>
                    <a:pt x="38100" y="2045208"/>
                    <a:pt x="195580" y="2201164"/>
                    <a:pt x="390398" y="2201164"/>
                  </a:cubicBezTo>
                  <a:lnTo>
                    <a:pt x="7129145" y="2201164"/>
                  </a:lnTo>
                  <a:cubicBezTo>
                    <a:pt x="7323963" y="2201164"/>
                    <a:pt x="7481443" y="2045208"/>
                    <a:pt x="7481443" y="1853311"/>
                  </a:cubicBezTo>
                  <a:lnTo>
                    <a:pt x="7481443" y="385953"/>
                  </a:lnTo>
                  <a:cubicBezTo>
                    <a:pt x="7481443" y="194056"/>
                    <a:pt x="7323963" y="38100"/>
                    <a:pt x="7129145" y="38100"/>
                  </a:cubicBezTo>
                  <a:lnTo>
                    <a:pt x="390398" y="38100"/>
                  </a:lnTo>
                  <a:lnTo>
                    <a:pt x="390398" y="19050"/>
                  </a:lnTo>
                  <a:lnTo>
                    <a:pt x="390398" y="38100"/>
                  </a:lnTo>
                  <a:cubicBezTo>
                    <a:pt x="195580" y="38100"/>
                    <a:pt x="38100" y="194056"/>
                    <a:pt x="38100" y="3859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6" name="Google Shape;886;p32"/>
          <p:cNvSpPr txBox="1"/>
          <p:nvPr/>
        </p:nvSpPr>
        <p:spPr>
          <a:xfrm>
            <a:off x="1010524" y="7393894"/>
            <a:ext cx="5379396" cy="108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Community engagement and education: 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Actively involving local communities in water management decisions and educating them on sustainable practices.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3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892" name="Google Shape;892;p33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Strategic solutions and best practices</a:t>
            </a:r>
            <a:endParaRPr/>
          </a:p>
        </p:txBody>
      </p:sp>
      <p:grpSp>
        <p:nvGrpSpPr>
          <p:cNvPr id="893" name="Google Shape;893;p33"/>
          <p:cNvGrpSpPr/>
          <p:nvPr/>
        </p:nvGrpSpPr>
        <p:grpSpPr>
          <a:xfrm rot="5400000">
            <a:off x="10927085" y="-2313528"/>
            <a:ext cx="1339787" cy="10091833"/>
            <a:chOff x="0" y="0"/>
            <a:chExt cx="1786382" cy="13455777"/>
          </a:xfrm>
        </p:grpSpPr>
        <p:sp>
          <p:nvSpPr>
            <p:cNvPr id="894" name="Google Shape;894;p33"/>
            <p:cNvSpPr/>
            <p:nvPr/>
          </p:nvSpPr>
          <p:spPr>
            <a:xfrm>
              <a:off x="12700" y="12700"/>
              <a:ext cx="1760982" cy="13430377"/>
            </a:xfrm>
            <a:custGeom>
              <a:rect b="b" l="l" r="r" t="t"/>
              <a:pathLst>
                <a:path extrusionOk="0" h="13430377" w="1760982">
                  <a:moveTo>
                    <a:pt x="293497" y="0"/>
                  </a:moveTo>
                  <a:lnTo>
                    <a:pt x="1467485" y="0"/>
                  </a:lnTo>
                  <a:cubicBezTo>
                    <a:pt x="1629537" y="0"/>
                    <a:pt x="1760982" y="133096"/>
                    <a:pt x="1760982" y="297180"/>
                  </a:cubicBezTo>
                  <a:lnTo>
                    <a:pt x="1760982" y="13430377"/>
                  </a:lnTo>
                  <a:lnTo>
                    <a:pt x="0" y="13430377"/>
                  </a:lnTo>
                  <a:lnTo>
                    <a:pt x="0" y="297180"/>
                  </a:lnTo>
                  <a:cubicBezTo>
                    <a:pt x="0" y="133096"/>
                    <a:pt x="131445" y="0"/>
                    <a:pt x="293497" y="0"/>
                  </a:cubicBez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0" y="0"/>
              <a:ext cx="1786382" cy="13455777"/>
            </a:xfrm>
            <a:custGeom>
              <a:rect b="b" l="l" r="r" t="t"/>
              <a:pathLst>
                <a:path extrusionOk="0" h="13455777" w="1786382">
                  <a:moveTo>
                    <a:pt x="306197" y="0"/>
                  </a:moveTo>
                  <a:lnTo>
                    <a:pt x="1480185" y="0"/>
                  </a:lnTo>
                  <a:lnTo>
                    <a:pt x="1480185" y="12700"/>
                  </a:lnTo>
                  <a:lnTo>
                    <a:pt x="1480185" y="0"/>
                  </a:lnTo>
                  <a:cubicBezTo>
                    <a:pt x="1649476" y="0"/>
                    <a:pt x="1786382" y="138938"/>
                    <a:pt x="1786382" y="309880"/>
                  </a:cubicBezTo>
                  <a:lnTo>
                    <a:pt x="1773682" y="309880"/>
                  </a:lnTo>
                  <a:lnTo>
                    <a:pt x="1786382" y="309880"/>
                  </a:lnTo>
                  <a:lnTo>
                    <a:pt x="1786382" y="13443077"/>
                  </a:lnTo>
                  <a:cubicBezTo>
                    <a:pt x="1786382" y="13450063"/>
                    <a:pt x="1780667" y="13455777"/>
                    <a:pt x="1773682" y="13455777"/>
                  </a:cubicBezTo>
                  <a:lnTo>
                    <a:pt x="12700" y="13455777"/>
                  </a:lnTo>
                  <a:cubicBezTo>
                    <a:pt x="5715" y="13455777"/>
                    <a:pt x="0" y="13450063"/>
                    <a:pt x="0" y="13443077"/>
                  </a:cubicBezTo>
                  <a:lnTo>
                    <a:pt x="0" y="309880"/>
                  </a:lnTo>
                  <a:lnTo>
                    <a:pt x="12700" y="309880"/>
                  </a:lnTo>
                  <a:lnTo>
                    <a:pt x="0" y="309880"/>
                  </a:lnTo>
                  <a:cubicBezTo>
                    <a:pt x="0" y="138938"/>
                    <a:pt x="136906" y="0"/>
                    <a:pt x="306197" y="0"/>
                  </a:cubicBezTo>
                  <a:cubicBezTo>
                    <a:pt x="310134" y="0"/>
                    <a:pt x="313817" y="1778"/>
                    <a:pt x="316230" y="4826"/>
                  </a:cubicBezTo>
                  <a:lnTo>
                    <a:pt x="306197" y="12700"/>
                  </a:lnTo>
                  <a:lnTo>
                    <a:pt x="306197" y="0"/>
                  </a:lnTo>
                  <a:moveTo>
                    <a:pt x="306197" y="25400"/>
                  </a:moveTo>
                  <a:cubicBezTo>
                    <a:pt x="302260" y="25400"/>
                    <a:pt x="298577" y="23622"/>
                    <a:pt x="296164" y="20574"/>
                  </a:cubicBezTo>
                  <a:lnTo>
                    <a:pt x="306197" y="12700"/>
                  </a:lnTo>
                  <a:lnTo>
                    <a:pt x="306197" y="25400"/>
                  </a:lnTo>
                  <a:cubicBezTo>
                    <a:pt x="151257" y="25400"/>
                    <a:pt x="25400" y="152654"/>
                    <a:pt x="25400" y="309880"/>
                  </a:cubicBezTo>
                  <a:lnTo>
                    <a:pt x="25400" y="13443077"/>
                  </a:lnTo>
                  <a:lnTo>
                    <a:pt x="12700" y="13443077"/>
                  </a:lnTo>
                  <a:lnTo>
                    <a:pt x="12700" y="13430377"/>
                  </a:lnTo>
                  <a:lnTo>
                    <a:pt x="1773682" y="13430377"/>
                  </a:lnTo>
                  <a:lnTo>
                    <a:pt x="1773682" y="13443077"/>
                  </a:lnTo>
                  <a:lnTo>
                    <a:pt x="1760982" y="13443077"/>
                  </a:lnTo>
                  <a:lnTo>
                    <a:pt x="1760982" y="309880"/>
                  </a:lnTo>
                  <a:cubicBezTo>
                    <a:pt x="1760982" y="152654"/>
                    <a:pt x="1635125" y="25400"/>
                    <a:pt x="1480185" y="25400"/>
                  </a:cubicBezTo>
                  <a:lnTo>
                    <a:pt x="306197" y="25400"/>
                  </a:ln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33"/>
          <p:cNvSpPr txBox="1"/>
          <p:nvPr/>
        </p:nvSpPr>
        <p:spPr>
          <a:xfrm>
            <a:off x="6615863" y="2389088"/>
            <a:ext cx="9897792" cy="705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Provides effective treatment of contaminated water sources, particularly in areas with industrial pollution.</a:t>
            </a:r>
            <a:endParaRPr/>
          </a:p>
        </p:txBody>
      </p:sp>
      <p:grpSp>
        <p:nvGrpSpPr>
          <p:cNvPr id="897" name="Google Shape;897;p33"/>
          <p:cNvGrpSpPr/>
          <p:nvPr/>
        </p:nvGrpSpPr>
        <p:grpSpPr>
          <a:xfrm>
            <a:off x="880406" y="1892644"/>
            <a:ext cx="5694521" cy="1679448"/>
            <a:chOff x="0" y="0"/>
            <a:chExt cx="7592695" cy="2239264"/>
          </a:xfrm>
        </p:grpSpPr>
        <p:sp>
          <p:nvSpPr>
            <p:cNvPr id="898" name="Google Shape;898;p33"/>
            <p:cNvSpPr/>
            <p:nvPr/>
          </p:nvSpPr>
          <p:spPr>
            <a:xfrm>
              <a:off x="19050" y="19050"/>
              <a:ext cx="7554595" cy="2201164"/>
            </a:xfrm>
            <a:custGeom>
              <a:rect b="b" l="l" r="r" t="t"/>
              <a:pathLst>
                <a:path extrusionOk="0" h="2201164" w="7554595">
                  <a:moveTo>
                    <a:pt x="0" y="366903"/>
                  </a:moveTo>
                  <a:cubicBezTo>
                    <a:pt x="0" y="164211"/>
                    <a:pt x="166243" y="0"/>
                    <a:pt x="371348" y="0"/>
                  </a:cubicBezTo>
                  <a:lnTo>
                    <a:pt x="7183247" y="0"/>
                  </a:lnTo>
                  <a:cubicBezTo>
                    <a:pt x="7388352" y="0"/>
                    <a:pt x="7554595" y="164211"/>
                    <a:pt x="7554595" y="366903"/>
                  </a:cubicBezTo>
                  <a:lnTo>
                    <a:pt x="7554595" y="1834261"/>
                  </a:lnTo>
                  <a:cubicBezTo>
                    <a:pt x="7554595" y="2036826"/>
                    <a:pt x="7388352" y="2201164"/>
                    <a:pt x="7183247" y="2201164"/>
                  </a:cubicBezTo>
                  <a:lnTo>
                    <a:pt x="371348" y="2201164"/>
                  </a:lnTo>
                  <a:cubicBezTo>
                    <a:pt x="166243" y="2201164"/>
                    <a:pt x="0" y="2036953"/>
                    <a:pt x="0" y="183426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0" y="0"/>
              <a:ext cx="7592695" cy="2239264"/>
            </a:xfrm>
            <a:custGeom>
              <a:rect b="b" l="l" r="r" t="t"/>
              <a:pathLst>
                <a:path extrusionOk="0" h="2239264" w="7592695">
                  <a:moveTo>
                    <a:pt x="0" y="385953"/>
                  </a:moveTo>
                  <a:cubicBezTo>
                    <a:pt x="0" y="172593"/>
                    <a:pt x="175006" y="0"/>
                    <a:pt x="390398" y="0"/>
                  </a:cubicBezTo>
                  <a:lnTo>
                    <a:pt x="7202297" y="0"/>
                  </a:lnTo>
                  <a:lnTo>
                    <a:pt x="7202297" y="19050"/>
                  </a:lnTo>
                  <a:lnTo>
                    <a:pt x="7202297" y="0"/>
                  </a:lnTo>
                  <a:cubicBezTo>
                    <a:pt x="7417689" y="0"/>
                    <a:pt x="7592695" y="172593"/>
                    <a:pt x="7592695" y="385953"/>
                  </a:cubicBezTo>
                  <a:lnTo>
                    <a:pt x="7573645" y="385953"/>
                  </a:lnTo>
                  <a:lnTo>
                    <a:pt x="7592695" y="385953"/>
                  </a:lnTo>
                  <a:lnTo>
                    <a:pt x="7592695" y="1853311"/>
                  </a:lnTo>
                  <a:lnTo>
                    <a:pt x="7573645" y="1853311"/>
                  </a:lnTo>
                  <a:lnTo>
                    <a:pt x="7592695" y="1853311"/>
                  </a:lnTo>
                  <a:cubicBezTo>
                    <a:pt x="7592695" y="2066671"/>
                    <a:pt x="7417689" y="2239264"/>
                    <a:pt x="7202297" y="2239264"/>
                  </a:cubicBezTo>
                  <a:lnTo>
                    <a:pt x="7202297" y="2220214"/>
                  </a:lnTo>
                  <a:lnTo>
                    <a:pt x="7202297" y="2239264"/>
                  </a:lnTo>
                  <a:lnTo>
                    <a:pt x="390398" y="2239264"/>
                  </a:lnTo>
                  <a:lnTo>
                    <a:pt x="390398" y="2220214"/>
                  </a:lnTo>
                  <a:lnTo>
                    <a:pt x="390398" y="2239264"/>
                  </a:lnTo>
                  <a:cubicBezTo>
                    <a:pt x="175006" y="2239264"/>
                    <a:pt x="0" y="2066671"/>
                    <a:pt x="0" y="1853311"/>
                  </a:cubicBezTo>
                  <a:lnTo>
                    <a:pt x="0" y="385953"/>
                  </a:lnTo>
                  <a:lnTo>
                    <a:pt x="19050" y="385953"/>
                  </a:lnTo>
                  <a:lnTo>
                    <a:pt x="0" y="385953"/>
                  </a:lnTo>
                  <a:moveTo>
                    <a:pt x="38100" y="385953"/>
                  </a:moveTo>
                  <a:lnTo>
                    <a:pt x="38100" y="1853311"/>
                  </a:lnTo>
                  <a:lnTo>
                    <a:pt x="19050" y="1853311"/>
                  </a:lnTo>
                  <a:lnTo>
                    <a:pt x="38100" y="1853311"/>
                  </a:lnTo>
                  <a:cubicBezTo>
                    <a:pt x="38100" y="2045208"/>
                    <a:pt x="195580" y="2201164"/>
                    <a:pt x="390398" y="2201164"/>
                  </a:cubicBezTo>
                  <a:lnTo>
                    <a:pt x="7202297" y="2201164"/>
                  </a:lnTo>
                  <a:cubicBezTo>
                    <a:pt x="7397115" y="2201164"/>
                    <a:pt x="7554595" y="2045208"/>
                    <a:pt x="7554595" y="1853311"/>
                  </a:cubicBezTo>
                  <a:lnTo>
                    <a:pt x="7554595" y="385953"/>
                  </a:lnTo>
                  <a:cubicBezTo>
                    <a:pt x="7554595" y="194056"/>
                    <a:pt x="7397115" y="38100"/>
                    <a:pt x="7202297" y="38100"/>
                  </a:cubicBezTo>
                  <a:lnTo>
                    <a:pt x="390398" y="38100"/>
                  </a:lnTo>
                  <a:lnTo>
                    <a:pt x="390398" y="19050"/>
                  </a:lnTo>
                  <a:lnTo>
                    <a:pt x="390398" y="38100"/>
                  </a:lnTo>
                  <a:cubicBezTo>
                    <a:pt x="195580" y="38100"/>
                    <a:pt x="38100" y="194056"/>
                    <a:pt x="38100" y="3859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0" name="Google Shape;900;p33"/>
          <p:cNvSpPr txBox="1"/>
          <p:nvPr/>
        </p:nvSpPr>
        <p:spPr>
          <a:xfrm>
            <a:off x="1010524" y="2193635"/>
            <a:ext cx="5434260" cy="108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Advanced water treatment technologies: 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Implementing high-tech solutions like reverse osmosis, UV disinfection, and advanced oxidation processes to ensure water quality</a:t>
            </a: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grpSp>
        <p:nvGrpSpPr>
          <p:cNvPr id="901" name="Google Shape;901;p33"/>
          <p:cNvGrpSpPr/>
          <p:nvPr/>
        </p:nvGrpSpPr>
        <p:grpSpPr>
          <a:xfrm rot="5400000">
            <a:off x="10927085" y="-580109"/>
            <a:ext cx="1339787" cy="10091833"/>
            <a:chOff x="0" y="0"/>
            <a:chExt cx="1786382" cy="13455777"/>
          </a:xfrm>
        </p:grpSpPr>
        <p:sp>
          <p:nvSpPr>
            <p:cNvPr id="902" name="Google Shape;902;p33"/>
            <p:cNvSpPr/>
            <p:nvPr/>
          </p:nvSpPr>
          <p:spPr>
            <a:xfrm>
              <a:off x="12700" y="12700"/>
              <a:ext cx="1760982" cy="13430377"/>
            </a:xfrm>
            <a:custGeom>
              <a:rect b="b" l="l" r="r" t="t"/>
              <a:pathLst>
                <a:path extrusionOk="0" h="13430377" w="1760982">
                  <a:moveTo>
                    <a:pt x="293497" y="0"/>
                  </a:moveTo>
                  <a:lnTo>
                    <a:pt x="1467485" y="0"/>
                  </a:lnTo>
                  <a:cubicBezTo>
                    <a:pt x="1629537" y="0"/>
                    <a:pt x="1760982" y="133096"/>
                    <a:pt x="1760982" y="297180"/>
                  </a:cubicBezTo>
                  <a:lnTo>
                    <a:pt x="1760982" y="13430377"/>
                  </a:lnTo>
                  <a:lnTo>
                    <a:pt x="0" y="13430377"/>
                  </a:lnTo>
                  <a:lnTo>
                    <a:pt x="0" y="297180"/>
                  </a:lnTo>
                  <a:cubicBezTo>
                    <a:pt x="0" y="133096"/>
                    <a:pt x="131445" y="0"/>
                    <a:pt x="293497" y="0"/>
                  </a:cubicBez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0" y="0"/>
              <a:ext cx="1786382" cy="13455777"/>
            </a:xfrm>
            <a:custGeom>
              <a:rect b="b" l="l" r="r" t="t"/>
              <a:pathLst>
                <a:path extrusionOk="0" h="13455777" w="1786382">
                  <a:moveTo>
                    <a:pt x="306197" y="0"/>
                  </a:moveTo>
                  <a:lnTo>
                    <a:pt x="1480185" y="0"/>
                  </a:lnTo>
                  <a:lnTo>
                    <a:pt x="1480185" y="12700"/>
                  </a:lnTo>
                  <a:lnTo>
                    <a:pt x="1480185" y="0"/>
                  </a:lnTo>
                  <a:cubicBezTo>
                    <a:pt x="1649476" y="0"/>
                    <a:pt x="1786382" y="138938"/>
                    <a:pt x="1786382" y="309880"/>
                  </a:cubicBezTo>
                  <a:lnTo>
                    <a:pt x="1773682" y="309880"/>
                  </a:lnTo>
                  <a:lnTo>
                    <a:pt x="1786382" y="309880"/>
                  </a:lnTo>
                  <a:lnTo>
                    <a:pt x="1786382" y="13443077"/>
                  </a:lnTo>
                  <a:cubicBezTo>
                    <a:pt x="1786382" y="13450063"/>
                    <a:pt x="1780667" y="13455777"/>
                    <a:pt x="1773682" y="13455777"/>
                  </a:cubicBezTo>
                  <a:lnTo>
                    <a:pt x="12700" y="13455777"/>
                  </a:lnTo>
                  <a:cubicBezTo>
                    <a:pt x="5715" y="13455777"/>
                    <a:pt x="0" y="13450063"/>
                    <a:pt x="0" y="13443077"/>
                  </a:cubicBezTo>
                  <a:lnTo>
                    <a:pt x="0" y="309880"/>
                  </a:lnTo>
                  <a:lnTo>
                    <a:pt x="12700" y="309880"/>
                  </a:lnTo>
                  <a:lnTo>
                    <a:pt x="0" y="309880"/>
                  </a:lnTo>
                  <a:cubicBezTo>
                    <a:pt x="0" y="138938"/>
                    <a:pt x="136906" y="0"/>
                    <a:pt x="306197" y="0"/>
                  </a:cubicBezTo>
                  <a:cubicBezTo>
                    <a:pt x="310134" y="0"/>
                    <a:pt x="313817" y="1778"/>
                    <a:pt x="316230" y="4826"/>
                  </a:cubicBezTo>
                  <a:lnTo>
                    <a:pt x="306197" y="12700"/>
                  </a:lnTo>
                  <a:lnTo>
                    <a:pt x="306197" y="0"/>
                  </a:lnTo>
                  <a:moveTo>
                    <a:pt x="306197" y="25400"/>
                  </a:moveTo>
                  <a:cubicBezTo>
                    <a:pt x="302260" y="25400"/>
                    <a:pt x="298577" y="23622"/>
                    <a:pt x="296164" y="20574"/>
                  </a:cubicBezTo>
                  <a:lnTo>
                    <a:pt x="306197" y="12700"/>
                  </a:lnTo>
                  <a:lnTo>
                    <a:pt x="306197" y="25400"/>
                  </a:lnTo>
                  <a:cubicBezTo>
                    <a:pt x="151257" y="25400"/>
                    <a:pt x="25400" y="152654"/>
                    <a:pt x="25400" y="309880"/>
                  </a:cubicBezTo>
                  <a:lnTo>
                    <a:pt x="25400" y="13443077"/>
                  </a:lnTo>
                  <a:lnTo>
                    <a:pt x="12700" y="13443077"/>
                  </a:lnTo>
                  <a:lnTo>
                    <a:pt x="12700" y="13430377"/>
                  </a:lnTo>
                  <a:lnTo>
                    <a:pt x="1773682" y="13430377"/>
                  </a:lnTo>
                  <a:lnTo>
                    <a:pt x="1773682" y="13443077"/>
                  </a:lnTo>
                  <a:lnTo>
                    <a:pt x="1760982" y="13443077"/>
                  </a:lnTo>
                  <a:lnTo>
                    <a:pt x="1760982" y="309880"/>
                  </a:lnTo>
                  <a:cubicBezTo>
                    <a:pt x="1760982" y="152654"/>
                    <a:pt x="1635125" y="25400"/>
                    <a:pt x="1480185" y="25400"/>
                  </a:cubicBezTo>
                  <a:lnTo>
                    <a:pt x="306197" y="25400"/>
                  </a:ln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4" name="Google Shape;904;p33"/>
          <p:cNvSpPr txBox="1"/>
          <p:nvPr/>
        </p:nvSpPr>
        <p:spPr>
          <a:xfrm>
            <a:off x="6615863" y="4122508"/>
            <a:ext cx="9897792" cy="705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Reduces reliance on large-scale infrastructure, improves resilience, and ensures quicker response times in emergencies.</a:t>
            </a:r>
            <a:endParaRPr/>
          </a:p>
        </p:txBody>
      </p:sp>
      <p:grpSp>
        <p:nvGrpSpPr>
          <p:cNvPr id="905" name="Google Shape;905;p33"/>
          <p:cNvGrpSpPr/>
          <p:nvPr/>
        </p:nvGrpSpPr>
        <p:grpSpPr>
          <a:xfrm>
            <a:off x="880406" y="3626064"/>
            <a:ext cx="5694521" cy="1679448"/>
            <a:chOff x="0" y="0"/>
            <a:chExt cx="7592695" cy="2239264"/>
          </a:xfrm>
        </p:grpSpPr>
        <p:sp>
          <p:nvSpPr>
            <p:cNvPr id="906" name="Google Shape;906;p33"/>
            <p:cNvSpPr/>
            <p:nvPr/>
          </p:nvSpPr>
          <p:spPr>
            <a:xfrm>
              <a:off x="19050" y="19050"/>
              <a:ext cx="7554595" cy="2201164"/>
            </a:xfrm>
            <a:custGeom>
              <a:rect b="b" l="l" r="r" t="t"/>
              <a:pathLst>
                <a:path extrusionOk="0" h="2201164" w="7554595">
                  <a:moveTo>
                    <a:pt x="0" y="366903"/>
                  </a:moveTo>
                  <a:cubicBezTo>
                    <a:pt x="0" y="164211"/>
                    <a:pt x="166243" y="0"/>
                    <a:pt x="371348" y="0"/>
                  </a:cubicBezTo>
                  <a:lnTo>
                    <a:pt x="7183247" y="0"/>
                  </a:lnTo>
                  <a:cubicBezTo>
                    <a:pt x="7388352" y="0"/>
                    <a:pt x="7554595" y="164211"/>
                    <a:pt x="7554595" y="366903"/>
                  </a:cubicBezTo>
                  <a:lnTo>
                    <a:pt x="7554595" y="1834261"/>
                  </a:lnTo>
                  <a:cubicBezTo>
                    <a:pt x="7554595" y="2036826"/>
                    <a:pt x="7388352" y="2201164"/>
                    <a:pt x="7183247" y="2201164"/>
                  </a:cubicBezTo>
                  <a:lnTo>
                    <a:pt x="371348" y="2201164"/>
                  </a:lnTo>
                  <a:cubicBezTo>
                    <a:pt x="166243" y="2201164"/>
                    <a:pt x="0" y="2036953"/>
                    <a:pt x="0" y="183426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0" y="0"/>
              <a:ext cx="7592695" cy="2239264"/>
            </a:xfrm>
            <a:custGeom>
              <a:rect b="b" l="l" r="r" t="t"/>
              <a:pathLst>
                <a:path extrusionOk="0" h="2239264" w="7592695">
                  <a:moveTo>
                    <a:pt x="0" y="385953"/>
                  </a:moveTo>
                  <a:cubicBezTo>
                    <a:pt x="0" y="172593"/>
                    <a:pt x="175006" y="0"/>
                    <a:pt x="390398" y="0"/>
                  </a:cubicBezTo>
                  <a:lnTo>
                    <a:pt x="7202297" y="0"/>
                  </a:lnTo>
                  <a:lnTo>
                    <a:pt x="7202297" y="19050"/>
                  </a:lnTo>
                  <a:lnTo>
                    <a:pt x="7202297" y="0"/>
                  </a:lnTo>
                  <a:cubicBezTo>
                    <a:pt x="7417689" y="0"/>
                    <a:pt x="7592695" y="172593"/>
                    <a:pt x="7592695" y="385953"/>
                  </a:cubicBezTo>
                  <a:lnTo>
                    <a:pt x="7573645" y="385953"/>
                  </a:lnTo>
                  <a:lnTo>
                    <a:pt x="7592695" y="385953"/>
                  </a:lnTo>
                  <a:lnTo>
                    <a:pt x="7592695" y="1853311"/>
                  </a:lnTo>
                  <a:lnTo>
                    <a:pt x="7573645" y="1853311"/>
                  </a:lnTo>
                  <a:lnTo>
                    <a:pt x="7592695" y="1853311"/>
                  </a:lnTo>
                  <a:cubicBezTo>
                    <a:pt x="7592695" y="2066671"/>
                    <a:pt x="7417689" y="2239264"/>
                    <a:pt x="7202297" y="2239264"/>
                  </a:cubicBezTo>
                  <a:lnTo>
                    <a:pt x="7202297" y="2220214"/>
                  </a:lnTo>
                  <a:lnTo>
                    <a:pt x="7202297" y="2239264"/>
                  </a:lnTo>
                  <a:lnTo>
                    <a:pt x="390398" y="2239264"/>
                  </a:lnTo>
                  <a:lnTo>
                    <a:pt x="390398" y="2220214"/>
                  </a:lnTo>
                  <a:lnTo>
                    <a:pt x="390398" y="2239264"/>
                  </a:lnTo>
                  <a:cubicBezTo>
                    <a:pt x="175006" y="2239264"/>
                    <a:pt x="0" y="2066671"/>
                    <a:pt x="0" y="1853311"/>
                  </a:cubicBezTo>
                  <a:lnTo>
                    <a:pt x="0" y="385953"/>
                  </a:lnTo>
                  <a:lnTo>
                    <a:pt x="19050" y="385953"/>
                  </a:lnTo>
                  <a:lnTo>
                    <a:pt x="0" y="385953"/>
                  </a:lnTo>
                  <a:moveTo>
                    <a:pt x="38100" y="385953"/>
                  </a:moveTo>
                  <a:lnTo>
                    <a:pt x="38100" y="1853311"/>
                  </a:lnTo>
                  <a:lnTo>
                    <a:pt x="19050" y="1853311"/>
                  </a:lnTo>
                  <a:lnTo>
                    <a:pt x="38100" y="1853311"/>
                  </a:lnTo>
                  <a:cubicBezTo>
                    <a:pt x="38100" y="2045208"/>
                    <a:pt x="195580" y="2201164"/>
                    <a:pt x="390398" y="2201164"/>
                  </a:cubicBezTo>
                  <a:lnTo>
                    <a:pt x="7202297" y="2201164"/>
                  </a:lnTo>
                  <a:cubicBezTo>
                    <a:pt x="7397115" y="2201164"/>
                    <a:pt x="7554595" y="2045208"/>
                    <a:pt x="7554595" y="1853311"/>
                  </a:cubicBezTo>
                  <a:lnTo>
                    <a:pt x="7554595" y="385953"/>
                  </a:lnTo>
                  <a:cubicBezTo>
                    <a:pt x="7554595" y="194056"/>
                    <a:pt x="7397115" y="38100"/>
                    <a:pt x="7202297" y="38100"/>
                  </a:cubicBezTo>
                  <a:lnTo>
                    <a:pt x="390398" y="38100"/>
                  </a:lnTo>
                  <a:lnTo>
                    <a:pt x="390398" y="19050"/>
                  </a:lnTo>
                  <a:lnTo>
                    <a:pt x="390398" y="38100"/>
                  </a:lnTo>
                  <a:cubicBezTo>
                    <a:pt x="195580" y="38100"/>
                    <a:pt x="38100" y="194056"/>
                    <a:pt x="38100" y="3859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33"/>
          <p:cNvSpPr txBox="1"/>
          <p:nvPr/>
        </p:nvSpPr>
        <p:spPr>
          <a:xfrm>
            <a:off x="1010524" y="3927055"/>
            <a:ext cx="5434260" cy="108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Decentralized water management systems: 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Establishing small-scale, locally managed water systems that operate independently of centralized infrastructure.</a:t>
            </a:r>
            <a:endParaRPr/>
          </a:p>
        </p:txBody>
      </p:sp>
      <p:grpSp>
        <p:nvGrpSpPr>
          <p:cNvPr id="909" name="Google Shape;909;p33"/>
          <p:cNvGrpSpPr/>
          <p:nvPr/>
        </p:nvGrpSpPr>
        <p:grpSpPr>
          <a:xfrm rot="5400000">
            <a:off x="10927085" y="1153311"/>
            <a:ext cx="1339787" cy="10091833"/>
            <a:chOff x="0" y="0"/>
            <a:chExt cx="1786382" cy="13455777"/>
          </a:xfrm>
        </p:grpSpPr>
        <p:sp>
          <p:nvSpPr>
            <p:cNvPr id="910" name="Google Shape;910;p33"/>
            <p:cNvSpPr/>
            <p:nvPr/>
          </p:nvSpPr>
          <p:spPr>
            <a:xfrm>
              <a:off x="12700" y="12700"/>
              <a:ext cx="1760982" cy="13430377"/>
            </a:xfrm>
            <a:custGeom>
              <a:rect b="b" l="l" r="r" t="t"/>
              <a:pathLst>
                <a:path extrusionOk="0" h="13430377" w="1760982">
                  <a:moveTo>
                    <a:pt x="293497" y="0"/>
                  </a:moveTo>
                  <a:lnTo>
                    <a:pt x="1467485" y="0"/>
                  </a:lnTo>
                  <a:cubicBezTo>
                    <a:pt x="1629537" y="0"/>
                    <a:pt x="1760982" y="133096"/>
                    <a:pt x="1760982" y="297180"/>
                  </a:cubicBezTo>
                  <a:lnTo>
                    <a:pt x="1760982" y="13430377"/>
                  </a:lnTo>
                  <a:lnTo>
                    <a:pt x="0" y="13430377"/>
                  </a:lnTo>
                  <a:lnTo>
                    <a:pt x="0" y="297180"/>
                  </a:lnTo>
                  <a:cubicBezTo>
                    <a:pt x="0" y="133096"/>
                    <a:pt x="131445" y="0"/>
                    <a:pt x="293497" y="0"/>
                  </a:cubicBez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0" y="0"/>
              <a:ext cx="1786382" cy="13455777"/>
            </a:xfrm>
            <a:custGeom>
              <a:rect b="b" l="l" r="r" t="t"/>
              <a:pathLst>
                <a:path extrusionOk="0" h="13455777" w="1786382">
                  <a:moveTo>
                    <a:pt x="306197" y="0"/>
                  </a:moveTo>
                  <a:lnTo>
                    <a:pt x="1480185" y="0"/>
                  </a:lnTo>
                  <a:lnTo>
                    <a:pt x="1480185" y="12700"/>
                  </a:lnTo>
                  <a:lnTo>
                    <a:pt x="1480185" y="0"/>
                  </a:lnTo>
                  <a:cubicBezTo>
                    <a:pt x="1649476" y="0"/>
                    <a:pt x="1786382" y="138938"/>
                    <a:pt x="1786382" y="309880"/>
                  </a:cubicBezTo>
                  <a:lnTo>
                    <a:pt x="1773682" y="309880"/>
                  </a:lnTo>
                  <a:lnTo>
                    <a:pt x="1786382" y="309880"/>
                  </a:lnTo>
                  <a:lnTo>
                    <a:pt x="1786382" y="13443077"/>
                  </a:lnTo>
                  <a:cubicBezTo>
                    <a:pt x="1786382" y="13450063"/>
                    <a:pt x="1780667" y="13455777"/>
                    <a:pt x="1773682" y="13455777"/>
                  </a:cubicBezTo>
                  <a:lnTo>
                    <a:pt x="12700" y="13455777"/>
                  </a:lnTo>
                  <a:cubicBezTo>
                    <a:pt x="5715" y="13455777"/>
                    <a:pt x="0" y="13450063"/>
                    <a:pt x="0" y="13443077"/>
                  </a:cubicBezTo>
                  <a:lnTo>
                    <a:pt x="0" y="309880"/>
                  </a:lnTo>
                  <a:lnTo>
                    <a:pt x="12700" y="309880"/>
                  </a:lnTo>
                  <a:lnTo>
                    <a:pt x="0" y="309880"/>
                  </a:lnTo>
                  <a:cubicBezTo>
                    <a:pt x="0" y="138938"/>
                    <a:pt x="136906" y="0"/>
                    <a:pt x="306197" y="0"/>
                  </a:cubicBezTo>
                  <a:cubicBezTo>
                    <a:pt x="310134" y="0"/>
                    <a:pt x="313817" y="1778"/>
                    <a:pt x="316230" y="4826"/>
                  </a:cubicBezTo>
                  <a:lnTo>
                    <a:pt x="306197" y="12700"/>
                  </a:lnTo>
                  <a:lnTo>
                    <a:pt x="306197" y="0"/>
                  </a:lnTo>
                  <a:moveTo>
                    <a:pt x="306197" y="25400"/>
                  </a:moveTo>
                  <a:cubicBezTo>
                    <a:pt x="302260" y="25400"/>
                    <a:pt x="298577" y="23622"/>
                    <a:pt x="296164" y="20574"/>
                  </a:cubicBezTo>
                  <a:lnTo>
                    <a:pt x="306197" y="12700"/>
                  </a:lnTo>
                  <a:lnTo>
                    <a:pt x="306197" y="25400"/>
                  </a:lnTo>
                  <a:cubicBezTo>
                    <a:pt x="151257" y="25400"/>
                    <a:pt x="25400" y="152654"/>
                    <a:pt x="25400" y="309880"/>
                  </a:cubicBezTo>
                  <a:lnTo>
                    <a:pt x="25400" y="13443077"/>
                  </a:lnTo>
                  <a:lnTo>
                    <a:pt x="12700" y="13443077"/>
                  </a:lnTo>
                  <a:lnTo>
                    <a:pt x="12700" y="13430377"/>
                  </a:lnTo>
                  <a:lnTo>
                    <a:pt x="1773682" y="13430377"/>
                  </a:lnTo>
                  <a:lnTo>
                    <a:pt x="1773682" y="13443077"/>
                  </a:lnTo>
                  <a:lnTo>
                    <a:pt x="1760982" y="13443077"/>
                  </a:lnTo>
                  <a:lnTo>
                    <a:pt x="1760982" y="309880"/>
                  </a:lnTo>
                  <a:cubicBezTo>
                    <a:pt x="1760982" y="152654"/>
                    <a:pt x="1635125" y="25400"/>
                    <a:pt x="1480185" y="25400"/>
                  </a:cubicBezTo>
                  <a:lnTo>
                    <a:pt x="306197" y="25400"/>
                  </a:ln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Google Shape;912;p33"/>
          <p:cNvSpPr txBox="1"/>
          <p:nvPr/>
        </p:nvSpPr>
        <p:spPr>
          <a:xfrm>
            <a:off x="6615863" y="5855927"/>
            <a:ext cx="9897792" cy="705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Ensures the sustainability and scalability of water management interventions.</a:t>
            </a:r>
            <a:endParaRPr/>
          </a:p>
        </p:txBody>
      </p:sp>
      <p:grpSp>
        <p:nvGrpSpPr>
          <p:cNvPr id="913" name="Google Shape;913;p33"/>
          <p:cNvGrpSpPr/>
          <p:nvPr/>
        </p:nvGrpSpPr>
        <p:grpSpPr>
          <a:xfrm>
            <a:off x="880406" y="5359484"/>
            <a:ext cx="5694521" cy="1679448"/>
            <a:chOff x="0" y="0"/>
            <a:chExt cx="7592695" cy="2239264"/>
          </a:xfrm>
        </p:grpSpPr>
        <p:sp>
          <p:nvSpPr>
            <p:cNvPr id="914" name="Google Shape;914;p33"/>
            <p:cNvSpPr/>
            <p:nvPr/>
          </p:nvSpPr>
          <p:spPr>
            <a:xfrm>
              <a:off x="19050" y="19050"/>
              <a:ext cx="7554595" cy="2201164"/>
            </a:xfrm>
            <a:custGeom>
              <a:rect b="b" l="l" r="r" t="t"/>
              <a:pathLst>
                <a:path extrusionOk="0" h="2201164" w="7554595">
                  <a:moveTo>
                    <a:pt x="0" y="366903"/>
                  </a:moveTo>
                  <a:cubicBezTo>
                    <a:pt x="0" y="164211"/>
                    <a:pt x="166243" y="0"/>
                    <a:pt x="371348" y="0"/>
                  </a:cubicBezTo>
                  <a:lnTo>
                    <a:pt x="7183247" y="0"/>
                  </a:lnTo>
                  <a:cubicBezTo>
                    <a:pt x="7388352" y="0"/>
                    <a:pt x="7554595" y="164211"/>
                    <a:pt x="7554595" y="366903"/>
                  </a:cubicBezTo>
                  <a:lnTo>
                    <a:pt x="7554595" y="1834261"/>
                  </a:lnTo>
                  <a:cubicBezTo>
                    <a:pt x="7554595" y="2036826"/>
                    <a:pt x="7388352" y="2201164"/>
                    <a:pt x="7183247" y="2201164"/>
                  </a:cubicBezTo>
                  <a:lnTo>
                    <a:pt x="371348" y="2201164"/>
                  </a:lnTo>
                  <a:cubicBezTo>
                    <a:pt x="166243" y="2201164"/>
                    <a:pt x="0" y="2036953"/>
                    <a:pt x="0" y="183426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0" y="0"/>
              <a:ext cx="7592695" cy="2239264"/>
            </a:xfrm>
            <a:custGeom>
              <a:rect b="b" l="l" r="r" t="t"/>
              <a:pathLst>
                <a:path extrusionOk="0" h="2239264" w="7592695">
                  <a:moveTo>
                    <a:pt x="0" y="385953"/>
                  </a:moveTo>
                  <a:cubicBezTo>
                    <a:pt x="0" y="172593"/>
                    <a:pt x="175006" y="0"/>
                    <a:pt x="390398" y="0"/>
                  </a:cubicBezTo>
                  <a:lnTo>
                    <a:pt x="7202297" y="0"/>
                  </a:lnTo>
                  <a:lnTo>
                    <a:pt x="7202297" y="19050"/>
                  </a:lnTo>
                  <a:lnTo>
                    <a:pt x="7202297" y="0"/>
                  </a:lnTo>
                  <a:cubicBezTo>
                    <a:pt x="7417689" y="0"/>
                    <a:pt x="7592695" y="172593"/>
                    <a:pt x="7592695" y="385953"/>
                  </a:cubicBezTo>
                  <a:lnTo>
                    <a:pt x="7573645" y="385953"/>
                  </a:lnTo>
                  <a:lnTo>
                    <a:pt x="7592695" y="385953"/>
                  </a:lnTo>
                  <a:lnTo>
                    <a:pt x="7592695" y="1853311"/>
                  </a:lnTo>
                  <a:lnTo>
                    <a:pt x="7573645" y="1853311"/>
                  </a:lnTo>
                  <a:lnTo>
                    <a:pt x="7592695" y="1853311"/>
                  </a:lnTo>
                  <a:cubicBezTo>
                    <a:pt x="7592695" y="2066671"/>
                    <a:pt x="7417689" y="2239264"/>
                    <a:pt x="7202297" y="2239264"/>
                  </a:cubicBezTo>
                  <a:lnTo>
                    <a:pt x="7202297" y="2220214"/>
                  </a:lnTo>
                  <a:lnTo>
                    <a:pt x="7202297" y="2239264"/>
                  </a:lnTo>
                  <a:lnTo>
                    <a:pt x="390398" y="2239264"/>
                  </a:lnTo>
                  <a:lnTo>
                    <a:pt x="390398" y="2220214"/>
                  </a:lnTo>
                  <a:lnTo>
                    <a:pt x="390398" y="2239264"/>
                  </a:lnTo>
                  <a:cubicBezTo>
                    <a:pt x="175006" y="2239264"/>
                    <a:pt x="0" y="2066671"/>
                    <a:pt x="0" y="1853311"/>
                  </a:cubicBezTo>
                  <a:lnTo>
                    <a:pt x="0" y="385953"/>
                  </a:lnTo>
                  <a:lnTo>
                    <a:pt x="19050" y="385953"/>
                  </a:lnTo>
                  <a:lnTo>
                    <a:pt x="0" y="385953"/>
                  </a:lnTo>
                  <a:moveTo>
                    <a:pt x="38100" y="385953"/>
                  </a:moveTo>
                  <a:lnTo>
                    <a:pt x="38100" y="1853311"/>
                  </a:lnTo>
                  <a:lnTo>
                    <a:pt x="19050" y="1853311"/>
                  </a:lnTo>
                  <a:lnTo>
                    <a:pt x="38100" y="1853311"/>
                  </a:lnTo>
                  <a:cubicBezTo>
                    <a:pt x="38100" y="2045208"/>
                    <a:pt x="195580" y="2201164"/>
                    <a:pt x="390398" y="2201164"/>
                  </a:cubicBezTo>
                  <a:lnTo>
                    <a:pt x="7202297" y="2201164"/>
                  </a:lnTo>
                  <a:cubicBezTo>
                    <a:pt x="7397115" y="2201164"/>
                    <a:pt x="7554595" y="2045208"/>
                    <a:pt x="7554595" y="1853311"/>
                  </a:cubicBezTo>
                  <a:lnTo>
                    <a:pt x="7554595" y="385953"/>
                  </a:lnTo>
                  <a:cubicBezTo>
                    <a:pt x="7554595" y="194056"/>
                    <a:pt x="7397115" y="38100"/>
                    <a:pt x="7202297" y="38100"/>
                  </a:cubicBezTo>
                  <a:lnTo>
                    <a:pt x="390398" y="38100"/>
                  </a:lnTo>
                  <a:lnTo>
                    <a:pt x="390398" y="19050"/>
                  </a:lnTo>
                  <a:lnTo>
                    <a:pt x="390398" y="38100"/>
                  </a:lnTo>
                  <a:cubicBezTo>
                    <a:pt x="195580" y="38100"/>
                    <a:pt x="38100" y="194056"/>
                    <a:pt x="38100" y="3859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33"/>
          <p:cNvSpPr txBox="1"/>
          <p:nvPr/>
        </p:nvSpPr>
        <p:spPr>
          <a:xfrm>
            <a:off x="1010524" y="5660474"/>
            <a:ext cx="5434260" cy="108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Financial mobilization and resource allocation: 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Securing funding and efficiently allocating resources for water management projects in humanitarian contexts.</a:t>
            </a:r>
            <a:endParaRPr/>
          </a:p>
        </p:txBody>
      </p:sp>
      <p:grpSp>
        <p:nvGrpSpPr>
          <p:cNvPr id="917" name="Google Shape;917;p33"/>
          <p:cNvGrpSpPr/>
          <p:nvPr/>
        </p:nvGrpSpPr>
        <p:grpSpPr>
          <a:xfrm rot="5400000">
            <a:off x="10927085" y="2886730"/>
            <a:ext cx="1339787" cy="10091833"/>
            <a:chOff x="0" y="0"/>
            <a:chExt cx="1786382" cy="13455777"/>
          </a:xfrm>
        </p:grpSpPr>
        <p:sp>
          <p:nvSpPr>
            <p:cNvPr id="918" name="Google Shape;918;p33"/>
            <p:cNvSpPr/>
            <p:nvPr/>
          </p:nvSpPr>
          <p:spPr>
            <a:xfrm>
              <a:off x="12700" y="12700"/>
              <a:ext cx="1760982" cy="13430377"/>
            </a:xfrm>
            <a:custGeom>
              <a:rect b="b" l="l" r="r" t="t"/>
              <a:pathLst>
                <a:path extrusionOk="0" h="13430377" w="1760982">
                  <a:moveTo>
                    <a:pt x="293497" y="0"/>
                  </a:moveTo>
                  <a:lnTo>
                    <a:pt x="1467485" y="0"/>
                  </a:lnTo>
                  <a:cubicBezTo>
                    <a:pt x="1629537" y="0"/>
                    <a:pt x="1760982" y="133096"/>
                    <a:pt x="1760982" y="297180"/>
                  </a:cubicBezTo>
                  <a:lnTo>
                    <a:pt x="1760982" y="13430377"/>
                  </a:lnTo>
                  <a:lnTo>
                    <a:pt x="0" y="13430377"/>
                  </a:lnTo>
                  <a:lnTo>
                    <a:pt x="0" y="297180"/>
                  </a:lnTo>
                  <a:cubicBezTo>
                    <a:pt x="0" y="133096"/>
                    <a:pt x="131445" y="0"/>
                    <a:pt x="293497" y="0"/>
                  </a:cubicBez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0" y="0"/>
              <a:ext cx="1786382" cy="13455777"/>
            </a:xfrm>
            <a:custGeom>
              <a:rect b="b" l="l" r="r" t="t"/>
              <a:pathLst>
                <a:path extrusionOk="0" h="13455777" w="1786382">
                  <a:moveTo>
                    <a:pt x="306197" y="0"/>
                  </a:moveTo>
                  <a:lnTo>
                    <a:pt x="1480185" y="0"/>
                  </a:lnTo>
                  <a:lnTo>
                    <a:pt x="1480185" y="12700"/>
                  </a:lnTo>
                  <a:lnTo>
                    <a:pt x="1480185" y="0"/>
                  </a:lnTo>
                  <a:cubicBezTo>
                    <a:pt x="1649476" y="0"/>
                    <a:pt x="1786382" y="138938"/>
                    <a:pt x="1786382" y="309880"/>
                  </a:cubicBezTo>
                  <a:lnTo>
                    <a:pt x="1773682" y="309880"/>
                  </a:lnTo>
                  <a:lnTo>
                    <a:pt x="1786382" y="309880"/>
                  </a:lnTo>
                  <a:lnTo>
                    <a:pt x="1786382" y="13443077"/>
                  </a:lnTo>
                  <a:cubicBezTo>
                    <a:pt x="1786382" y="13450063"/>
                    <a:pt x="1780667" y="13455777"/>
                    <a:pt x="1773682" y="13455777"/>
                  </a:cubicBezTo>
                  <a:lnTo>
                    <a:pt x="12700" y="13455777"/>
                  </a:lnTo>
                  <a:cubicBezTo>
                    <a:pt x="5715" y="13455777"/>
                    <a:pt x="0" y="13450063"/>
                    <a:pt x="0" y="13443077"/>
                  </a:cubicBezTo>
                  <a:lnTo>
                    <a:pt x="0" y="309880"/>
                  </a:lnTo>
                  <a:lnTo>
                    <a:pt x="12700" y="309880"/>
                  </a:lnTo>
                  <a:lnTo>
                    <a:pt x="0" y="309880"/>
                  </a:lnTo>
                  <a:cubicBezTo>
                    <a:pt x="0" y="138938"/>
                    <a:pt x="136906" y="0"/>
                    <a:pt x="306197" y="0"/>
                  </a:cubicBezTo>
                  <a:cubicBezTo>
                    <a:pt x="310134" y="0"/>
                    <a:pt x="313817" y="1778"/>
                    <a:pt x="316230" y="4826"/>
                  </a:cubicBezTo>
                  <a:lnTo>
                    <a:pt x="306197" y="12700"/>
                  </a:lnTo>
                  <a:lnTo>
                    <a:pt x="306197" y="0"/>
                  </a:lnTo>
                  <a:moveTo>
                    <a:pt x="306197" y="25400"/>
                  </a:moveTo>
                  <a:cubicBezTo>
                    <a:pt x="302260" y="25400"/>
                    <a:pt x="298577" y="23622"/>
                    <a:pt x="296164" y="20574"/>
                  </a:cubicBezTo>
                  <a:lnTo>
                    <a:pt x="306197" y="12700"/>
                  </a:lnTo>
                  <a:lnTo>
                    <a:pt x="306197" y="25400"/>
                  </a:lnTo>
                  <a:cubicBezTo>
                    <a:pt x="151257" y="25400"/>
                    <a:pt x="25400" y="152654"/>
                    <a:pt x="25400" y="309880"/>
                  </a:cubicBezTo>
                  <a:lnTo>
                    <a:pt x="25400" y="13443077"/>
                  </a:lnTo>
                  <a:lnTo>
                    <a:pt x="12700" y="13443077"/>
                  </a:lnTo>
                  <a:lnTo>
                    <a:pt x="12700" y="13430377"/>
                  </a:lnTo>
                  <a:lnTo>
                    <a:pt x="1773682" y="13430377"/>
                  </a:lnTo>
                  <a:lnTo>
                    <a:pt x="1773682" y="13443077"/>
                  </a:lnTo>
                  <a:lnTo>
                    <a:pt x="1760982" y="13443077"/>
                  </a:lnTo>
                  <a:lnTo>
                    <a:pt x="1760982" y="309880"/>
                  </a:lnTo>
                  <a:cubicBezTo>
                    <a:pt x="1760982" y="152654"/>
                    <a:pt x="1635125" y="25400"/>
                    <a:pt x="1480185" y="25400"/>
                  </a:cubicBezTo>
                  <a:lnTo>
                    <a:pt x="306197" y="25400"/>
                  </a:lnTo>
                  <a:close/>
                </a:path>
              </a:pathLst>
            </a:custGeom>
            <a:solidFill>
              <a:srgbClr val="DED9D5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0" name="Google Shape;920;p33"/>
          <p:cNvSpPr txBox="1"/>
          <p:nvPr/>
        </p:nvSpPr>
        <p:spPr>
          <a:xfrm>
            <a:off x="6615863" y="7589348"/>
            <a:ext cx="9897792" cy="705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2" marL="46148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Enhances the accuracy of planning, improves resource allocation, and ensures timely interventions.</a:t>
            </a:r>
            <a:endParaRPr/>
          </a:p>
        </p:txBody>
      </p:sp>
      <p:grpSp>
        <p:nvGrpSpPr>
          <p:cNvPr id="921" name="Google Shape;921;p33"/>
          <p:cNvGrpSpPr/>
          <p:nvPr/>
        </p:nvGrpSpPr>
        <p:grpSpPr>
          <a:xfrm>
            <a:off x="880406" y="7092903"/>
            <a:ext cx="5694521" cy="1679448"/>
            <a:chOff x="0" y="0"/>
            <a:chExt cx="7592695" cy="2239264"/>
          </a:xfrm>
        </p:grpSpPr>
        <p:sp>
          <p:nvSpPr>
            <p:cNvPr id="922" name="Google Shape;922;p33"/>
            <p:cNvSpPr/>
            <p:nvPr/>
          </p:nvSpPr>
          <p:spPr>
            <a:xfrm>
              <a:off x="19050" y="19050"/>
              <a:ext cx="7554595" cy="2201164"/>
            </a:xfrm>
            <a:custGeom>
              <a:rect b="b" l="l" r="r" t="t"/>
              <a:pathLst>
                <a:path extrusionOk="0" h="2201164" w="7554595">
                  <a:moveTo>
                    <a:pt x="0" y="366903"/>
                  </a:moveTo>
                  <a:cubicBezTo>
                    <a:pt x="0" y="164211"/>
                    <a:pt x="166243" y="0"/>
                    <a:pt x="371348" y="0"/>
                  </a:cubicBezTo>
                  <a:lnTo>
                    <a:pt x="7183247" y="0"/>
                  </a:lnTo>
                  <a:cubicBezTo>
                    <a:pt x="7388352" y="0"/>
                    <a:pt x="7554595" y="164211"/>
                    <a:pt x="7554595" y="366903"/>
                  </a:cubicBezTo>
                  <a:lnTo>
                    <a:pt x="7554595" y="1834261"/>
                  </a:lnTo>
                  <a:cubicBezTo>
                    <a:pt x="7554595" y="2036826"/>
                    <a:pt x="7388352" y="2201164"/>
                    <a:pt x="7183247" y="2201164"/>
                  </a:cubicBezTo>
                  <a:lnTo>
                    <a:pt x="371348" y="2201164"/>
                  </a:lnTo>
                  <a:cubicBezTo>
                    <a:pt x="166243" y="2201164"/>
                    <a:pt x="0" y="2036953"/>
                    <a:pt x="0" y="1834261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0" y="0"/>
              <a:ext cx="7592695" cy="2239264"/>
            </a:xfrm>
            <a:custGeom>
              <a:rect b="b" l="l" r="r" t="t"/>
              <a:pathLst>
                <a:path extrusionOk="0" h="2239264" w="7592695">
                  <a:moveTo>
                    <a:pt x="0" y="385953"/>
                  </a:moveTo>
                  <a:cubicBezTo>
                    <a:pt x="0" y="172593"/>
                    <a:pt x="175006" y="0"/>
                    <a:pt x="390398" y="0"/>
                  </a:cubicBezTo>
                  <a:lnTo>
                    <a:pt x="7202297" y="0"/>
                  </a:lnTo>
                  <a:lnTo>
                    <a:pt x="7202297" y="19050"/>
                  </a:lnTo>
                  <a:lnTo>
                    <a:pt x="7202297" y="0"/>
                  </a:lnTo>
                  <a:cubicBezTo>
                    <a:pt x="7417689" y="0"/>
                    <a:pt x="7592695" y="172593"/>
                    <a:pt x="7592695" y="385953"/>
                  </a:cubicBezTo>
                  <a:lnTo>
                    <a:pt x="7573645" y="385953"/>
                  </a:lnTo>
                  <a:lnTo>
                    <a:pt x="7592695" y="385953"/>
                  </a:lnTo>
                  <a:lnTo>
                    <a:pt x="7592695" y="1853311"/>
                  </a:lnTo>
                  <a:lnTo>
                    <a:pt x="7573645" y="1853311"/>
                  </a:lnTo>
                  <a:lnTo>
                    <a:pt x="7592695" y="1853311"/>
                  </a:lnTo>
                  <a:cubicBezTo>
                    <a:pt x="7592695" y="2066671"/>
                    <a:pt x="7417689" y="2239264"/>
                    <a:pt x="7202297" y="2239264"/>
                  </a:cubicBezTo>
                  <a:lnTo>
                    <a:pt x="7202297" y="2220214"/>
                  </a:lnTo>
                  <a:lnTo>
                    <a:pt x="7202297" y="2239264"/>
                  </a:lnTo>
                  <a:lnTo>
                    <a:pt x="390398" y="2239264"/>
                  </a:lnTo>
                  <a:lnTo>
                    <a:pt x="390398" y="2220214"/>
                  </a:lnTo>
                  <a:lnTo>
                    <a:pt x="390398" y="2239264"/>
                  </a:lnTo>
                  <a:cubicBezTo>
                    <a:pt x="175006" y="2239264"/>
                    <a:pt x="0" y="2066671"/>
                    <a:pt x="0" y="1853311"/>
                  </a:cubicBezTo>
                  <a:lnTo>
                    <a:pt x="0" y="385953"/>
                  </a:lnTo>
                  <a:lnTo>
                    <a:pt x="19050" y="385953"/>
                  </a:lnTo>
                  <a:lnTo>
                    <a:pt x="0" y="385953"/>
                  </a:lnTo>
                  <a:moveTo>
                    <a:pt x="38100" y="385953"/>
                  </a:moveTo>
                  <a:lnTo>
                    <a:pt x="38100" y="1853311"/>
                  </a:lnTo>
                  <a:lnTo>
                    <a:pt x="19050" y="1853311"/>
                  </a:lnTo>
                  <a:lnTo>
                    <a:pt x="38100" y="1853311"/>
                  </a:lnTo>
                  <a:cubicBezTo>
                    <a:pt x="38100" y="2045208"/>
                    <a:pt x="195580" y="2201164"/>
                    <a:pt x="390398" y="2201164"/>
                  </a:cubicBezTo>
                  <a:lnTo>
                    <a:pt x="7202297" y="2201164"/>
                  </a:lnTo>
                  <a:cubicBezTo>
                    <a:pt x="7397115" y="2201164"/>
                    <a:pt x="7554595" y="2045208"/>
                    <a:pt x="7554595" y="1853311"/>
                  </a:cubicBezTo>
                  <a:lnTo>
                    <a:pt x="7554595" y="385953"/>
                  </a:lnTo>
                  <a:cubicBezTo>
                    <a:pt x="7554595" y="194056"/>
                    <a:pt x="7397115" y="38100"/>
                    <a:pt x="7202297" y="38100"/>
                  </a:cubicBezTo>
                  <a:lnTo>
                    <a:pt x="390398" y="38100"/>
                  </a:lnTo>
                  <a:lnTo>
                    <a:pt x="390398" y="19050"/>
                  </a:lnTo>
                  <a:lnTo>
                    <a:pt x="390398" y="38100"/>
                  </a:lnTo>
                  <a:cubicBezTo>
                    <a:pt x="195580" y="38100"/>
                    <a:pt x="38100" y="194056"/>
                    <a:pt x="38100" y="3859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4" name="Google Shape;924;p33"/>
          <p:cNvSpPr txBox="1"/>
          <p:nvPr/>
        </p:nvSpPr>
        <p:spPr>
          <a:xfrm>
            <a:off x="1010524" y="7527244"/>
            <a:ext cx="5434260" cy="8202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Data-driven decision making: 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Using real-time data and advanced monitoring technologies to inform water management strategies.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A29A"/>
        </a:soli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4"/>
          <p:cNvSpPr/>
          <p:nvPr/>
        </p:nvSpPr>
        <p:spPr>
          <a:xfrm flipH="1" rot="3055478">
            <a:off x="532938" y="-2369074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0" name="Google Shape;930;p34"/>
          <p:cNvSpPr/>
          <p:nvPr/>
        </p:nvSpPr>
        <p:spPr>
          <a:xfrm rot="-7744521">
            <a:off x="716443" y="-1906875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1" name="Google Shape;931;p34"/>
          <p:cNvSpPr/>
          <p:nvPr/>
        </p:nvSpPr>
        <p:spPr>
          <a:xfrm flipH="1" rot="-7549155">
            <a:off x="13506787" y="4121354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2" name="Google Shape;932;p34"/>
          <p:cNvSpPr/>
          <p:nvPr/>
        </p:nvSpPr>
        <p:spPr>
          <a:xfrm rot="3250844">
            <a:off x="14151159" y="5362706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33" name="Google Shape;933;p34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934" name="Google Shape;934;p34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6" name="Google Shape;936;p34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937" name="Google Shape;937;p34"/>
          <p:cNvSpPr/>
          <p:nvPr/>
        </p:nvSpPr>
        <p:spPr>
          <a:xfrm>
            <a:off x="883108" y="5998028"/>
            <a:ext cx="2902536" cy="3846735"/>
          </a:xfrm>
          <a:custGeom>
            <a:rect b="b" l="l" r="r" t="t"/>
            <a:pathLst>
              <a:path extrusionOk="0" h="3846735" w="2902536">
                <a:moveTo>
                  <a:pt x="0" y="0"/>
                </a:moveTo>
                <a:lnTo>
                  <a:pt x="2902536" y="0"/>
                </a:lnTo>
                <a:lnTo>
                  <a:pt x="2902536" y="3846734"/>
                </a:lnTo>
                <a:lnTo>
                  <a:pt x="0" y="3846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8" name="Google Shape;938;p34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DED9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939" name="Google Shape;939;p34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  <p:sp>
        <p:nvSpPr>
          <p:cNvPr id="940" name="Google Shape;940;p34"/>
          <p:cNvSpPr txBox="1"/>
          <p:nvPr/>
        </p:nvSpPr>
        <p:spPr>
          <a:xfrm>
            <a:off x="6629400" y="4220765"/>
            <a:ext cx="9850582" cy="2699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4: Case studies and practical exercises</a:t>
            </a:r>
            <a:endParaRPr/>
          </a:p>
        </p:txBody>
      </p:sp>
      <p:cxnSp>
        <p:nvCxnSpPr>
          <p:cNvPr id="941" name="Google Shape;941;p34"/>
          <p:cNvCxnSpPr/>
          <p:nvPr/>
        </p:nvCxnSpPr>
        <p:spPr>
          <a:xfrm rot="10800000">
            <a:off x="4493425" y="6424800"/>
            <a:ext cx="0" cy="38187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5"/>
          <p:cNvSpPr/>
          <p:nvPr/>
        </p:nvSpPr>
        <p:spPr>
          <a:xfrm flipH="1" rot="-7549155">
            <a:off x="13506787" y="4121354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1" name="Google Shape;951;p35"/>
          <p:cNvSpPr/>
          <p:nvPr/>
        </p:nvSpPr>
        <p:spPr>
          <a:xfrm rot="3250844">
            <a:off x="14151159" y="5362706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2" name="Google Shape;952;p35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953" name="Google Shape;953;p35"/>
          <p:cNvSpPr txBox="1"/>
          <p:nvPr/>
        </p:nvSpPr>
        <p:spPr>
          <a:xfrm>
            <a:off x="7774241" y="5978652"/>
            <a:ext cx="9621094" cy="3279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Prolonged droughts and conflict.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Severe water depletion affecting drinking water, hygiene, and sanitation.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Response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WASH Cluster 2024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implemented small-scale, climate-resilient solutions such as household water treatments, chlorination, reverse osmosis plants, and hand-pump repairs.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Lessons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Community involvement is crucial; integrated WASH services improve outcomes; climate-resilient water solutions are key.</a:t>
            </a:r>
            <a:endParaRPr/>
          </a:p>
        </p:txBody>
      </p:sp>
      <p:sp>
        <p:nvSpPr>
          <p:cNvPr id="954" name="Google Shape;954;p35"/>
          <p:cNvSpPr txBox="1"/>
          <p:nvPr/>
        </p:nvSpPr>
        <p:spPr>
          <a:xfrm>
            <a:off x="696001" y="6892105"/>
            <a:ext cx="6239668" cy="1226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12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Water Management in Afghanistan</a:t>
            </a:r>
            <a:endParaRPr/>
          </a:p>
        </p:txBody>
      </p:sp>
      <p:sp>
        <p:nvSpPr>
          <p:cNvPr id="955" name="Google Shape;955;p35"/>
          <p:cNvSpPr/>
          <p:nvPr/>
        </p:nvSpPr>
        <p:spPr>
          <a:xfrm>
            <a:off x="30" y="15"/>
            <a:ext cx="18287970" cy="5143485"/>
          </a:xfrm>
          <a:custGeom>
            <a:rect b="b" l="l" r="r" t="t"/>
            <a:pathLst>
              <a:path extrusionOk="0" h="5143485" w="18287970">
                <a:moveTo>
                  <a:pt x="0" y="0"/>
                </a:moveTo>
                <a:lnTo>
                  <a:pt x="18287970" y="0"/>
                </a:lnTo>
                <a:lnTo>
                  <a:pt x="18287970" y="5143485"/>
                </a:lnTo>
                <a:lnTo>
                  <a:pt x="0" y="5143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441" l="0" r="-153" t="-12664"/>
            </a:stretch>
          </a:blipFill>
          <a:ln>
            <a:noFill/>
          </a:ln>
        </p:spPr>
      </p:sp>
      <p:sp>
        <p:nvSpPr>
          <p:cNvPr id="956" name="Google Shape;956;p35"/>
          <p:cNvSpPr txBox="1"/>
          <p:nvPr/>
        </p:nvSpPr>
        <p:spPr>
          <a:xfrm>
            <a:off x="182880" y="4833000"/>
            <a:ext cx="896112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Humanitarian Action</a:t>
            </a:r>
            <a:endParaRPr/>
          </a:p>
        </p:txBody>
      </p:sp>
      <p:sp>
        <p:nvSpPr>
          <p:cNvPr id="957" name="Google Shape;957;p35"/>
          <p:cNvSpPr/>
          <p:nvPr/>
        </p:nvSpPr>
        <p:spPr>
          <a:xfrm flipH="1" rot="3055478">
            <a:off x="532938" y="-2369074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8" name="Google Shape;958;p35"/>
          <p:cNvSpPr/>
          <p:nvPr/>
        </p:nvSpPr>
        <p:spPr>
          <a:xfrm rot="-7744521">
            <a:off x="716443" y="-1906875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964" name="Google Shape;964;p36"/>
          <p:cNvSpPr/>
          <p:nvPr/>
        </p:nvSpPr>
        <p:spPr>
          <a:xfrm flipH="1" rot="3055478">
            <a:off x="532938" y="-2369074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5" name="Google Shape;965;p36"/>
          <p:cNvSpPr/>
          <p:nvPr/>
        </p:nvSpPr>
        <p:spPr>
          <a:xfrm rot="-7744521">
            <a:off x="716443" y="-1906875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6" name="Google Shape;966;p36"/>
          <p:cNvSpPr txBox="1"/>
          <p:nvPr/>
        </p:nvSpPr>
        <p:spPr>
          <a:xfrm>
            <a:off x="914399" y="2419349"/>
            <a:ext cx="7467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Recovery efforts post-2010 earthquake.</a:t>
            </a:r>
            <a:endParaRPr sz="1100"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Damaged water and sanitation infrastructure, waste management issues.</a:t>
            </a:r>
            <a:endParaRPr sz="1100"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Response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Various NGOs and DINEPA (Haitian Water and Sanitation National Directorate) coordinated efforts on water trucking, bladder tanks, chlorination, composting toilets, and waste recycling.</a:t>
            </a:r>
            <a:endParaRPr sz="1100"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Lessons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Coordination among stakeholders is essential; disaster preparedness is crucial to effective water and sanitation management.</a:t>
            </a:r>
            <a:endParaRPr sz="1100"/>
          </a:p>
        </p:txBody>
      </p:sp>
      <p:sp>
        <p:nvSpPr>
          <p:cNvPr id="967" name="Google Shape;967;p36"/>
          <p:cNvSpPr txBox="1"/>
          <p:nvPr/>
        </p:nvSpPr>
        <p:spPr>
          <a:xfrm>
            <a:off x="914399" y="957072"/>
            <a:ext cx="7990115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Water and Sanitation in Post-Earthquake Haiti</a:t>
            </a:r>
            <a:endParaRPr/>
          </a:p>
        </p:txBody>
      </p:sp>
      <p:sp>
        <p:nvSpPr>
          <p:cNvPr descr="Cropped hand watering the plant" id="968" name="Google Shape;968;p36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9810" r="-8974" t="0"/>
            </a:stretch>
          </a:blipFill>
          <a:ln>
            <a:noFill/>
          </a:ln>
        </p:spPr>
      </p:sp>
      <p:sp>
        <p:nvSpPr>
          <p:cNvPr id="969" name="Google Shape;969;p36"/>
          <p:cNvSpPr/>
          <p:nvPr/>
        </p:nvSpPr>
        <p:spPr>
          <a:xfrm flipH="1" rot="-7549155">
            <a:off x="13506787" y="4121354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0" name="Google Shape;970;p36"/>
          <p:cNvSpPr/>
          <p:nvPr/>
        </p:nvSpPr>
        <p:spPr>
          <a:xfrm rot="3250844">
            <a:off x="14151159" y="5362706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37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976" name="Google Shape;976;p37"/>
          <p:cNvSpPr txBox="1"/>
          <p:nvPr/>
        </p:nvSpPr>
        <p:spPr>
          <a:xfrm>
            <a:off x="914399" y="2457449"/>
            <a:ext cx="7467600" cy="58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1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3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303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Drought and climate-induced water scarcity exacerbated by conflict.</a:t>
            </a:r>
            <a:endParaRPr sz="1100"/>
          </a:p>
          <a:p>
            <a:pPr indent="0" lvl="0" marL="0" marR="0" rtl="0" algn="l">
              <a:lnSpc>
                <a:spcPct val="971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3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Challenges</a:t>
            </a:r>
            <a:r>
              <a:rPr b="0" i="0" lang="en-US" sz="303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Competition over limited water resources affecting agriculture and increasing conflict.</a:t>
            </a:r>
            <a:endParaRPr sz="1100"/>
          </a:p>
          <a:p>
            <a:pPr indent="0" lvl="0" marL="0" marR="0" rtl="0" algn="l">
              <a:lnSpc>
                <a:spcPct val="971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3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Response</a:t>
            </a:r>
            <a:r>
              <a:rPr b="0" i="0" lang="en-US" sz="303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Rainmaker Enterprise implemented solar-powered drip irrigation systems combined with traditional knowledge to provide sustainable water supply and reduce conflict.</a:t>
            </a:r>
            <a:endParaRPr sz="1100"/>
          </a:p>
          <a:p>
            <a:pPr indent="0" lvl="0" marL="0" marR="0" rtl="0" algn="l">
              <a:lnSpc>
                <a:spcPct val="971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3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Lessons</a:t>
            </a:r>
            <a:r>
              <a:rPr b="0" i="0" lang="en-US" sz="303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Community-driven, innovative water management solutions build long-term resilience and sustainability.</a:t>
            </a:r>
            <a:endParaRPr sz="1100"/>
          </a:p>
        </p:txBody>
      </p:sp>
      <p:sp>
        <p:nvSpPr>
          <p:cNvPr id="977" name="Google Shape;977;p37"/>
          <p:cNvSpPr txBox="1"/>
          <p:nvPr/>
        </p:nvSpPr>
        <p:spPr>
          <a:xfrm>
            <a:off x="914399" y="957072"/>
            <a:ext cx="7990115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Rainmaker Enterprise in South Sudan</a:t>
            </a:r>
            <a:endParaRPr/>
          </a:p>
        </p:txBody>
      </p:sp>
      <p:sp>
        <p:nvSpPr>
          <p:cNvPr descr="Cropped hand watering the plant" id="978" name="Google Shape;978;p37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9810" r="-8974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988" name="Google Shape;988;p38"/>
          <p:cNvSpPr/>
          <p:nvPr/>
        </p:nvSpPr>
        <p:spPr>
          <a:xfrm flipH="1" rot="3055478">
            <a:off x="532938" y="-2369074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9" name="Google Shape;989;p38"/>
          <p:cNvSpPr/>
          <p:nvPr/>
        </p:nvSpPr>
        <p:spPr>
          <a:xfrm rot="-7744521">
            <a:off x="716443" y="-1906875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0" name="Google Shape;990;p38"/>
          <p:cNvSpPr txBox="1"/>
          <p:nvPr/>
        </p:nvSpPr>
        <p:spPr>
          <a:xfrm>
            <a:off x="914399" y="2476499"/>
            <a:ext cx="7582800" cy="5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Chronic water scarcity worsened by conflict and blockades.</a:t>
            </a:r>
            <a:endParaRPr sz="1100"/>
          </a:p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Challenges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High salinity and contamination in over 90% of the region’s water sources.</a:t>
            </a:r>
            <a:endParaRPr sz="1100"/>
          </a:p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Response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UNICEF installed small-scale desalination plants to provide clean water through public taps and tanks.</a:t>
            </a:r>
            <a:endParaRPr sz="1100"/>
          </a:p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Lessons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Decentralized, small-scale desalination systems can provide immediate relief; reliable power access is key to their success.</a:t>
            </a:r>
            <a:endParaRPr sz="1100"/>
          </a:p>
        </p:txBody>
      </p:sp>
      <p:sp>
        <p:nvSpPr>
          <p:cNvPr id="991" name="Google Shape;991;p38"/>
          <p:cNvSpPr txBox="1"/>
          <p:nvPr/>
        </p:nvSpPr>
        <p:spPr>
          <a:xfrm>
            <a:off x="914400" y="957072"/>
            <a:ext cx="720090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Water Desalination in Gaza</a:t>
            </a:r>
            <a:endParaRPr/>
          </a:p>
        </p:txBody>
      </p:sp>
      <p:sp>
        <p:nvSpPr>
          <p:cNvPr id="992" name="Google Shape;992;p38"/>
          <p:cNvSpPr/>
          <p:nvPr/>
        </p:nvSpPr>
        <p:spPr>
          <a:xfrm>
            <a:off x="9456234" y="15"/>
            <a:ext cx="8831764" cy="9935721"/>
          </a:xfrm>
          <a:custGeom>
            <a:rect b="b" l="l" r="r" t="t"/>
            <a:pathLst>
              <a:path extrusionOk="0" h="9935721" w="8831764">
                <a:moveTo>
                  <a:pt x="0" y="0"/>
                </a:moveTo>
                <a:lnTo>
                  <a:pt x="8831764" y="0"/>
                </a:lnTo>
                <a:lnTo>
                  <a:pt x="8831764" y="9935721"/>
                </a:lnTo>
                <a:lnTo>
                  <a:pt x="0" y="9935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4881" r="-33857" t="0"/>
            </a:stretch>
          </a:blipFill>
          <a:ln>
            <a:noFill/>
          </a:ln>
        </p:spPr>
      </p:sp>
      <p:sp>
        <p:nvSpPr>
          <p:cNvPr id="993" name="Google Shape;993;p38"/>
          <p:cNvSpPr txBox="1"/>
          <p:nvPr/>
        </p:nvSpPr>
        <p:spPr>
          <a:xfrm>
            <a:off x="13163454" y="9959425"/>
            <a:ext cx="5033104" cy="333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UNICEF</a:t>
            </a:r>
            <a:endParaRPr/>
          </a:p>
        </p:txBody>
      </p:sp>
      <p:sp>
        <p:nvSpPr>
          <p:cNvPr id="994" name="Google Shape;994;p38"/>
          <p:cNvSpPr/>
          <p:nvPr/>
        </p:nvSpPr>
        <p:spPr>
          <a:xfrm flipH="1" rot="-7549155">
            <a:off x="13506787" y="4121354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5" name="Google Shape;995;p38"/>
          <p:cNvSpPr/>
          <p:nvPr/>
        </p:nvSpPr>
        <p:spPr>
          <a:xfrm rot="3250844">
            <a:off x="14151159" y="5362706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9"/>
          <p:cNvSpPr/>
          <p:nvPr/>
        </p:nvSpPr>
        <p:spPr>
          <a:xfrm flipH="1" rot="3055478">
            <a:off x="532938" y="-2369074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1" name="Google Shape;1001;p39"/>
          <p:cNvSpPr/>
          <p:nvPr/>
        </p:nvSpPr>
        <p:spPr>
          <a:xfrm rot="-7744521">
            <a:off x="716443" y="-1906875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2" name="Google Shape;1002;p39"/>
          <p:cNvSpPr/>
          <p:nvPr/>
        </p:nvSpPr>
        <p:spPr>
          <a:xfrm flipH="1" rot="-7549155">
            <a:off x="13506787" y="4121354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3" name="Google Shape;1003;p39"/>
          <p:cNvSpPr/>
          <p:nvPr/>
        </p:nvSpPr>
        <p:spPr>
          <a:xfrm rot="3250844">
            <a:off x="14151159" y="5362706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4" name="Google Shape;1004;p3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005" name="Google Shape;1005;p39"/>
          <p:cNvSpPr txBox="1"/>
          <p:nvPr/>
        </p:nvSpPr>
        <p:spPr>
          <a:xfrm>
            <a:off x="1153886" y="596483"/>
            <a:ext cx="7990114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Key Takeaways</a:t>
            </a:r>
            <a:endParaRPr/>
          </a:p>
        </p:txBody>
      </p:sp>
      <p:grpSp>
        <p:nvGrpSpPr>
          <p:cNvPr id="1006" name="Google Shape;1006;p39"/>
          <p:cNvGrpSpPr/>
          <p:nvPr/>
        </p:nvGrpSpPr>
        <p:grpSpPr>
          <a:xfrm>
            <a:off x="1281021" y="1303850"/>
            <a:ext cx="16290989" cy="19050"/>
            <a:chOff x="12700" y="0"/>
            <a:chExt cx="21721318" cy="25400"/>
          </a:xfrm>
        </p:grpSpPr>
        <p:sp>
          <p:nvSpPr>
            <p:cNvPr id="1007" name="Google Shape;1007;p39"/>
            <p:cNvSpPr/>
            <p:nvPr/>
          </p:nvSpPr>
          <p:spPr>
            <a:xfrm>
              <a:off x="12700" y="12700"/>
              <a:ext cx="21721318" cy="0"/>
            </a:xfrm>
            <a:custGeom>
              <a:rect b="b" l="l" r="r" t="t"/>
              <a:pathLst>
                <a:path extrusionOk="0" h="120000" w="21721318">
                  <a:moveTo>
                    <a:pt x="0" y="0"/>
                  </a:moveTo>
                  <a:lnTo>
                    <a:pt x="21721318" y="0"/>
                  </a:lnTo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  <p:sp>
          <p:nvSpPr>
            <p:cNvPr id="1008" name="Google Shape;1008;p39"/>
            <p:cNvSpPr/>
            <p:nvPr/>
          </p:nvSpPr>
          <p:spPr>
            <a:xfrm>
              <a:off x="12700" y="0"/>
              <a:ext cx="21721318" cy="25400"/>
            </a:xfrm>
            <a:custGeom>
              <a:rect b="b" l="l" r="r" t="t"/>
              <a:pathLst>
                <a:path extrusionOk="0" h="25400" w="21721318">
                  <a:moveTo>
                    <a:pt x="0" y="0"/>
                  </a:moveTo>
                  <a:lnTo>
                    <a:pt x="21721318" y="0"/>
                  </a:lnTo>
                  <a:lnTo>
                    <a:pt x="2172131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</p:grpSp>
      <p:sp>
        <p:nvSpPr>
          <p:cNvPr id="1009" name="Google Shape;1009;p39"/>
          <p:cNvSpPr txBox="1"/>
          <p:nvPr/>
        </p:nvSpPr>
        <p:spPr>
          <a:xfrm>
            <a:off x="1337218" y="1388622"/>
            <a:ext cx="16178590" cy="744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Effective water management is critical for health, sanitation, and environmental stability during crises, ensuring safe drinking water and ecosystem protection.</a:t>
            </a:r>
            <a:endParaRPr/>
          </a:p>
        </p:txBody>
      </p:sp>
      <p:grpSp>
        <p:nvGrpSpPr>
          <p:cNvPr id="1010" name="Google Shape;1010;p39"/>
          <p:cNvGrpSpPr/>
          <p:nvPr/>
        </p:nvGrpSpPr>
        <p:grpSpPr>
          <a:xfrm>
            <a:off x="1281021" y="2180043"/>
            <a:ext cx="16290989" cy="19050"/>
            <a:chOff x="12700" y="0"/>
            <a:chExt cx="21721318" cy="25400"/>
          </a:xfrm>
        </p:grpSpPr>
        <p:sp>
          <p:nvSpPr>
            <p:cNvPr id="1011" name="Google Shape;1011;p39"/>
            <p:cNvSpPr/>
            <p:nvPr/>
          </p:nvSpPr>
          <p:spPr>
            <a:xfrm>
              <a:off x="12700" y="12700"/>
              <a:ext cx="21721318" cy="0"/>
            </a:xfrm>
            <a:custGeom>
              <a:rect b="b" l="l" r="r" t="t"/>
              <a:pathLst>
                <a:path extrusionOk="0" h="120000" w="21721318">
                  <a:moveTo>
                    <a:pt x="0" y="0"/>
                  </a:moveTo>
                  <a:lnTo>
                    <a:pt x="21721318" y="0"/>
                  </a:lnTo>
                </a:path>
              </a:pathLst>
            </a:custGeom>
            <a:solidFill>
              <a:srgbClr val="CF0A34"/>
            </a:solidFill>
            <a:ln>
              <a:noFill/>
            </a:ln>
          </p:spPr>
        </p:sp>
        <p:sp>
          <p:nvSpPr>
            <p:cNvPr id="1012" name="Google Shape;1012;p39"/>
            <p:cNvSpPr/>
            <p:nvPr/>
          </p:nvSpPr>
          <p:spPr>
            <a:xfrm>
              <a:off x="12700" y="0"/>
              <a:ext cx="21721318" cy="25400"/>
            </a:xfrm>
            <a:custGeom>
              <a:rect b="b" l="l" r="r" t="t"/>
              <a:pathLst>
                <a:path extrusionOk="0" h="25400" w="21721318">
                  <a:moveTo>
                    <a:pt x="0" y="0"/>
                  </a:moveTo>
                  <a:lnTo>
                    <a:pt x="21721318" y="0"/>
                  </a:lnTo>
                  <a:lnTo>
                    <a:pt x="2172131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CF0A34"/>
            </a:solidFill>
            <a:ln>
              <a:noFill/>
            </a:ln>
          </p:spPr>
        </p:sp>
      </p:grpSp>
      <p:sp>
        <p:nvSpPr>
          <p:cNvPr id="1013" name="Google Shape;1013;p39"/>
          <p:cNvSpPr txBox="1"/>
          <p:nvPr/>
        </p:nvSpPr>
        <p:spPr>
          <a:xfrm>
            <a:off x="1337218" y="2264816"/>
            <a:ext cx="16178590" cy="744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Surface water, groundwater, rainwater harvesting, and desalination each have unique benefits and challenges in emergencies, requiring tailored approaches.</a:t>
            </a:r>
            <a:endParaRPr/>
          </a:p>
        </p:txBody>
      </p:sp>
      <p:grpSp>
        <p:nvGrpSpPr>
          <p:cNvPr id="1014" name="Google Shape;1014;p39"/>
          <p:cNvGrpSpPr/>
          <p:nvPr/>
        </p:nvGrpSpPr>
        <p:grpSpPr>
          <a:xfrm>
            <a:off x="1281021" y="3056235"/>
            <a:ext cx="16290989" cy="19050"/>
            <a:chOff x="12700" y="0"/>
            <a:chExt cx="21721318" cy="25400"/>
          </a:xfrm>
        </p:grpSpPr>
        <p:sp>
          <p:nvSpPr>
            <p:cNvPr id="1015" name="Google Shape;1015;p39"/>
            <p:cNvSpPr/>
            <p:nvPr/>
          </p:nvSpPr>
          <p:spPr>
            <a:xfrm>
              <a:off x="12700" y="12700"/>
              <a:ext cx="21721318" cy="0"/>
            </a:xfrm>
            <a:custGeom>
              <a:rect b="b" l="l" r="r" t="t"/>
              <a:pathLst>
                <a:path extrusionOk="0" h="120000" w="21721318">
                  <a:moveTo>
                    <a:pt x="0" y="0"/>
                  </a:moveTo>
                  <a:lnTo>
                    <a:pt x="21721318" y="0"/>
                  </a:lnTo>
                </a:path>
              </a:pathLst>
            </a:custGeom>
            <a:solidFill>
              <a:srgbClr val="28EA60"/>
            </a:solidFill>
            <a:ln>
              <a:noFill/>
            </a:ln>
          </p:spPr>
        </p:sp>
        <p:sp>
          <p:nvSpPr>
            <p:cNvPr id="1016" name="Google Shape;1016;p39"/>
            <p:cNvSpPr/>
            <p:nvPr/>
          </p:nvSpPr>
          <p:spPr>
            <a:xfrm>
              <a:off x="12700" y="0"/>
              <a:ext cx="21721318" cy="25400"/>
            </a:xfrm>
            <a:custGeom>
              <a:rect b="b" l="l" r="r" t="t"/>
              <a:pathLst>
                <a:path extrusionOk="0" h="25400" w="21721318">
                  <a:moveTo>
                    <a:pt x="0" y="0"/>
                  </a:moveTo>
                  <a:lnTo>
                    <a:pt x="21721318" y="0"/>
                  </a:lnTo>
                  <a:lnTo>
                    <a:pt x="2172131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28EA60"/>
            </a:solidFill>
            <a:ln>
              <a:noFill/>
            </a:ln>
          </p:spPr>
        </p:sp>
      </p:grpSp>
      <p:sp>
        <p:nvSpPr>
          <p:cNvPr id="1017" name="Google Shape;1017;p39"/>
          <p:cNvSpPr txBox="1"/>
          <p:nvPr/>
        </p:nvSpPr>
        <p:spPr>
          <a:xfrm>
            <a:off x="1337218" y="3141007"/>
            <a:ext cx="16178590" cy="744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Methods such as safe drinking water provision, wastewater treatment, and conservation practices protect public health and strengthen water systems' resilience.</a:t>
            </a:r>
            <a:endParaRPr/>
          </a:p>
        </p:txBody>
      </p:sp>
      <p:grpSp>
        <p:nvGrpSpPr>
          <p:cNvPr id="1018" name="Google Shape;1018;p39"/>
          <p:cNvGrpSpPr/>
          <p:nvPr/>
        </p:nvGrpSpPr>
        <p:grpSpPr>
          <a:xfrm>
            <a:off x="1281021" y="3932428"/>
            <a:ext cx="16290989" cy="19050"/>
            <a:chOff x="12700" y="0"/>
            <a:chExt cx="21721318" cy="25400"/>
          </a:xfrm>
        </p:grpSpPr>
        <p:sp>
          <p:nvSpPr>
            <p:cNvPr id="1019" name="Google Shape;1019;p39"/>
            <p:cNvSpPr/>
            <p:nvPr/>
          </p:nvSpPr>
          <p:spPr>
            <a:xfrm>
              <a:off x="12700" y="12700"/>
              <a:ext cx="21721318" cy="0"/>
            </a:xfrm>
            <a:custGeom>
              <a:rect b="b" l="l" r="r" t="t"/>
              <a:pathLst>
                <a:path extrusionOk="0" h="120000" w="21721318">
                  <a:moveTo>
                    <a:pt x="0" y="0"/>
                  </a:moveTo>
                  <a:lnTo>
                    <a:pt x="21721318" y="0"/>
                  </a:lnTo>
                </a:path>
              </a:pathLst>
            </a:custGeom>
            <a:solidFill>
              <a:srgbClr val="CC63E7"/>
            </a:solidFill>
            <a:ln>
              <a:noFill/>
            </a:ln>
          </p:spPr>
        </p:sp>
        <p:sp>
          <p:nvSpPr>
            <p:cNvPr id="1020" name="Google Shape;1020;p39"/>
            <p:cNvSpPr/>
            <p:nvPr/>
          </p:nvSpPr>
          <p:spPr>
            <a:xfrm>
              <a:off x="12700" y="0"/>
              <a:ext cx="21721318" cy="25400"/>
            </a:xfrm>
            <a:custGeom>
              <a:rect b="b" l="l" r="r" t="t"/>
              <a:pathLst>
                <a:path extrusionOk="0" h="25400" w="21721318">
                  <a:moveTo>
                    <a:pt x="0" y="0"/>
                  </a:moveTo>
                  <a:lnTo>
                    <a:pt x="21721318" y="0"/>
                  </a:lnTo>
                  <a:lnTo>
                    <a:pt x="2172131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CC63E7"/>
            </a:solidFill>
            <a:ln>
              <a:noFill/>
            </a:ln>
          </p:spPr>
        </p:sp>
      </p:grpSp>
      <p:sp>
        <p:nvSpPr>
          <p:cNvPr id="1021" name="Google Shape;1021;p39"/>
          <p:cNvSpPr txBox="1"/>
          <p:nvPr/>
        </p:nvSpPr>
        <p:spPr>
          <a:xfrm>
            <a:off x="1337218" y="4017201"/>
            <a:ext cx="16178590" cy="744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Engaging local communities and incorporating indigenous knowledge improves sustainability and effectiveness in water resource management.</a:t>
            </a:r>
            <a:endParaRPr/>
          </a:p>
        </p:txBody>
      </p:sp>
      <p:grpSp>
        <p:nvGrpSpPr>
          <p:cNvPr id="1022" name="Google Shape;1022;p39"/>
          <p:cNvGrpSpPr/>
          <p:nvPr/>
        </p:nvGrpSpPr>
        <p:grpSpPr>
          <a:xfrm>
            <a:off x="1281021" y="4808620"/>
            <a:ext cx="16290989" cy="19050"/>
            <a:chOff x="12700" y="0"/>
            <a:chExt cx="21721318" cy="25400"/>
          </a:xfrm>
        </p:grpSpPr>
        <p:sp>
          <p:nvSpPr>
            <p:cNvPr id="1023" name="Google Shape;1023;p39"/>
            <p:cNvSpPr/>
            <p:nvPr/>
          </p:nvSpPr>
          <p:spPr>
            <a:xfrm>
              <a:off x="12700" y="12700"/>
              <a:ext cx="21721318" cy="0"/>
            </a:xfrm>
            <a:custGeom>
              <a:rect b="b" l="l" r="r" t="t"/>
              <a:pathLst>
                <a:path extrusionOk="0" h="120000" w="21721318">
                  <a:moveTo>
                    <a:pt x="0" y="0"/>
                  </a:moveTo>
                  <a:lnTo>
                    <a:pt x="21721318" y="0"/>
                  </a:lnTo>
                </a:path>
              </a:pathLst>
            </a:custGeom>
            <a:solidFill>
              <a:srgbClr val="D2E999"/>
            </a:solidFill>
            <a:ln>
              <a:noFill/>
            </a:ln>
          </p:spPr>
        </p:sp>
        <p:sp>
          <p:nvSpPr>
            <p:cNvPr id="1024" name="Google Shape;1024;p39"/>
            <p:cNvSpPr/>
            <p:nvPr/>
          </p:nvSpPr>
          <p:spPr>
            <a:xfrm>
              <a:off x="12700" y="0"/>
              <a:ext cx="21721318" cy="25400"/>
            </a:xfrm>
            <a:custGeom>
              <a:rect b="b" l="l" r="r" t="t"/>
              <a:pathLst>
                <a:path extrusionOk="0" h="25400" w="21721318">
                  <a:moveTo>
                    <a:pt x="0" y="0"/>
                  </a:moveTo>
                  <a:lnTo>
                    <a:pt x="21721318" y="0"/>
                  </a:lnTo>
                  <a:lnTo>
                    <a:pt x="2172131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2E999"/>
            </a:solidFill>
            <a:ln>
              <a:noFill/>
            </a:ln>
          </p:spPr>
        </p:sp>
      </p:grpSp>
      <p:sp>
        <p:nvSpPr>
          <p:cNvPr id="1025" name="Google Shape;1025;p39"/>
          <p:cNvSpPr txBox="1"/>
          <p:nvPr/>
        </p:nvSpPr>
        <p:spPr>
          <a:xfrm>
            <a:off x="1337218" y="4893393"/>
            <a:ext cx="16178590" cy="744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Key challenges include water scarcity, contamination, infrastructure damage, and climate change impacts, all posing risks to water availability and quality.</a:t>
            </a:r>
            <a:endParaRPr/>
          </a:p>
        </p:txBody>
      </p:sp>
      <p:grpSp>
        <p:nvGrpSpPr>
          <p:cNvPr id="1026" name="Google Shape;1026;p39"/>
          <p:cNvGrpSpPr/>
          <p:nvPr/>
        </p:nvGrpSpPr>
        <p:grpSpPr>
          <a:xfrm>
            <a:off x="1281021" y="5684814"/>
            <a:ext cx="16290989" cy="19050"/>
            <a:chOff x="12700" y="0"/>
            <a:chExt cx="21721318" cy="25400"/>
          </a:xfrm>
        </p:grpSpPr>
        <p:sp>
          <p:nvSpPr>
            <p:cNvPr id="1027" name="Google Shape;1027;p39"/>
            <p:cNvSpPr/>
            <p:nvPr/>
          </p:nvSpPr>
          <p:spPr>
            <a:xfrm>
              <a:off x="12700" y="12700"/>
              <a:ext cx="21721318" cy="0"/>
            </a:xfrm>
            <a:custGeom>
              <a:rect b="b" l="l" r="r" t="t"/>
              <a:pathLst>
                <a:path extrusionOk="0" h="120000" w="21721318">
                  <a:moveTo>
                    <a:pt x="0" y="0"/>
                  </a:moveTo>
                  <a:lnTo>
                    <a:pt x="21721318" y="0"/>
                  </a:lnTo>
                </a:path>
              </a:pathLst>
            </a:custGeom>
            <a:solidFill>
              <a:srgbClr val="D2E999"/>
            </a:solidFill>
            <a:ln>
              <a:noFill/>
            </a:ln>
          </p:spPr>
        </p:sp>
        <p:sp>
          <p:nvSpPr>
            <p:cNvPr id="1028" name="Google Shape;1028;p39"/>
            <p:cNvSpPr/>
            <p:nvPr/>
          </p:nvSpPr>
          <p:spPr>
            <a:xfrm>
              <a:off x="12700" y="0"/>
              <a:ext cx="21721318" cy="25400"/>
            </a:xfrm>
            <a:custGeom>
              <a:rect b="b" l="l" r="r" t="t"/>
              <a:pathLst>
                <a:path extrusionOk="0" h="25400" w="21721318">
                  <a:moveTo>
                    <a:pt x="0" y="0"/>
                  </a:moveTo>
                  <a:lnTo>
                    <a:pt x="21721318" y="0"/>
                  </a:lnTo>
                  <a:lnTo>
                    <a:pt x="2172131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2E999"/>
            </a:solidFill>
            <a:ln>
              <a:noFill/>
            </a:ln>
          </p:spPr>
        </p:sp>
      </p:grpSp>
      <p:sp>
        <p:nvSpPr>
          <p:cNvPr id="1029" name="Google Shape;1029;p39"/>
          <p:cNvSpPr txBox="1"/>
          <p:nvPr/>
        </p:nvSpPr>
        <p:spPr>
          <a:xfrm>
            <a:off x="1337218" y="5769586"/>
            <a:ext cx="16178590" cy="744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Climate change intensifies water management challenges through extreme weather and altered rainfall, making climate-resilient infrastructure and adaptation crucial.</a:t>
            </a:r>
            <a:endParaRPr/>
          </a:p>
        </p:txBody>
      </p:sp>
      <p:grpSp>
        <p:nvGrpSpPr>
          <p:cNvPr id="1030" name="Google Shape;1030;p39"/>
          <p:cNvGrpSpPr/>
          <p:nvPr/>
        </p:nvGrpSpPr>
        <p:grpSpPr>
          <a:xfrm>
            <a:off x="1281021" y="6561006"/>
            <a:ext cx="16290989" cy="19050"/>
            <a:chOff x="12700" y="0"/>
            <a:chExt cx="21721318" cy="25400"/>
          </a:xfrm>
        </p:grpSpPr>
        <p:sp>
          <p:nvSpPr>
            <p:cNvPr id="1031" name="Google Shape;1031;p39"/>
            <p:cNvSpPr/>
            <p:nvPr/>
          </p:nvSpPr>
          <p:spPr>
            <a:xfrm>
              <a:off x="12700" y="12700"/>
              <a:ext cx="21721318" cy="0"/>
            </a:xfrm>
            <a:custGeom>
              <a:rect b="b" l="l" r="r" t="t"/>
              <a:pathLst>
                <a:path extrusionOk="0" h="120000" w="21721318">
                  <a:moveTo>
                    <a:pt x="0" y="0"/>
                  </a:moveTo>
                  <a:lnTo>
                    <a:pt x="21721318" y="0"/>
                  </a:lnTo>
                </a:path>
              </a:pathLst>
            </a:custGeom>
            <a:solidFill>
              <a:srgbClr val="CC63E7"/>
            </a:solidFill>
            <a:ln>
              <a:noFill/>
            </a:ln>
          </p:spPr>
        </p:sp>
        <p:sp>
          <p:nvSpPr>
            <p:cNvPr id="1032" name="Google Shape;1032;p39"/>
            <p:cNvSpPr/>
            <p:nvPr/>
          </p:nvSpPr>
          <p:spPr>
            <a:xfrm>
              <a:off x="12700" y="0"/>
              <a:ext cx="21721318" cy="25400"/>
            </a:xfrm>
            <a:custGeom>
              <a:rect b="b" l="l" r="r" t="t"/>
              <a:pathLst>
                <a:path extrusionOk="0" h="25400" w="21721318">
                  <a:moveTo>
                    <a:pt x="0" y="0"/>
                  </a:moveTo>
                  <a:lnTo>
                    <a:pt x="21721318" y="0"/>
                  </a:lnTo>
                  <a:lnTo>
                    <a:pt x="2172131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CC63E7"/>
            </a:solidFill>
            <a:ln>
              <a:noFill/>
            </a:ln>
          </p:spPr>
        </p:sp>
      </p:grpSp>
      <p:sp>
        <p:nvSpPr>
          <p:cNvPr id="1033" name="Google Shape;1033;p39"/>
          <p:cNvSpPr txBox="1"/>
          <p:nvPr/>
        </p:nvSpPr>
        <p:spPr>
          <a:xfrm>
            <a:off x="1337218" y="6645778"/>
            <a:ext cx="16178590" cy="744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Solutions like IWRM, advanced technologies, and nature-based approaches, combined with stakeholder coordination, can address water management challenges.</a:t>
            </a:r>
            <a:endParaRPr/>
          </a:p>
        </p:txBody>
      </p:sp>
      <p:grpSp>
        <p:nvGrpSpPr>
          <p:cNvPr id="1034" name="Google Shape;1034;p39"/>
          <p:cNvGrpSpPr/>
          <p:nvPr/>
        </p:nvGrpSpPr>
        <p:grpSpPr>
          <a:xfrm>
            <a:off x="1281021" y="7437200"/>
            <a:ext cx="16290989" cy="19050"/>
            <a:chOff x="12700" y="0"/>
            <a:chExt cx="21721318" cy="25400"/>
          </a:xfrm>
        </p:grpSpPr>
        <p:sp>
          <p:nvSpPr>
            <p:cNvPr id="1035" name="Google Shape;1035;p39"/>
            <p:cNvSpPr/>
            <p:nvPr/>
          </p:nvSpPr>
          <p:spPr>
            <a:xfrm>
              <a:off x="12700" y="12700"/>
              <a:ext cx="21721318" cy="0"/>
            </a:xfrm>
            <a:custGeom>
              <a:rect b="b" l="l" r="r" t="t"/>
              <a:pathLst>
                <a:path extrusionOk="0" h="120000" w="21721318">
                  <a:moveTo>
                    <a:pt x="0" y="0"/>
                  </a:moveTo>
                  <a:lnTo>
                    <a:pt x="21721318" y="0"/>
                  </a:lnTo>
                </a:path>
              </a:pathLst>
            </a:custGeom>
            <a:solidFill>
              <a:srgbClr val="28EA60"/>
            </a:solidFill>
            <a:ln>
              <a:noFill/>
            </a:ln>
          </p:spPr>
        </p:sp>
        <p:sp>
          <p:nvSpPr>
            <p:cNvPr id="1036" name="Google Shape;1036;p39"/>
            <p:cNvSpPr/>
            <p:nvPr/>
          </p:nvSpPr>
          <p:spPr>
            <a:xfrm>
              <a:off x="12700" y="0"/>
              <a:ext cx="21721318" cy="25400"/>
            </a:xfrm>
            <a:custGeom>
              <a:rect b="b" l="l" r="r" t="t"/>
              <a:pathLst>
                <a:path extrusionOk="0" h="25400" w="21721318">
                  <a:moveTo>
                    <a:pt x="0" y="0"/>
                  </a:moveTo>
                  <a:lnTo>
                    <a:pt x="21721318" y="0"/>
                  </a:lnTo>
                  <a:lnTo>
                    <a:pt x="2172131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28EA60"/>
            </a:solidFill>
            <a:ln>
              <a:noFill/>
            </a:ln>
          </p:spPr>
        </p:sp>
      </p:grpSp>
      <p:sp>
        <p:nvSpPr>
          <p:cNvPr id="1037" name="Google Shape;1037;p39"/>
          <p:cNvSpPr txBox="1"/>
          <p:nvPr/>
        </p:nvSpPr>
        <p:spPr>
          <a:xfrm>
            <a:off x="1337218" y="7521972"/>
            <a:ext cx="16178590" cy="744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Real-world examples offer insights into successful water management, highlighting community-driven solutions, technology integration, and adaptable systems.</a:t>
            </a:r>
            <a:endParaRPr/>
          </a:p>
        </p:txBody>
      </p:sp>
      <p:grpSp>
        <p:nvGrpSpPr>
          <p:cNvPr id="1038" name="Google Shape;1038;p39"/>
          <p:cNvGrpSpPr/>
          <p:nvPr/>
        </p:nvGrpSpPr>
        <p:grpSpPr>
          <a:xfrm>
            <a:off x="1281021" y="8313392"/>
            <a:ext cx="16290989" cy="19050"/>
            <a:chOff x="12700" y="0"/>
            <a:chExt cx="21721318" cy="25400"/>
          </a:xfrm>
        </p:grpSpPr>
        <p:sp>
          <p:nvSpPr>
            <p:cNvPr id="1039" name="Google Shape;1039;p39"/>
            <p:cNvSpPr/>
            <p:nvPr/>
          </p:nvSpPr>
          <p:spPr>
            <a:xfrm>
              <a:off x="12700" y="12700"/>
              <a:ext cx="21721318" cy="0"/>
            </a:xfrm>
            <a:custGeom>
              <a:rect b="b" l="l" r="r" t="t"/>
              <a:pathLst>
                <a:path extrusionOk="0" h="120000" w="21721318">
                  <a:moveTo>
                    <a:pt x="0" y="0"/>
                  </a:moveTo>
                  <a:lnTo>
                    <a:pt x="21721318" y="0"/>
                  </a:lnTo>
                </a:path>
              </a:pathLst>
            </a:custGeom>
            <a:solidFill>
              <a:srgbClr val="CF0A34"/>
            </a:solidFill>
            <a:ln>
              <a:noFill/>
            </a:ln>
          </p:spPr>
        </p:sp>
        <p:sp>
          <p:nvSpPr>
            <p:cNvPr id="1040" name="Google Shape;1040;p39"/>
            <p:cNvSpPr/>
            <p:nvPr/>
          </p:nvSpPr>
          <p:spPr>
            <a:xfrm>
              <a:off x="12700" y="0"/>
              <a:ext cx="21721318" cy="25400"/>
            </a:xfrm>
            <a:custGeom>
              <a:rect b="b" l="l" r="r" t="t"/>
              <a:pathLst>
                <a:path extrusionOk="0" h="25400" w="21721318">
                  <a:moveTo>
                    <a:pt x="0" y="0"/>
                  </a:moveTo>
                  <a:lnTo>
                    <a:pt x="21721318" y="0"/>
                  </a:lnTo>
                  <a:lnTo>
                    <a:pt x="2172131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CF0A34"/>
            </a:solidFill>
            <a:ln>
              <a:noFill/>
            </a:ln>
          </p:spPr>
        </p:sp>
      </p:grpSp>
      <p:sp>
        <p:nvSpPr>
          <p:cNvPr id="1041" name="Google Shape;1041;p39"/>
          <p:cNvSpPr txBox="1"/>
          <p:nvPr/>
        </p:nvSpPr>
        <p:spPr>
          <a:xfrm>
            <a:off x="1337218" y="8398164"/>
            <a:ext cx="16178590" cy="744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Water management should be aligned with broader interventions like health, WASH, and environmental protection for long-term sustainability.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/>
          <p:nvPr/>
        </p:nvSpPr>
        <p:spPr>
          <a:xfrm>
            <a:off x="13975418" y="9275998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52" name="Google Shape;152;p4"/>
          <p:cNvSpPr txBox="1"/>
          <p:nvPr/>
        </p:nvSpPr>
        <p:spPr>
          <a:xfrm>
            <a:off x="1433928" y="770832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By the end of this module, you should be able to: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1133318" y="1602200"/>
            <a:ext cx="2179892" cy="7755827"/>
          </a:xfrm>
          <a:custGeom>
            <a:rect b="b" l="l" r="r" t="t"/>
            <a:pathLst>
              <a:path extrusionOk="0" h="10341102" w="2906522">
                <a:moveTo>
                  <a:pt x="53340" y="3683"/>
                </a:moveTo>
                <a:cubicBezTo>
                  <a:pt x="2906522" y="2856865"/>
                  <a:pt x="2906522" y="7482967"/>
                  <a:pt x="53340" y="10336149"/>
                </a:cubicBezTo>
                <a:cubicBezTo>
                  <a:pt x="48387" y="10341102"/>
                  <a:pt x="40386" y="10341102"/>
                  <a:pt x="35434" y="10336149"/>
                </a:cubicBezTo>
                <a:lnTo>
                  <a:pt x="4953" y="10305669"/>
                </a:lnTo>
                <a:cubicBezTo>
                  <a:pt x="2540" y="10303256"/>
                  <a:pt x="1271" y="10300081"/>
                  <a:pt x="1271" y="10296652"/>
                </a:cubicBezTo>
                <a:cubicBezTo>
                  <a:pt x="1271" y="10293223"/>
                  <a:pt x="2667" y="10290048"/>
                  <a:pt x="4953" y="10287635"/>
                </a:cubicBezTo>
                <a:cubicBezTo>
                  <a:pt x="2831466" y="7461123"/>
                  <a:pt x="2831466" y="2878582"/>
                  <a:pt x="4953" y="52070"/>
                </a:cubicBezTo>
                <a:cubicBezTo>
                  <a:pt x="0" y="47117"/>
                  <a:pt x="0" y="39116"/>
                  <a:pt x="4953" y="34163"/>
                </a:cubicBezTo>
                <a:lnTo>
                  <a:pt x="35434" y="3683"/>
                </a:lnTo>
                <a:cubicBezTo>
                  <a:pt x="37847" y="1270"/>
                  <a:pt x="41022" y="0"/>
                  <a:pt x="44450" y="0"/>
                </a:cubicBezTo>
                <a:cubicBezTo>
                  <a:pt x="47879" y="0"/>
                  <a:pt x="51054" y="1397"/>
                  <a:pt x="53467" y="3683"/>
                </a:cubicBezTo>
                <a:moveTo>
                  <a:pt x="35560" y="21590"/>
                </a:moveTo>
                <a:lnTo>
                  <a:pt x="44577" y="12573"/>
                </a:lnTo>
                <a:lnTo>
                  <a:pt x="53594" y="21590"/>
                </a:lnTo>
                <a:lnTo>
                  <a:pt x="23114" y="52070"/>
                </a:lnTo>
                <a:lnTo>
                  <a:pt x="14097" y="43053"/>
                </a:lnTo>
                <a:lnTo>
                  <a:pt x="23114" y="34036"/>
                </a:lnTo>
                <a:cubicBezTo>
                  <a:pt x="2859532" y="2870454"/>
                  <a:pt x="2859532" y="7469124"/>
                  <a:pt x="23114" y="10305543"/>
                </a:cubicBezTo>
                <a:lnTo>
                  <a:pt x="14097" y="10296525"/>
                </a:lnTo>
                <a:lnTo>
                  <a:pt x="23114" y="10287509"/>
                </a:lnTo>
                <a:lnTo>
                  <a:pt x="53594" y="10317988"/>
                </a:lnTo>
                <a:lnTo>
                  <a:pt x="44577" y="10327006"/>
                </a:lnTo>
                <a:lnTo>
                  <a:pt x="35560" y="10317988"/>
                </a:lnTo>
                <a:cubicBezTo>
                  <a:pt x="2878837" y="7474712"/>
                  <a:pt x="2878837" y="2864739"/>
                  <a:pt x="35560" y="21336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" name="Google Shape;154;p4"/>
          <p:cNvGrpSpPr/>
          <p:nvPr/>
        </p:nvGrpSpPr>
        <p:grpSpPr>
          <a:xfrm>
            <a:off x="1573296" y="1775613"/>
            <a:ext cx="14464665" cy="757714"/>
            <a:chOff x="0" y="0"/>
            <a:chExt cx="19286220" cy="1010285"/>
          </a:xfrm>
        </p:grpSpPr>
        <p:sp>
          <p:nvSpPr>
            <p:cNvPr id="155" name="Google Shape;155;p4"/>
            <p:cNvSpPr/>
            <p:nvPr/>
          </p:nvSpPr>
          <p:spPr>
            <a:xfrm>
              <a:off x="12700" y="12700"/>
              <a:ext cx="19260820" cy="984885"/>
            </a:xfrm>
            <a:custGeom>
              <a:rect b="b" l="l" r="r" t="t"/>
              <a:pathLst>
                <a:path extrusionOk="0" h="984885" w="19260820">
                  <a:moveTo>
                    <a:pt x="0" y="0"/>
                  </a:moveTo>
                  <a:lnTo>
                    <a:pt x="19260820" y="0"/>
                  </a:lnTo>
                  <a:lnTo>
                    <a:pt x="19260820" y="984885"/>
                  </a:lnTo>
                  <a:lnTo>
                    <a:pt x="0" y="984885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  <p:sp>
          <p:nvSpPr>
            <p:cNvPr id="156" name="Google Shape;156;p4"/>
            <p:cNvSpPr/>
            <p:nvPr/>
          </p:nvSpPr>
          <p:spPr>
            <a:xfrm>
              <a:off x="0" y="0"/>
              <a:ext cx="19286220" cy="1010285"/>
            </a:xfrm>
            <a:custGeom>
              <a:rect b="b" l="l" r="r" t="t"/>
              <a:pathLst>
                <a:path extrusionOk="0" h="1010285" w="19286220">
                  <a:moveTo>
                    <a:pt x="12700" y="0"/>
                  </a:moveTo>
                  <a:lnTo>
                    <a:pt x="19273520" y="0"/>
                  </a:lnTo>
                  <a:cubicBezTo>
                    <a:pt x="19280505" y="0"/>
                    <a:pt x="19286220" y="5715"/>
                    <a:pt x="19286220" y="12700"/>
                  </a:cubicBezTo>
                  <a:lnTo>
                    <a:pt x="19286220" y="997585"/>
                  </a:lnTo>
                  <a:cubicBezTo>
                    <a:pt x="19286220" y="1004570"/>
                    <a:pt x="19280505" y="1010285"/>
                    <a:pt x="19273520" y="1010285"/>
                  </a:cubicBezTo>
                  <a:lnTo>
                    <a:pt x="12700" y="1010285"/>
                  </a:lnTo>
                  <a:cubicBezTo>
                    <a:pt x="5715" y="1010285"/>
                    <a:pt x="0" y="1004570"/>
                    <a:pt x="0" y="99758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97585"/>
                  </a:lnTo>
                  <a:lnTo>
                    <a:pt x="12700" y="997585"/>
                  </a:lnTo>
                  <a:lnTo>
                    <a:pt x="12700" y="984885"/>
                  </a:lnTo>
                  <a:lnTo>
                    <a:pt x="19273520" y="984885"/>
                  </a:lnTo>
                  <a:lnTo>
                    <a:pt x="19273520" y="997585"/>
                  </a:lnTo>
                  <a:lnTo>
                    <a:pt x="19260820" y="997585"/>
                  </a:lnTo>
                  <a:lnTo>
                    <a:pt x="19260820" y="12700"/>
                  </a:lnTo>
                  <a:lnTo>
                    <a:pt x="19273520" y="12700"/>
                  </a:lnTo>
                  <a:lnTo>
                    <a:pt x="1927352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4"/>
          <p:cNvSpPr txBox="1"/>
          <p:nvPr/>
        </p:nvSpPr>
        <p:spPr>
          <a:xfrm>
            <a:off x="2306810" y="1993312"/>
            <a:ext cx="14033173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Understand the critical importance of water resource management in humanitarian contexts.</a:t>
            </a:r>
            <a:endParaRPr/>
          </a:p>
        </p:txBody>
      </p:sp>
      <p:grpSp>
        <p:nvGrpSpPr>
          <p:cNvPr id="158" name="Google Shape;158;p4"/>
          <p:cNvGrpSpPr/>
          <p:nvPr/>
        </p:nvGrpSpPr>
        <p:grpSpPr>
          <a:xfrm>
            <a:off x="1111626" y="1683279"/>
            <a:ext cx="942403" cy="942404"/>
            <a:chOff x="0" y="0"/>
            <a:chExt cx="1256538" cy="1256538"/>
          </a:xfrm>
        </p:grpSpPr>
        <p:sp>
          <p:nvSpPr>
            <p:cNvPr id="159" name="Google Shape;159;p4"/>
            <p:cNvSpPr/>
            <p:nvPr/>
          </p:nvSpPr>
          <p:spPr>
            <a:xfrm>
              <a:off x="12700" y="12700"/>
              <a:ext cx="1231138" cy="1231138"/>
            </a:xfrm>
            <a:custGeom>
              <a:rect b="b" l="l" r="r" t="t"/>
              <a:pathLst>
                <a:path extrusionOk="0" h="1231138" w="1231138">
                  <a:moveTo>
                    <a:pt x="0" y="615569"/>
                  </a:moveTo>
                  <a:cubicBezTo>
                    <a:pt x="0" y="275590"/>
                    <a:pt x="275590" y="0"/>
                    <a:pt x="615569" y="0"/>
                  </a:cubicBezTo>
                  <a:cubicBezTo>
                    <a:pt x="955548" y="0"/>
                    <a:pt x="1231138" y="275590"/>
                    <a:pt x="1231138" y="615569"/>
                  </a:cubicBezTo>
                  <a:cubicBezTo>
                    <a:pt x="1231138" y="955548"/>
                    <a:pt x="955548" y="1231138"/>
                    <a:pt x="615569" y="1231138"/>
                  </a:cubicBezTo>
                  <a:cubicBezTo>
                    <a:pt x="275590" y="1231138"/>
                    <a:pt x="0" y="955548"/>
                    <a:pt x="0" y="61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0" y="0"/>
              <a:ext cx="1256538" cy="1256538"/>
            </a:xfrm>
            <a:custGeom>
              <a:rect b="b" l="l" r="r" t="t"/>
              <a:pathLst>
                <a:path extrusionOk="0" h="1256538" w="1256538">
                  <a:moveTo>
                    <a:pt x="0" y="628269"/>
                  </a:moveTo>
                  <a:cubicBezTo>
                    <a:pt x="0" y="281305"/>
                    <a:pt x="281305" y="0"/>
                    <a:pt x="628269" y="0"/>
                  </a:cubicBezTo>
                  <a:lnTo>
                    <a:pt x="628269" y="12700"/>
                  </a:lnTo>
                  <a:lnTo>
                    <a:pt x="628269" y="0"/>
                  </a:lnTo>
                  <a:cubicBezTo>
                    <a:pt x="975233" y="0"/>
                    <a:pt x="1256538" y="281305"/>
                    <a:pt x="1256538" y="628269"/>
                  </a:cubicBezTo>
                  <a:lnTo>
                    <a:pt x="1243838" y="628269"/>
                  </a:lnTo>
                  <a:lnTo>
                    <a:pt x="1256538" y="628269"/>
                  </a:lnTo>
                  <a:cubicBezTo>
                    <a:pt x="1256538" y="975233"/>
                    <a:pt x="975233" y="1256538"/>
                    <a:pt x="628269" y="1256538"/>
                  </a:cubicBezTo>
                  <a:lnTo>
                    <a:pt x="628269" y="1243838"/>
                  </a:lnTo>
                  <a:lnTo>
                    <a:pt x="628269" y="1256538"/>
                  </a:lnTo>
                  <a:cubicBezTo>
                    <a:pt x="281305" y="1256538"/>
                    <a:pt x="0" y="975233"/>
                    <a:pt x="0" y="628269"/>
                  </a:cubicBezTo>
                  <a:lnTo>
                    <a:pt x="12700" y="628269"/>
                  </a:lnTo>
                  <a:lnTo>
                    <a:pt x="25400" y="628269"/>
                  </a:lnTo>
                  <a:lnTo>
                    <a:pt x="12700" y="628269"/>
                  </a:lnTo>
                  <a:lnTo>
                    <a:pt x="0" y="628269"/>
                  </a:lnTo>
                  <a:moveTo>
                    <a:pt x="25400" y="628269"/>
                  </a:moveTo>
                  <a:cubicBezTo>
                    <a:pt x="25400" y="635254"/>
                    <a:pt x="19685" y="640969"/>
                    <a:pt x="12700" y="640969"/>
                  </a:cubicBezTo>
                  <a:cubicBezTo>
                    <a:pt x="5715" y="640969"/>
                    <a:pt x="0" y="635254"/>
                    <a:pt x="0" y="628269"/>
                  </a:cubicBezTo>
                  <a:cubicBezTo>
                    <a:pt x="0" y="621284"/>
                    <a:pt x="5715" y="615569"/>
                    <a:pt x="12700" y="615569"/>
                  </a:cubicBezTo>
                  <a:cubicBezTo>
                    <a:pt x="19685" y="615569"/>
                    <a:pt x="25400" y="621284"/>
                    <a:pt x="25400" y="628269"/>
                  </a:cubicBezTo>
                  <a:cubicBezTo>
                    <a:pt x="25400" y="961263"/>
                    <a:pt x="295275" y="1231138"/>
                    <a:pt x="628269" y="1231138"/>
                  </a:cubicBezTo>
                  <a:cubicBezTo>
                    <a:pt x="961263" y="1231138"/>
                    <a:pt x="1231138" y="961263"/>
                    <a:pt x="1231138" y="628269"/>
                  </a:cubicBezTo>
                  <a:cubicBezTo>
                    <a:pt x="1231138" y="295275"/>
                    <a:pt x="961263" y="25400"/>
                    <a:pt x="628269" y="25400"/>
                  </a:cubicBezTo>
                  <a:lnTo>
                    <a:pt x="628269" y="12700"/>
                  </a:lnTo>
                  <a:lnTo>
                    <a:pt x="628269" y="25400"/>
                  </a:lnTo>
                  <a:cubicBezTo>
                    <a:pt x="295275" y="25400"/>
                    <a:pt x="25400" y="295275"/>
                    <a:pt x="25400" y="628269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2242230" y="2884272"/>
            <a:ext cx="13795725" cy="757714"/>
            <a:chOff x="0" y="0"/>
            <a:chExt cx="18394299" cy="1010285"/>
          </a:xfrm>
        </p:grpSpPr>
        <p:sp>
          <p:nvSpPr>
            <p:cNvPr id="162" name="Google Shape;162;p4"/>
            <p:cNvSpPr/>
            <p:nvPr/>
          </p:nvSpPr>
          <p:spPr>
            <a:xfrm>
              <a:off x="12700" y="12700"/>
              <a:ext cx="18368899" cy="984885"/>
            </a:xfrm>
            <a:custGeom>
              <a:rect b="b" l="l" r="r" t="t"/>
              <a:pathLst>
                <a:path extrusionOk="0" h="984885" w="18368899">
                  <a:moveTo>
                    <a:pt x="0" y="0"/>
                  </a:moveTo>
                  <a:lnTo>
                    <a:pt x="18368899" y="0"/>
                  </a:lnTo>
                  <a:lnTo>
                    <a:pt x="18368899" y="984885"/>
                  </a:lnTo>
                  <a:lnTo>
                    <a:pt x="0" y="984885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  <p:sp>
          <p:nvSpPr>
            <p:cNvPr id="163" name="Google Shape;163;p4"/>
            <p:cNvSpPr/>
            <p:nvPr/>
          </p:nvSpPr>
          <p:spPr>
            <a:xfrm>
              <a:off x="0" y="0"/>
              <a:ext cx="18394299" cy="1010285"/>
            </a:xfrm>
            <a:custGeom>
              <a:rect b="b" l="l" r="r" t="t"/>
              <a:pathLst>
                <a:path extrusionOk="0" h="1010285" w="18394299">
                  <a:moveTo>
                    <a:pt x="12700" y="0"/>
                  </a:moveTo>
                  <a:lnTo>
                    <a:pt x="18381599" y="0"/>
                  </a:lnTo>
                  <a:cubicBezTo>
                    <a:pt x="18388585" y="0"/>
                    <a:pt x="18394299" y="5715"/>
                    <a:pt x="18394299" y="12700"/>
                  </a:cubicBezTo>
                  <a:lnTo>
                    <a:pt x="18394299" y="997585"/>
                  </a:lnTo>
                  <a:cubicBezTo>
                    <a:pt x="18394299" y="1004570"/>
                    <a:pt x="18388585" y="1010285"/>
                    <a:pt x="18381599" y="1010285"/>
                  </a:cubicBezTo>
                  <a:lnTo>
                    <a:pt x="12700" y="1010285"/>
                  </a:lnTo>
                  <a:cubicBezTo>
                    <a:pt x="5715" y="1010285"/>
                    <a:pt x="0" y="1004570"/>
                    <a:pt x="0" y="99758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97585"/>
                  </a:lnTo>
                  <a:lnTo>
                    <a:pt x="12700" y="997585"/>
                  </a:lnTo>
                  <a:lnTo>
                    <a:pt x="12700" y="984885"/>
                  </a:lnTo>
                  <a:lnTo>
                    <a:pt x="18381599" y="984885"/>
                  </a:lnTo>
                  <a:lnTo>
                    <a:pt x="18381599" y="997585"/>
                  </a:lnTo>
                  <a:lnTo>
                    <a:pt x="18368899" y="997585"/>
                  </a:lnTo>
                  <a:lnTo>
                    <a:pt x="18368899" y="12700"/>
                  </a:lnTo>
                  <a:lnTo>
                    <a:pt x="18381599" y="12700"/>
                  </a:lnTo>
                  <a:lnTo>
                    <a:pt x="1838159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4"/>
          <p:cNvSpPr txBox="1"/>
          <p:nvPr/>
        </p:nvSpPr>
        <p:spPr>
          <a:xfrm>
            <a:off x="2975744" y="3101971"/>
            <a:ext cx="13364239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Identify and evaluate various water resources.</a:t>
            </a:r>
            <a:endParaRPr/>
          </a:p>
        </p:txBody>
      </p:sp>
      <p:grpSp>
        <p:nvGrpSpPr>
          <p:cNvPr id="165" name="Google Shape;165;p4"/>
          <p:cNvGrpSpPr/>
          <p:nvPr/>
        </p:nvGrpSpPr>
        <p:grpSpPr>
          <a:xfrm>
            <a:off x="1780560" y="2791938"/>
            <a:ext cx="942404" cy="942404"/>
            <a:chOff x="0" y="0"/>
            <a:chExt cx="1256538" cy="1256538"/>
          </a:xfrm>
        </p:grpSpPr>
        <p:sp>
          <p:nvSpPr>
            <p:cNvPr id="166" name="Google Shape;166;p4"/>
            <p:cNvSpPr/>
            <p:nvPr/>
          </p:nvSpPr>
          <p:spPr>
            <a:xfrm>
              <a:off x="12700" y="12700"/>
              <a:ext cx="1231138" cy="1231138"/>
            </a:xfrm>
            <a:custGeom>
              <a:rect b="b" l="l" r="r" t="t"/>
              <a:pathLst>
                <a:path extrusionOk="0" h="1231138" w="1231138">
                  <a:moveTo>
                    <a:pt x="0" y="615569"/>
                  </a:moveTo>
                  <a:cubicBezTo>
                    <a:pt x="0" y="275590"/>
                    <a:pt x="275590" y="0"/>
                    <a:pt x="615569" y="0"/>
                  </a:cubicBezTo>
                  <a:cubicBezTo>
                    <a:pt x="955548" y="0"/>
                    <a:pt x="1231138" y="275590"/>
                    <a:pt x="1231138" y="615569"/>
                  </a:cubicBezTo>
                  <a:cubicBezTo>
                    <a:pt x="1231138" y="955548"/>
                    <a:pt x="955548" y="1231138"/>
                    <a:pt x="615569" y="1231138"/>
                  </a:cubicBezTo>
                  <a:cubicBezTo>
                    <a:pt x="275590" y="1231138"/>
                    <a:pt x="0" y="955548"/>
                    <a:pt x="0" y="61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0" y="0"/>
              <a:ext cx="1256538" cy="1256538"/>
            </a:xfrm>
            <a:custGeom>
              <a:rect b="b" l="l" r="r" t="t"/>
              <a:pathLst>
                <a:path extrusionOk="0" h="1256538" w="1256538">
                  <a:moveTo>
                    <a:pt x="0" y="628269"/>
                  </a:moveTo>
                  <a:cubicBezTo>
                    <a:pt x="0" y="281305"/>
                    <a:pt x="281305" y="0"/>
                    <a:pt x="628269" y="0"/>
                  </a:cubicBezTo>
                  <a:lnTo>
                    <a:pt x="628269" y="12700"/>
                  </a:lnTo>
                  <a:lnTo>
                    <a:pt x="628269" y="0"/>
                  </a:lnTo>
                  <a:cubicBezTo>
                    <a:pt x="975233" y="0"/>
                    <a:pt x="1256538" y="281305"/>
                    <a:pt x="1256538" y="628269"/>
                  </a:cubicBezTo>
                  <a:lnTo>
                    <a:pt x="1243838" y="628269"/>
                  </a:lnTo>
                  <a:lnTo>
                    <a:pt x="1256538" y="628269"/>
                  </a:lnTo>
                  <a:cubicBezTo>
                    <a:pt x="1256538" y="975233"/>
                    <a:pt x="975233" y="1256538"/>
                    <a:pt x="628269" y="1256538"/>
                  </a:cubicBezTo>
                  <a:lnTo>
                    <a:pt x="628269" y="1243838"/>
                  </a:lnTo>
                  <a:lnTo>
                    <a:pt x="628269" y="1256538"/>
                  </a:lnTo>
                  <a:cubicBezTo>
                    <a:pt x="281305" y="1256538"/>
                    <a:pt x="0" y="975233"/>
                    <a:pt x="0" y="628269"/>
                  </a:cubicBezTo>
                  <a:lnTo>
                    <a:pt x="12700" y="628269"/>
                  </a:lnTo>
                  <a:lnTo>
                    <a:pt x="25400" y="628269"/>
                  </a:lnTo>
                  <a:lnTo>
                    <a:pt x="12700" y="628269"/>
                  </a:lnTo>
                  <a:lnTo>
                    <a:pt x="0" y="628269"/>
                  </a:lnTo>
                  <a:moveTo>
                    <a:pt x="25400" y="628269"/>
                  </a:moveTo>
                  <a:cubicBezTo>
                    <a:pt x="25400" y="635254"/>
                    <a:pt x="19685" y="640969"/>
                    <a:pt x="12700" y="640969"/>
                  </a:cubicBezTo>
                  <a:cubicBezTo>
                    <a:pt x="5715" y="640969"/>
                    <a:pt x="0" y="635254"/>
                    <a:pt x="0" y="628269"/>
                  </a:cubicBezTo>
                  <a:cubicBezTo>
                    <a:pt x="0" y="621284"/>
                    <a:pt x="5715" y="615569"/>
                    <a:pt x="12700" y="615569"/>
                  </a:cubicBezTo>
                  <a:cubicBezTo>
                    <a:pt x="19685" y="615569"/>
                    <a:pt x="25400" y="621284"/>
                    <a:pt x="25400" y="628269"/>
                  </a:cubicBezTo>
                  <a:cubicBezTo>
                    <a:pt x="25400" y="961263"/>
                    <a:pt x="295275" y="1231138"/>
                    <a:pt x="628269" y="1231138"/>
                  </a:cubicBezTo>
                  <a:cubicBezTo>
                    <a:pt x="961263" y="1231138"/>
                    <a:pt x="1231138" y="961263"/>
                    <a:pt x="1231138" y="628269"/>
                  </a:cubicBezTo>
                  <a:cubicBezTo>
                    <a:pt x="1231138" y="295275"/>
                    <a:pt x="961263" y="25400"/>
                    <a:pt x="628269" y="25400"/>
                  </a:cubicBezTo>
                  <a:lnTo>
                    <a:pt x="628269" y="12700"/>
                  </a:lnTo>
                  <a:lnTo>
                    <a:pt x="628269" y="25400"/>
                  </a:lnTo>
                  <a:cubicBezTo>
                    <a:pt x="295275" y="25400"/>
                    <a:pt x="25400" y="295275"/>
                    <a:pt x="25400" y="628269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2608803" y="3992119"/>
            <a:ext cx="13429202" cy="757714"/>
            <a:chOff x="0" y="0"/>
            <a:chExt cx="17905603" cy="1010285"/>
          </a:xfrm>
        </p:grpSpPr>
        <p:sp>
          <p:nvSpPr>
            <p:cNvPr id="169" name="Google Shape;169;p4"/>
            <p:cNvSpPr/>
            <p:nvPr/>
          </p:nvSpPr>
          <p:spPr>
            <a:xfrm>
              <a:off x="12700" y="12700"/>
              <a:ext cx="17880203" cy="984885"/>
            </a:xfrm>
            <a:custGeom>
              <a:rect b="b" l="l" r="r" t="t"/>
              <a:pathLst>
                <a:path extrusionOk="0" h="984885" w="17880203">
                  <a:moveTo>
                    <a:pt x="0" y="0"/>
                  </a:moveTo>
                  <a:lnTo>
                    <a:pt x="17880203" y="0"/>
                  </a:lnTo>
                  <a:lnTo>
                    <a:pt x="17880203" y="984885"/>
                  </a:lnTo>
                  <a:lnTo>
                    <a:pt x="0" y="984885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  <p:sp>
          <p:nvSpPr>
            <p:cNvPr id="170" name="Google Shape;170;p4"/>
            <p:cNvSpPr/>
            <p:nvPr/>
          </p:nvSpPr>
          <p:spPr>
            <a:xfrm>
              <a:off x="0" y="0"/>
              <a:ext cx="17905603" cy="1010285"/>
            </a:xfrm>
            <a:custGeom>
              <a:rect b="b" l="l" r="r" t="t"/>
              <a:pathLst>
                <a:path extrusionOk="0" h="1010285" w="17905603">
                  <a:moveTo>
                    <a:pt x="12700" y="0"/>
                  </a:moveTo>
                  <a:lnTo>
                    <a:pt x="17892903" y="0"/>
                  </a:lnTo>
                  <a:cubicBezTo>
                    <a:pt x="17899889" y="0"/>
                    <a:pt x="17905603" y="5715"/>
                    <a:pt x="17905603" y="12700"/>
                  </a:cubicBezTo>
                  <a:lnTo>
                    <a:pt x="17905603" y="997585"/>
                  </a:lnTo>
                  <a:cubicBezTo>
                    <a:pt x="17905603" y="1004570"/>
                    <a:pt x="17899889" y="1010285"/>
                    <a:pt x="17892903" y="1010285"/>
                  </a:cubicBezTo>
                  <a:lnTo>
                    <a:pt x="12700" y="1010285"/>
                  </a:lnTo>
                  <a:cubicBezTo>
                    <a:pt x="5715" y="1010285"/>
                    <a:pt x="0" y="1004570"/>
                    <a:pt x="0" y="99758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97585"/>
                  </a:lnTo>
                  <a:lnTo>
                    <a:pt x="12700" y="997585"/>
                  </a:lnTo>
                  <a:lnTo>
                    <a:pt x="12700" y="984885"/>
                  </a:lnTo>
                  <a:lnTo>
                    <a:pt x="17892903" y="984885"/>
                  </a:lnTo>
                  <a:lnTo>
                    <a:pt x="17892903" y="997585"/>
                  </a:lnTo>
                  <a:lnTo>
                    <a:pt x="17880203" y="997585"/>
                  </a:lnTo>
                  <a:lnTo>
                    <a:pt x="17880203" y="12700"/>
                  </a:lnTo>
                  <a:lnTo>
                    <a:pt x="17892903" y="12700"/>
                  </a:lnTo>
                  <a:lnTo>
                    <a:pt x="17892903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4"/>
          <p:cNvSpPr txBox="1"/>
          <p:nvPr/>
        </p:nvSpPr>
        <p:spPr>
          <a:xfrm>
            <a:off x="3342317" y="4209818"/>
            <a:ext cx="12997666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the environmental impacts of poor water management.</a:t>
            </a:r>
            <a:endParaRPr/>
          </a:p>
        </p:txBody>
      </p:sp>
      <p:grpSp>
        <p:nvGrpSpPr>
          <p:cNvPr id="172" name="Google Shape;172;p4"/>
          <p:cNvGrpSpPr/>
          <p:nvPr/>
        </p:nvGrpSpPr>
        <p:grpSpPr>
          <a:xfrm>
            <a:off x="2147133" y="3899786"/>
            <a:ext cx="942404" cy="942404"/>
            <a:chOff x="0" y="0"/>
            <a:chExt cx="1256538" cy="1256538"/>
          </a:xfrm>
        </p:grpSpPr>
        <p:sp>
          <p:nvSpPr>
            <p:cNvPr id="173" name="Google Shape;173;p4"/>
            <p:cNvSpPr/>
            <p:nvPr/>
          </p:nvSpPr>
          <p:spPr>
            <a:xfrm>
              <a:off x="12700" y="12700"/>
              <a:ext cx="1231138" cy="1231138"/>
            </a:xfrm>
            <a:custGeom>
              <a:rect b="b" l="l" r="r" t="t"/>
              <a:pathLst>
                <a:path extrusionOk="0" h="1231138" w="1231138">
                  <a:moveTo>
                    <a:pt x="0" y="615569"/>
                  </a:moveTo>
                  <a:cubicBezTo>
                    <a:pt x="0" y="275590"/>
                    <a:pt x="275590" y="0"/>
                    <a:pt x="615569" y="0"/>
                  </a:cubicBezTo>
                  <a:cubicBezTo>
                    <a:pt x="955548" y="0"/>
                    <a:pt x="1231138" y="275590"/>
                    <a:pt x="1231138" y="615569"/>
                  </a:cubicBezTo>
                  <a:cubicBezTo>
                    <a:pt x="1231138" y="955548"/>
                    <a:pt x="955548" y="1231138"/>
                    <a:pt x="615569" y="1231138"/>
                  </a:cubicBezTo>
                  <a:cubicBezTo>
                    <a:pt x="275590" y="1231138"/>
                    <a:pt x="0" y="955548"/>
                    <a:pt x="0" y="61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0" y="0"/>
              <a:ext cx="1256538" cy="1256538"/>
            </a:xfrm>
            <a:custGeom>
              <a:rect b="b" l="l" r="r" t="t"/>
              <a:pathLst>
                <a:path extrusionOk="0" h="1256538" w="1256538">
                  <a:moveTo>
                    <a:pt x="0" y="628269"/>
                  </a:moveTo>
                  <a:cubicBezTo>
                    <a:pt x="0" y="281305"/>
                    <a:pt x="281305" y="0"/>
                    <a:pt x="628269" y="0"/>
                  </a:cubicBezTo>
                  <a:lnTo>
                    <a:pt x="628269" y="12700"/>
                  </a:lnTo>
                  <a:lnTo>
                    <a:pt x="628269" y="0"/>
                  </a:lnTo>
                  <a:cubicBezTo>
                    <a:pt x="975233" y="0"/>
                    <a:pt x="1256538" y="281305"/>
                    <a:pt x="1256538" y="628269"/>
                  </a:cubicBezTo>
                  <a:lnTo>
                    <a:pt x="1243838" y="628269"/>
                  </a:lnTo>
                  <a:lnTo>
                    <a:pt x="1256538" y="628269"/>
                  </a:lnTo>
                  <a:cubicBezTo>
                    <a:pt x="1256538" y="975233"/>
                    <a:pt x="975233" y="1256538"/>
                    <a:pt x="628269" y="1256538"/>
                  </a:cubicBezTo>
                  <a:lnTo>
                    <a:pt x="628269" y="1243838"/>
                  </a:lnTo>
                  <a:lnTo>
                    <a:pt x="628269" y="1256538"/>
                  </a:lnTo>
                  <a:cubicBezTo>
                    <a:pt x="281305" y="1256538"/>
                    <a:pt x="0" y="975233"/>
                    <a:pt x="0" y="628269"/>
                  </a:cubicBezTo>
                  <a:lnTo>
                    <a:pt x="12700" y="628269"/>
                  </a:lnTo>
                  <a:lnTo>
                    <a:pt x="25400" y="628269"/>
                  </a:lnTo>
                  <a:lnTo>
                    <a:pt x="12700" y="628269"/>
                  </a:lnTo>
                  <a:lnTo>
                    <a:pt x="0" y="628269"/>
                  </a:lnTo>
                  <a:moveTo>
                    <a:pt x="25400" y="628269"/>
                  </a:moveTo>
                  <a:cubicBezTo>
                    <a:pt x="25400" y="635254"/>
                    <a:pt x="19685" y="640969"/>
                    <a:pt x="12700" y="640969"/>
                  </a:cubicBezTo>
                  <a:cubicBezTo>
                    <a:pt x="5715" y="640969"/>
                    <a:pt x="0" y="635254"/>
                    <a:pt x="0" y="628269"/>
                  </a:cubicBezTo>
                  <a:cubicBezTo>
                    <a:pt x="0" y="621284"/>
                    <a:pt x="5715" y="615569"/>
                    <a:pt x="12700" y="615569"/>
                  </a:cubicBezTo>
                  <a:cubicBezTo>
                    <a:pt x="19685" y="615569"/>
                    <a:pt x="25400" y="621284"/>
                    <a:pt x="25400" y="628269"/>
                  </a:cubicBezTo>
                  <a:cubicBezTo>
                    <a:pt x="25400" y="961263"/>
                    <a:pt x="295275" y="1231138"/>
                    <a:pt x="628269" y="1231138"/>
                  </a:cubicBezTo>
                  <a:cubicBezTo>
                    <a:pt x="961263" y="1231138"/>
                    <a:pt x="1231138" y="961263"/>
                    <a:pt x="1231138" y="628269"/>
                  </a:cubicBezTo>
                  <a:cubicBezTo>
                    <a:pt x="1231138" y="295275"/>
                    <a:pt x="961263" y="25400"/>
                    <a:pt x="628269" y="25400"/>
                  </a:cubicBezTo>
                  <a:lnTo>
                    <a:pt x="628269" y="12700"/>
                  </a:lnTo>
                  <a:lnTo>
                    <a:pt x="628269" y="25400"/>
                  </a:lnTo>
                  <a:cubicBezTo>
                    <a:pt x="295275" y="25400"/>
                    <a:pt x="25400" y="295275"/>
                    <a:pt x="25400" y="628269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>
            <a:off x="2725847" y="5100778"/>
            <a:ext cx="13312140" cy="757714"/>
            <a:chOff x="0" y="0"/>
            <a:chExt cx="17749520" cy="1010285"/>
          </a:xfrm>
        </p:grpSpPr>
        <p:sp>
          <p:nvSpPr>
            <p:cNvPr id="176" name="Google Shape;176;p4"/>
            <p:cNvSpPr/>
            <p:nvPr/>
          </p:nvSpPr>
          <p:spPr>
            <a:xfrm>
              <a:off x="12700" y="12700"/>
              <a:ext cx="17724120" cy="984885"/>
            </a:xfrm>
            <a:custGeom>
              <a:rect b="b" l="l" r="r" t="t"/>
              <a:pathLst>
                <a:path extrusionOk="0" h="984885" w="17724120">
                  <a:moveTo>
                    <a:pt x="0" y="0"/>
                  </a:moveTo>
                  <a:lnTo>
                    <a:pt x="17724120" y="0"/>
                  </a:lnTo>
                  <a:lnTo>
                    <a:pt x="17724120" y="984885"/>
                  </a:lnTo>
                  <a:lnTo>
                    <a:pt x="0" y="984885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  <p:sp>
          <p:nvSpPr>
            <p:cNvPr id="177" name="Google Shape;177;p4"/>
            <p:cNvSpPr/>
            <p:nvPr/>
          </p:nvSpPr>
          <p:spPr>
            <a:xfrm>
              <a:off x="0" y="0"/>
              <a:ext cx="17749520" cy="1010285"/>
            </a:xfrm>
            <a:custGeom>
              <a:rect b="b" l="l" r="r" t="t"/>
              <a:pathLst>
                <a:path extrusionOk="0" h="1010285" w="17749520">
                  <a:moveTo>
                    <a:pt x="12700" y="0"/>
                  </a:moveTo>
                  <a:lnTo>
                    <a:pt x="17736820" y="0"/>
                  </a:lnTo>
                  <a:cubicBezTo>
                    <a:pt x="17743805" y="0"/>
                    <a:pt x="17749520" y="5715"/>
                    <a:pt x="17749520" y="12700"/>
                  </a:cubicBezTo>
                  <a:lnTo>
                    <a:pt x="17749520" y="997585"/>
                  </a:lnTo>
                  <a:cubicBezTo>
                    <a:pt x="17749520" y="1004570"/>
                    <a:pt x="17743805" y="1010285"/>
                    <a:pt x="17736820" y="1010285"/>
                  </a:cubicBezTo>
                  <a:lnTo>
                    <a:pt x="12700" y="1010285"/>
                  </a:lnTo>
                  <a:cubicBezTo>
                    <a:pt x="5715" y="1010285"/>
                    <a:pt x="0" y="1004570"/>
                    <a:pt x="0" y="99758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97585"/>
                  </a:lnTo>
                  <a:lnTo>
                    <a:pt x="12700" y="997585"/>
                  </a:lnTo>
                  <a:lnTo>
                    <a:pt x="12700" y="984885"/>
                  </a:lnTo>
                  <a:lnTo>
                    <a:pt x="17736820" y="984885"/>
                  </a:lnTo>
                  <a:lnTo>
                    <a:pt x="17736820" y="997585"/>
                  </a:lnTo>
                  <a:lnTo>
                    <a:pt x="17724120" y="997585"/>
                  </a:lnTo>
                  <a:lnTo>
                    <a:pt x="17724120" y="12700"/>
                  </a:lnTo>
                  <a:lnTo>
                    <a:pt x="17736820" y="12700"/>
                  </a:lnTo>
                  <a:lnTo>
                    <a:pt x="1773682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4"/>
          <p:cNvSpPr txBox="1"/>
          <p:nvPr/>
        </p:nvSpPr>
        <p:spPr>
          <a:xfrm>
            <a:off x="3459361" y="5318477"/>
            <a:ext cx="12880622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Apply sustainable water management techniques in emergency settings.</a:t>
            </a:r>
            <a:endParaRPr/>
          </a:p>
        </p:txBody>
      </p:sp>
      <p:grpSp>
        <p:nvGrpSpPr>
          <p:cNvPr id="179" name="Google Shape;179;p4"/>
          <p:cNvGrpSpPr/>
          <p:nvPr/>
        </p:nvGrpSpPr>
        <p:grpSpPr>
          <a:xfrm>
            <a:off x="2264177" y="5008444"/>
            <a:ext cx="942404" cy="942404"/>
            <a:chOff x="0" y="0"/>
            <a:chExt cx="1256538" cy="1256538"/>
          </a:xfrm>
        </p:grpSpPr>
        <p:sp>
          <p:nvSpPr>
            <p:cNvPr id="180" name="Google Shape;180;p4"/>
            <p:cNvSpPr/>
            <p:nvPr/>
          </p:nvSpPr>
          <p:spPr>
            <a:xfrm>
              <a:off x="12700" y="12700"/>
              <a:ext cx="1231138" cy="1231138"/>
            </a:xfrm>
            <a:custGeom>
              <a:rect b="b" l="l" r="r" t="t"/>
              <a:pathLst>
                <a:path extrusionOk="0" h="1231138" w="1231138">
                  <a:moveTo>
                    <a:pt x="0" y="615569"/>
                  </a:moveTo>
                  <a:cubicBezTo>
                    <a:pt x="0" y="275590"/>
                    <a:pt x="275590" y="0"/>
                    <a:pt x="615569" y="0"/>
                  </a:cubicBezTo>
                  <a:cubicBezTo>
                    <a:pt x="955548" y="0"/>
                    <a:pt x="1231138" y="275590"/>
                    <a:pt x="1231138" y="615569"/>
                  </a:cubicBezTo>
                  <a:cubicBezTo>
                    <a:pt x="1231138" y="955548"/>
                    <a:pt x="955548" y="1231138"/>
                    <a:pt x="615569" y="1231138"/>
                  </a:cubicBezTo>
                  <a:cubicBezTo>
                    <a:pt x="275590" y="1231138"/>
                    <a:pt x="0" y="955548"/>
                    <a:pt x="0" y="61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0" y="0"/>
              <a:ext cx="1256538" cy="1256538"/>
            </a:xfrm>
            <a:custGeom>
              <a:rect b="b" l="l" r="r" t="t"/>
              <a:pathLst>
                <a:path extrusionOk="0" h="1256538" w="1256538">
                  <a:moveTo>
                    <a:pt x="0" y="628269"/>
                  </a:moveTo>
                  <a:cubicBezTo>
                    <a:pt x="0" y="281305"/>
                    <a:pt x="281305" y="0"/>
                    <a:pt x="628269" y="0"/>
                  </a:cubicBezTo>
                  <a:lnTo>
                    <a:pt x="628269" y="12700"/>
                  </a:lnTo>
                  <a:lnTo>
                    <a:pt x="628269" y="0"/>
                  </a:lnTo>
                  <a:cubicBezTo>
                    <a:pt x="975233" y="0"/>
                    <a:pt x="1256538" y="281305"/>
                    <a:pt x="1256538" y="628269"/>
                  </a:cubicBezTo>
                  <a:lnTo>
                    <a:pt x="1243838" y="628269"/>
                  </a:lnTo>
                  <a:lnTo>
                    <a:pt x="1256538" y="628269"/>
                  </a:lnTo>
                  <a:cubicBezTo>
                    <a:pt x="1256538" y="975233"/>
                    <a:pt x="975233" y="1256538"/>
                    <a:pt x="628269" y="1256538"/>
                  </a:cubicBezTo>
                  <a:lnTo>
                    <a:pt x="628269" y="1243838"/>
                  </a:lnTo>
                  <a:lnTo>
                    <a:pt x="628269" y="1256538"/>
                  </a:lnTo>
                  <a:cubicBezTo>
                    <a:pt x="281305" y="1256538"/>
                    <a:pt x="0" y="975233"/>
                    <a:pt x="0" y="628269"/>
                  </a:cubicBezTo>
                  <a:lnTo>
                    <a:pt x="12700" y="628269"/>
                  </a:lnTo>
                  <a:lnTo>
                    <a:pt x="25400" y="628269"/>
                  </a:lnTo>
                  <a:lnTo>
                    <a:pt x="12700" y="628269"/>
                  </a:lnTo>
                  <a:lnTo>
                    <a:pt x="0" y="628269"/>
                  </a:lnTo>
                  <a:moveTo>
                    <a:pt x="25400" y="628269"/>
                  </a:moveTo>
                  <a:cubicBezTo>
                    <a:pt x="25400" y="635254"/>
                    <a:pt x="19685" y="640969"/>
                    <a:pt x="12700" y="640969"/>
                  </a:cubicBezTo>
                  <a:cubicBezTo>
                    <a:pt x="5715" y="640969"/>
                    <a:pt x="0" y="635254"/>
                    <a:pt x="0" y="628269"/>
                  </a:cubicBezTo>
                  <a:cubicBezTo>
                    <a:pt x="0" y="621284"/>
                    <a:pt x="5715" y="615569"/>
                    <a:pt x="12700" y="615569"/>
                  </a:cubicBezTo>
                  <a:cubicBezTo>
                    <a:pt x="19685" y="615569"/>
                    <a:pt x="25400" y="621284"/>
                    <a:pt x="25400" y="628269"/>
                  </a:cubicBezTo>
                  <a:cubicBezTo>
                    <a:pt x="25400" y="961263"/>
                    <a:pt x="295275" y="1231138"/>
                    <a:pt x="628269" y="1231138"/>
                  </a:cubicBezTo>
                  <a:cubicBezTo>
                    <a:pt x="961263" y="1231138"/>
                    <a:pt x="1231138" y="961263"/>
                    <a:pt x="1231138" y="628269"/>
                  </a:cubicBezTo>
                  <a:cubicBezTo>
                    <a:pt x="1231138" y="295275"/>
                    <a:pt x="961263" y="25400"/>
                    <a:pt x="628269" y="25400"/>
                  </a:cubicBezTo>
                  <a:lnTo>
                    <a:pt x="628269" y="12700"/>
                  </a:lnTo>
                  <a:lnTo>
                    <a:pt x="628269" y="25400"/>
                  </a:lnTo>
                  <a:cubicBezTo>
                    <a:pt x="295275" y="25400"/>
                    <a:pt x="25400" y="295275"/>
                    <a:pt x="25400" y="628269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2608803" y="6209438"/>
            <a:ext cx="13429202" cy="757714"/>
            <a:chOff x="0" y="0"/>
            <a:chExt cx="17905603" cy="1010285"/>
          </a:xfrm>
        </p:grpSpPr>
        <p:sp>
          <p:nvSpPr>
            <p:cNvPr id="183" name="Google Shape;183;p4"/>
            <p:cNvSpPr/>
            <p:nvPr/>
          </p:nvSpPr>
          <p:spPr>
            <a:xfrm>
              <a:off x="12700" y="12700"/>
              <a:ext cx="17880203" cy="984885"/>
            </a:xfrm>
            <a:custGeom>
              <a:rect b="b" l="l" r="r" t="t"/>
              <a:pathLst>
                <a:path extrusionOk="0" h="984885" w="17880203">
                  <a:moveTo>
                    <a:pt x="0" y="0"/>
                  </a:moveTo>
                  <a:lnTo>
                    <a:pt x="17880203" y="0"/>
                  </a:lnTo>
                  <a:lnTo>
                    <a:pt x="17880203" y="984885"/>
                  </a:lnTo>
                  <a:lnTo>
                    <a:pt x="0" y="984885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  <p:sp>
          <p:nvSpPr>
            <p:cNvPr id="184" name="Google Shape;184;p4"/>
            <p:cNvSpPr/>
            <p:nvPr/>
          </p:nvSpPr>
          <p:spPr>
            <a:xfrm>
              <a:off x="0" y="0"/>
              <a:ext cx="17905603" cy="1010285"/>
            </a:xfrm>
            <a:custGeom>
              <a:rect b="b" l="l" r="r" t="t"/>
              <a:pathLst>
                <a:path extrusionOk="0" h="1010285" w="17905603">
                  <a:moveTo>
                    <a:pt x="12700" y="0"/>
                  </a:moveTo>
                  <a:lnTo>
                    <a:pt x="17892903" y="0"/>
                  </a:lnTo>
                  <a:cubicBezTo>
                    <a:pt x="17899889" y="0"/>
                    <a:pt x="17905603" y="5715"/>
                    <a:pt x="17905603" y="12700"/>
                  </a:cubicBezTo>
                  <a:lnTo>
                    <a:pt x="17905603" y="997585"/>
                  </a:lnTo>
                  <a:cubicBezTo>
                    <a:pt x="17905603" y="1004570"/>
                    <a:pt x="17899889" y="1010285"/>
                    <a:pt x="17892903" y="1010285"/>
                  </a:cubicBezTo>
                  <a:lnTo>
                    <a:pt x="12700" y="1010285"/>
                  </a:lnTo>
                  <a:cubicBezTo>
                    <a:pt x="5715" y="1010285"/>
                    <a:pt x="0" y="1004570"/>
                    <a:pt x="0" y="99758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97585"/>
                  </a:lnTo>
                  <a:lnTo>
                    <a:pt x="12700" y="997585"/>
                  </a:lnTo>
                  <a:lnTo>
                    <a:pt x="12700" y="984885"/>
                  </a:lnTo>
                  <a:lnTo>
                    <a:pt x="17892903" y="984885"/>
                  </a:lnTo>
                  <a:lnTo>
                    <a:pt x="17892903" y="997585"/>
                  </a:lnTo>
                  <a:lnTo>
                    <a:pt x="17880203" y="997585"/>
                  </a:lnTo>
                  <a:lnTo>
                    <a:pt x="17880203" y="12700"/>
                  </a:lnTo>
                  <a:lnTo>
                    <a:pt x="17892903" y="12700"/>
                  </a:lnTo>
                  <a:lnTo>
                    <a:pt x="17892903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4"/>
          <p:cNvSpPr txBox="1"/>
          <p:nvPr/>
        </p:nvSpPr>
        <p:spPr>
          <a:xfrm>
            <a:off x="3342317" y="6427136"/>
            <a:ext cx="12997666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Assess challenges in water resource management.</a:t>
            </a:r>
            <a:endParaRPr/>
          </a:p>
        </p:txBody>
      </p:sp>
      <p:grpSp>
        <p:nvGrpSpPr>
          <p:cNvPr id="186" name="Google Shape;186;p4"/>
          <p:cNvGrpSpPr/>
          <p:nvPr/>
        </p:nvGrpSpPr>
        <p:grpSpPr>
          <a:xfrm>
            <a:off x="2147133" y="6117104"/>
            <a:ext cx="942404" cy="942403"/>
            <a:chOff x="0" y="0"/>
            <a:chExt cx="1256538" cy="1256538"/>
          </a:xfrm>
        </p:grpSpPr>
        <p:sp>
          <p:nvSpPr>
            <p:cNvPr id="187" name="Google Shape;187;p4"/>
            <p:cNvSpPr/>
            <p:nvPr/>
          </p:nvSpPr>
          <p:spPr>
            <a:xfrm>
              <a:off x="12700" y="12700"/>
              <a:ext cx="1231138" cy="1231138"/>
            </a:xfrm>
            <a:custGeom>
              <a:rect b="b" l="l" r="r" t="t"/>
              <a:pathLst>
                <a:path extrusionOk="0" h="1231138" w="1231138">
                  <a:moveTo>
                    <a:pt x="0" y="615569"/>
                  </a:moveTo>
                  <a:cubicBezTo>
                    <a:pt x="0" y="275590"/>
                    <a:pt x="275590" y="0"/>
                    <a:pt x="615569" y="0"/>
                  </a:cubicBezTo>
                  <a:cubicBezTo>
                    <a:pt x="955548" y="0"/>
                    <a:pt x="1231138" y="275590"/>
                    <a:pt x="1231138" y="615569"/>
                  </a:cubicBezTo>
                  <a:cubicBezTo>
                    <a:pt x="1231138" y="955548"/>
                    <a:pt x="955548" y="1231138"/>
                    <a:pt x="615569" y="1231138"/>
                  </a:cubicBezTo>
                  <a:cubicBezTo>
                    <a:pt x="275590" y="1231138"/>
                    <a:pt x="0" y="955548"/>
                    <a:pt x="0" y="61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0" y="0"/>
              <a:ext cx="1256538" cy="1256538"/>
            </a:xfrm>
            <a:custGeom>
              <a:rect b="b" l="l" r="r" t="t"/>
              <a:pathLst>
                <a:path extrusionOk="0" h="1256538" w="1256538">
                  <a:moveTo>
                    <a:pt x="0" y="628269"/>
                  </a:moveTo>
                  <a:cubicBezTo>
                    <a:pt x="0" y="281305"/>
                    <a:pt x="281305" y="0"/>
                    <a:pt x="628269" y="0"/>
                  </a:cubicBezTo>
                  <a:lnTo>
                    <a:pt x="628269" y="12700"/>
                  </a:lnTo>
                  <a:lnTo>
                    <a:pt x="628269" y="0"/>
                  </a:lnTo>
                  <a:cubicBezTo>
                    <a:pt x="975233" y="0"/>
                    <a:pt x="1256538" y="281305"/>
                    <a:pt x="1256538" y="628269"/>
                  </a:cubicBezTo>
                  <a:lnTo>
                    <a:pt x="1243838" y="628269"/>
                  </a:lnTo>
                  <a:lnTo>
                    <a:pt x="1256538" y="628269"/>
                  </a:lnTo>
                  <a:cubicBezTo>
                    <a:pt x="1256538" y="975233"/>
                    <a:pt x="975233" y="1256538"/>
                    <a:pt x="628269" y="1256538"/>
                  </a:cubicBezTo>
                  <a:lnTo>
                    <a:pt x="628269" y="1243838"/>
                  </a:lnTo>
                  <a:lnTo>
                    <a:pt x="628269" y="1256538"/>
                  </a:lnTo>
                  <a:cubicBezTo>
                    <a:pt x="281305" y="1256538"/>
                    <a:pt x="0" y="975233"/>
                    <a:pt x="0" y="628269"/>
                  </a:cubicBezTo>
                  <a:lnTo>
                    <a:pt x="12700" y="628269"/>
                  </a:lnTo>
                  <a:lnTo>
                    <a:pt x="25400" y="628269"/>
                  </a:lnTo>
                  <a:lnTo>
                    <a:pt x="12700" y="628269"/>
                  </a:lnTo>
                  <a:lnTo>
                    <a:pt x="0" y="628269"/>
                  </a:lnTo>
                  <a:moveTo>
                    <a:pt x="25400" y="628269"/>
                  </a:moveTo>
                  <a:cubicBezTo>
                    <a:pt x="25400" y="635254"/>
                    <a:pt x="19685" y="640969"/>
                    <a:pt x="12700" y="640969"/>
                  </a:cubicBezTo>
                  <a:cubicBezTo>
                    <a:pt x="5715" y="640969"/>
                    <a:pt x="0" y="635254"/>
                    <a:pt x="0" y="628269"/>
                  </a:cubicBezTo>
                  <a:cubicBezTo>
                    <a:pt x="0" y="621284"/>
                    <a:pt x="5715" y="615569"/>
                    <a:pt x="12700" y="615569"/>
                  </a:cubicBezTo>
                  <a:cubicBezTo>
                    <a:pt x="19685" y="615569"/>
                    <a:pt x="25400" y="621284"/>
                    <a:pt x="25400" y="628269"/>
                  </a:cubicBezTo>
                  <a:cubicBezTo>
                    <a:pt x="25400" y="961263"/>
                    <a:pt x="295275" y="1231138"/>
                    <a:pt x="628269" y="1231138"/>
                  </a:cubicBezTo>
                  <a:cubicBezTo>
                    <a:pt x="961263" y="1231138"/>
                    <a:pt x="1231138" y="961263"/>
                    <a:pt x="1231138" y="628269"/>
                  </a:cubicBezTo>
                  <a:cubicBezTo>
                    <a:pt x="1231138" y="295275"/>
                    <a:pt x="961263" y="25400"/>
                    <a:pt x="628269" y="25400"/>
                  </a:cubicBezTo>
                  <a:lnTo>
                    <a:pt x="628269" y="12700"/>
                  </a:lnTo>
                  <a:lnTo>
                    <a:pt x="628269" y="25400"/>
                  </a:lnTo>
                  <a:cubicBezTo>
                    <a:pt x="295275" y="25400"/>
                    <a:pt x="25400" y="295275"/>
                    <a:pt x="25400" y="628269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4"/>
          <p:cNvGrpSpPr/>
          <p:nvPr/>
        </p:nvGrpSpPr>
        <p:grpSpPr>
          <a:xfrm>
            <a:off x="2242230" y="7317284"/>
            <a:ext cx="13795725" cy="757714"/>
            <a:chOff x="0" y="0"/>
            <a:chExt cx="18394299" cy="1010285"/>
          </a:xfrm>
        </p:grpSpPr>
        <p:sp>
          <p:nvSpPr>
            <p:cNvPr id="190" name="Google Shape;190;p4"/>
            <p:cNvSpPr/>
            <p:nvPr/>
          </p:nvSpPr>
          <p:spPr>
            <a:xfrm>
              <a:off x="12700" y="12700"/>
              <a:ext cx="18368899" cy="984885"/>
            </a:xfrm>
            <a:custGeom>
              <a:rect b="b" l="l" r="r" t="t"/>
              <a:pathLst>
                <a:path extrusionOk="0" h="984885" w="18368899">
                  <a:moveTo>
                    <a:pt x="0" y="0"/>
                  </a:moveTo>
                  <a:lnTo>
                    <a:pt x="18368899" y="0"/>
                  </a:lnTo>
                  <a:lnTo>
                    <a:pt x="18368899" y="984885"/>
                  </a:lnTo>
                  <a:lnTo>
                    <a:pt x="0" y="984885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  <p:sp>
          <p:nvSpPr>
            <p:cNvPr id="191" name="Google Shape;191;p4"/>
            <p:cNvSpPr/>
            <p:nvPr/>
          </p:nvSpPr>
          <p:spPr>
            <a:xfrm>
              <a:off x="0" y="0"/>
              <a:ext cx="18394299" cy="1010285"/>
            </a:xfrm>
            <a:custGeom>
              <a:rect b="b" l="l" r="r" t="t"/>
              <a:pathLst>
                <a:path extrusionOk="0" h="1010285" w="18394299">
                  <a:moveTo>
                    <a:pt x="12700" y="0"/>
                  </a:moveTo>
                  <a:lnTo>
                    <a:pt x="18381599" y="0"/>
                  </a:lnTo>
                  <a:cubicBezTo>
                    <a:pt x="18388585" y="0"/>
                    <a:pt x="18394299" y="5715"/>
                    <a:pt x="18394299" y="12700"/>
                  </a:cubicBezTo>
                  <a:lnTo>
                    <a:pt x="18394299" y="997585"/>
                  </a:lnTo>
                  <a:cubicBezTo>
                    <a:pt x="18394299" y="1004570"/>
                    <a:pt x="18388585" y="1010285"/>
                    <a:pt x="18381599" y="1010285"/>
                  </a:cubicBezTo>
                  <a:lnTo>
                    <a:pt x="12700" y="1010285"/>
                  </a:lnTo>
                  <a:cubicBezTo>
                    <a:pt x="5715" y="1010285"/>
                    <a:pt x="0" y="1004570"/>
                    <a:pt x="0" y="99758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97585"/>
                  </a:lnTo>
                  <a:lnTo>
                    <a:pt x="12700" y="997585"/>
                  </a:lnTo>
                  <a:lnTo>
                    <a:pt x="12700" y="984885"/>
                  </a:lnTo>
                  <a:lnTo>
                    <a:pt x="18381599" y="984885"/>
                  </a:lnTo>
                  <a:lnTo>
                    <a:pt x="18381599" y="997585"/>
                  </a:lnTo>
                  <a:lnTo>
                    <a:pt x="18368899" y="997585"/>
                  </a:lnTo>
                  <a:lnTo>
                    <a:pt x="18368899" y="12700"/>
                  </a:lnTo>
                  <a:lnTo>
                    <a:pt x="18381599" y="12700"/>
                  </a:lnTo>
                  <a:lnTo>
                    <a:pt x="1838159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4"/>
          <p:cNvSpPr txBox="1"/>
          <p:nvPr/>
        </p:nvSpPr>
        <p:spPr>
          <a:xfrm>
            <a:off x="2975744" y="7534982"/>
            <a:ext cx="13364239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Explore strategic solutions and best practices for addressing water management challenges.</a:t>
            </a:r>
            <a:endParaRPr/>
          </a:p>
        </p:txBody>
      </p:sp>
      <p:grpSp>
        <p:nvGrpSpPr>
          <p:cNvPr id="193" name="Google Shape;193;p4"/>
          <p:cNvGrpSpPr/>
          <p:nvPr/>
        </p:nvGrpSpPr>
        <p:grpSpPr>
          <a:xfrm>
            <a:off x="1780560" y="7224950"/>
            <a:ext cx="942404" cy="942404"/>
            <a:chOff x="0" y="0"/>
            <a:chExt cx="1256538" cy="1256538"/>
          </a:xfrm>
        </p:grpSpPr>
        <p:sp>
          <p:nvSpPr>
            <p:cNvPr id="194" name="Google Shape;194;p4"/>
            <p:cNvSpPr/>
            <p:nvPr/>
          </p:nvSpPr>
          <p:spPr>
            <a:xfrm>
              <a:off x="12700" y="12700"/>
              <a:ext cx="1231138" cy="1231138"/>
            </a:xfrm>
            <a:custGeom>
              <a:rect b="b" l="l" r="r" t="t"/>
              <a:pathLst>
                <a:path extrusionOk="0" h="1231138" w="1231138">
                  <a:moveTo>
                    <a:pt x="0" y="615569"/>
                  </a:moveTo>
                  <a:cubicBezTo>
                    <a:pt x="0" y="275590"/>
                    <a:pt x="275590" y="0"/>
                    <a:pt x="615569" y="0"/>
                  </a:cubicBezTo>
                  <a:cubicBezTo>
                    <a:pt x="955548" y="0"/>
                    <a:pt x="1231138" y="275590"/>
                    <a:pt x="1231138" y="615569"/>
                  </a:cubicBezTo>
                  <a:cubicBezTo>
                    <a:pt x="1231138" y="955548"/>
                    <a:pt x="955548" y="1231138"/>
                    <a:pt x="615569" y="1231138"/>
                  </a:cubicBezTo>
                  <a:cubicBezTo>
                    <a:pt x="275590" y="1231138"/>
                    <a:pt x="0" y="955548"/>
                    <a:pt x="0" y="61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0" y="0"/>
              <a:ext cx="1256538" cy="1256538"/>
            </a:xfrm>
            <a:custGeom>
              <a:rect b="b" l="l" r="r" t="t"/>
              <a:pathLst>
                <a:path extrusionOk="0" h="1256538" w="1256538">
                  <a:moveTo>
                    <a:pt x="0" y="628269"/>
                  </a:moveTo>
                  <a:cubicBezTo>
                    <a:pt x="0" y="281305"/>
                    <a:pt x="281305" y="0"/>
                    <a:pt x="628269" y="0"/>
                  </a:cubicBezTo>
                  <a:lnTo>
                    <a:pt x="628269" y="12700"/>
                  </a:lnTo>
                  <a:lnTo>
                    <a:pt x="628269" y="0"/>
                  </a:lnTo>
                  <a:cubicBezTo>
                    <a:pt x="975233" y="0"/>
                    <a:pt x="1256538" y="281305"/>
                    <a:pt x="1256538" y="628269"/>
                  </a:cubicBezTo>
                  <a:lnTo>
                    <a:pt x="1243838" y="628269"/>
                  </a:lnTo>
                  <a:lnTo>
                    <a:pt x="1256538" y="628269"/>
                  </a:lnTo>
                  <a:cubicBezTo>
                    <a:pt x="1256538" y="975233"/>
                    <a:pt x="975233" y="1256538"/>
                    <a:pt x="628269" y="1256538"/>
                  </a:cubicBezTo>
                  <a:lnTo>
                    <a:pt x="628269" y="1243838"/>
                  </a:lnTo>
                  <a:lnTo>
                    <a:pt x="628269" y="1256538"/>
                  </a:lnTo>
                  <a:cubicBezTo>
                    <a:pt x="281305" y="1256538"/>
                    <a:pt x="0" y="975233"/>
                    <a:pt x="0" y="628269"/>
                  </a:cubicBezTo>
                  <a:lnTo>
                    <a:pt x="12700" y="628269"/>
                  </a:lnTo>
                  <a:lnTo>
                    <a:pt x="25400" y="628269"/>
                  </a:lnTo>
                  <a:lnTo>
                    <a:pt x="12700" y="628269"/>
                  </a:lnTo>
                  <a:lnTo>
                    <a:pt x="0" y="628269"/>
                  </a:lnTo>
                  <a:moveTo>
                    <a:pt x="25400" y="628269"/>
                  </a:moveTo>
                  <a:cubicBezTo>
                    <a:pt x="25400" y="635254"/>
                    <a:pt x="19685" y="640969"/>
                    <a:pt x="12700" y="640969"/>
                  </a:cubicBezTo>
                  <a:cubicBezTo>
                    <a:pt x="5715" y="640969"/>
                    <a:pt x="0" y="635254"/>
                    <a:pt x="0" y="628269"/>
                  </a:cubicBezTo>
                  <a:cubicBezTo>
                    <a:pt x="0" y="621284"/>
                    <a:pt x="5715" y="615569"/>
                    <a:pt x="12700" y="615569"/>
                  </a:cubicBezTo>
                  <a:cubicBezTo>
                    <a:pt x="19685" y="615569"/>
                    <a:pt x="25400" y="621284"/>
                    <a:pt x="25400" y="628269"/>
                  </a:cubicBezTo>
                  <a:cubicBezTo>
                    <a:pt x="25400" y="961263"/>
                    <a:pt x="295275" y="1231138"/>
                    <a:pt x="628269" y="1231138"/>
                  </a:cubicBezTo>
                  <a:cubicBezTo>
                    <a:pt x="961263" y="1231138"/>
                    <a:pt x="1231138" y="961263"/>
                    <a:pt x="1231138" y="628269"/>
                  </a:cubicBezTo>
                  <a:cubicBezTo>
                    <a:pt x="1231138" y="295275"/>
                    <a:pt x="961263" y="25400"/>
                    <a:pt x="628269" y="25400"/>
                  </a:cubicBezTo>
                  <a:lnTo>
                    <a:pt x="628269" y="12700"/>
                  </a:lnTo>
                  <a:lnTo>
                    <a:pt x="628269" y="25400"/>
                  </a:lnTo>
                  <a:cubicBezTo>
                    <a:pt x="295275" y="25400"/>
                    <a:pt x="25400" y="295275"/>
                    <a:pt x="25400" y="628269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1573296" y="8425942"/>
            <a:ext cx="14464665" cy="757714"/>
            <a:chOff x="0" y="0"/>
            <a:chExt cx="19286220" cy="1010285"/>
          </a:xfrm>
        </p:grpSpPr>
        <p:sp>
          <p:nvSpPr>
            <p:cNvPr id="197" name="Google Shape;197;p4"/>
            <p:cNvSpPr/>
            <p:nvPr/>
          </p:nvSpPr>
          <p:spPr>
            <a:xfrm>
              <a:off x="12700" y="12700"/>
              <a:ext cx="19260820" cy="984885"/>
            </a:xfrm>
            <a:custGeom>
              <a:rect b="b" l="l" r="r" t="t"/>
              <a:pathLst>
                <a:path extrusionOk="0" h="984885" w="19260820">
                  <a:moveTo>
                    <a:pt x="0" y="0"/>
                  </a:moveTo>
                  <a:lnTo>
                    <a:pt x="19260820" y="0"/>
                  </a:lnTo>
                  <a:lnTo>
                    <a:pt x="19260820" y="984885"/>
                  </a:lnTo>
                  <a:lnTo>
                    <a:pt x="0" y="984885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  <p:sp>
          <p:nvSpPr>
            <p:cNvPr id="198" name="Google Shape;198;p4"/>
            <p:cNvSpPr/>
            <p:nvPr/>
          </p:nvSpPr>
          <p:spPr>
            <a:xfrm>
              <a:off x="0" y="0"/>
              <a:ext cx="19286220" cy="1010285"/>
            </a:xfrm>
            <a:custGeom>
              <a:rect b="b" l="l" r="r" t="t"/>
              <a:pathLst>
                <a:path extrusionOk="0" h="1010285" w="19286220">
                  <a:moveTo>
                    <a:pt x="12700" y="0"/>
                  </a:moveTo>
                  <a:lnTo>
                    <a:pt x="19273520" y="0"/>
                  </a:lnTo>
                  <a:cubicBezTo>
                    <a:pt x="19280505" y="0"/>
                    <a:pt x="19286220" y="5715"/>
                    <a:pt x="19286220" y="12700"/>
                  </a:cubicBezTo>
                  <a:lnTo>
                    <a:pt x="19286220" y="997585"/>
                  </a:lnTo>
                  <a:cubicBezTo>
                    <a:pt x="19286220" y="1004570"/>
                    <a:pt x="19280505" y="1010285"/>
                    <a:pt x="19273520" y="1010285"/>
                  </a:cubicBezTo>
                  <a:lnTo>
                    <a:pt x="12700" y="1010285"/>
                  </a:lnTo>
                  <a:cubicBezTo>
                    <a:pt x="5715" y="1010285"/>
                    <a:pt x="0" y="1004570"/>
                    <a:pt x="0" y="99758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97585"/>
                  </a:lnTo>
                  <a:lnTo>
                    <a:pt x="12700" y="997585"/>
                  </a:lnTo>
                  <a:lnTo>
                    <a:pt x="12700" y="984885"/>
                  </a:lnTo>
                  <a:lnTo>
                    <a:pt x="19273520" y="984885"/>
                  </a:lnTo>
                  <a:lnTo>
                    <a:pt x="19273520" y="997585"/>
                  </a:lnTo>
                  <a:lnTo>
                    <a:pt x="19260820" y="997585"/>
                  </a:lnTo>
                  <a:lnTo>
                    <a:pt x="19260820" y="12700"/>
                  </a:lnTo>
                  <a:lnTo>
                    <a:pt x="19273520" y="12700"/>
                  </a:lnTo>
                  <a:lnTo>
                    <a:pt x="1927352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4"/>
          <p:cNvSpPr txBox="1"/>
          <p:nvPr/>
        </p:nvSpPr>
        <p:spPr>
          <a:xfrm>
            <a:off x="2306810" y="8643641"/>
            <a:ext cx="14033173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Engage in case study analysis to identify lessons learned and best practices</a:t>
            </a:r>
            <a:endParaRPr/>
          </a:p>
        </p:txBody>
      </p:sp>
      <p:grpSp>
        <p:nvGrpSpPr>
          <p:cNvPr id="200" name="Google Shape;200;p4"/>
          <p:cNvGrpSpPr/>
          <p:nvPr/>
        </p:nvGrpSpPr>
        <p:grpSpPr>
          <a:xfrm>
            <a:off x="1111626" y="8333609"/>
            <a:ext cx="942403" cy="942404"/>
            <a:chOff x="0" y="0"/>
            <a:chExt cx="1256538" cy="1256538"/>
          </a:xfrm>
        </p:grpSpPr>
        <p:sp>
          <p:nvSpPr>
            <p:cNvPr id="201" name="Google Shape;201;p4"/>
            <p:cNvSpPr/>
            <p:nvPr/>
          </p:nvSpPr>
          <p:spPr>
            <a:xfrm>
              <a:off x="12700" y="12700"/>
              <a:ext cx="1231138" cy="1231138"/>
            </a:xfrm>
            <a:custGeom>
              <a:rect b="b" l="l" r="r" t="t"/>
              <a:pathLst>
                <a:path extrusionOk="0" h="1231138" w="1231138">
                  <a:moveTo>
                    <a:pt x="0" y="615569"/>
                  </a:moveTo>
                  <a:cubicBezTo>
                    <a:pt x="0" y="275590"/>
                    <a:pt x="275590" y="0"/>
                    <a:pt x="615569" y="0"/>
                  </a:cubicBezTo>
                  <a:cubicBezTo>
                    <a:pt x="955548" y="0"/>
                    <a:pt x="1231138" y="275590"/>
                    <a:pt x="1231138" y="615569"/>
                  </a:cubicBezTo>
                  <a:cubicBezTo>
                    <a:pt x="1231138" y="955548"/>
                    <a:pt x="955548" y="1231138"/>
                    <a:pt x="615569" y="1231138"/>
                  </a:cubicBezTo>
                  <a:cubicBezTo>
                    <a:pt x="275590" y="1231138"/>
                    <a:pt x="0" y="955548"/>
                    <a:pt x="0" y="61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0" y="0"/>
              <a:ext cx="1256538" cy="1256538"/>
            </a:xfrm>
            <a:custGeom>
              <a:rect b="b" l="l" r="r" t="t"/>
              <a:pathLst>
                <a:path extrusionOk="0" h="1256538" w="1256538">
                  <a:moveTo>
                    <a:pt x="0" y="628269"/>
                  </a:moveTo>
                  <a:cubicBezTo>
                    <a:pt x="0" y="281305"/>
                    <a:pt x="281305" y="0"/>
                    <a:pt x="628269" y="0"/>
                  </a:cubicBezTo>
                  <a:lnTo>
                    <a:pt x="628269" y="12700"/>
                  </a:lnTo>
                  <a:lnTo>
                    <a:pt x="628269" y="0"/>
                  </a:lnTo>
                  <a:cubicBezTo>
                    <a:pt x="975233" y="0"/>
                    <a:pt x="1256538" y="281305"/>
                    <a:pt x="1256538" y="628269"/>
                  </a:cubicBezTo>
                  <a:lnTo>
                    <a:pt x="1243838" y="628269"/>
                  </a:lnTo>
                  <a:lnTo>
                    <a:pt x="1256538" y="628269"/>
                  </a:lnTo>
                  <a:cubicBezTo>
                    <a:pt x="1256538" y="975233"/>
                    <a:pt x="975233" y="1256538"/>
                    <a:pt x="628269" y="1256538"/>
                  </a:cubicBezTo>
                  <a:lnTo>
                    <a:pt x="628269" y="1243838"/>
                  </a:lnTo>
                  <a:lnTo>
                    <a:pt x="628269" y="1256538"/>
                  </a:lnTo>
                  <a:cubicBezTo>
                    <a:pt x="281305" y="1256538"/>
                    <a:pt x="0" y="975233"/>
                    <a:pt x="0" y="628269"/>
                  </a:cubicBezTo>
                  <a:lnTo>
                    <a:pt x="12700" y="628269"/>
                  </a:lnTo>
                  <a:lnTo>
                    <a:pt x="25400" y="628269"/>
                  </a:lnTo>
                  <a:lnTo>
                    <a:pt x="12700" y="628269"/>
                  </a:lnTo>
                  <a:lnTo>
                    <a:pt x="0" y="628269"/>
                  </a:lnTo>
                  <a:moveTo>
                    <a:pt x="25400" y="628269"/>
                  </a:moveTo>
                  <a:cubicBezTo>
                    <a:pt x="25400" y="635254"/>
                    <a:pt x="19685" y="640969"/>
                    <a:pt x="12700" y="640969"/>
                  </a:cubicBezTo>
                  <a:cubicBezTo>
                    <a:pt x="5715" y="640969"/>
                    <a:pt x="0" y="635254"/>
                    <a:pt x="0" y="628269"/>
                  </a:cubicBezTo>
                  <a:cubicBezTo>
                    <a:pt x="0" y="621284"/>
                    <a:pt x="5715" y="615569"/>
                    <a:pt x="12700" y="615569"/>
                  </a:cubicBezTo>
                  <a:cubicBezTo>
                    <a:pt x="19685" y="615569"/>
                    <a:pt x="25400" y="621284"/>
                    <a:pt x="25400" y="628269"/>
                  </a:cubicBezTo>
                  <a:cubicBezTo>
                    <a:pt x="25400" y="961263"/>
                    <a:pt x="295275" y="1231138"/>
                    <a:pt x="628269" y="1231138"/>
                  </a:cubicBezTo>
                  <a:cubicBezTo>
                    <a:pt x="961263" y="1231138"/>
                    <a:pt x="1231138" y="961263"/>
                    <a:pt x="1231138" y="628269"/>
                  </a:cubicBezTo>
                  <a:cubicBezTo>
                    <a:pt x="1231138" y="295275"/>
                    <a:pt x="961263" y="25400"/>
                    <a:pt x="628269" y="25400"/>
                  </a:cubicBezTo>
                  <a:lnTo>
                    <a:pt x="628269" y="12700"/>
                  </a:lnTo>
                  <a:lnTo>
                    <a:pt x="628269" y="25400"/>
                  </a:lnTo>
                  <a:cubicBezTo>
                    <a:pt x="295275" y="25400"/>
                    <a:pt x="25400" y="295275"/>
                    <a:pt x="25400" y="628269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A29A"/>
        </a:solidFill>
      </p:bgPr>
    </p:bg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0"/>
          <p:cNvSpPr/>
          <p:nvPr/>
        </p:nvSpPr>
        <p:spPr>
          <a:xfrm>
            <a:off x="9144000" y="0"/>
            <a:ext cx="9144000" cy="10287000"/>
          </a:xfrm>
          <a:custGeom>
            <a:rect b="b" l="l" r="r" t="t"/>
            <a:pathLst>
              <a:path extrusionOk="0" h="13716000" w="12192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cxnSp>
        <p:nvCxnSpPr>
          <p:cNvPr id="1047" name="Google Shape;1047;p40"/>
          <p:cNvCxnSpPr/>
          <p:nvPr/>
        </p:nvCxnSpPr>
        <p:spPr>
          <a:xfrm>
            <a:off x="4514850" y="57150"/>
            <a:ext cx="0" cy="4393606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8" name="Google Shape;1048;p40"/>
          <p:cNvSpPr/>
          <p:nvPr/>
        </p:nvSpPr>
        <p:spPr>
          <a:xfrm>
            <a:off x="850857" y="4770638"/>
            <a:ext cx="6927931" cy="1303875"/>
          </a:xfrm>
          <a:custGeom>
            <a:rect b="b" l="l" r="r" t="t"/>
            <a:pathLst>
              <a:path extrusionOk="0" h="1303875" w="6927931">
                <a:moveTo>
                  <a:pt x="0" y="0"/>
                </a:moveTo>
                <a:lnTo>
                  <a:pt x="6927932" y="0"/>
                </a:lnTo>
                <a:lnTo>
                  <a:pt x="6927932" y="1303875"/>
                </a:lnTo>
                <a:lnTo>
                  <a:pt x="0" y="130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18" l="0" r="0" t="0"/>
            </a:stretch>
          </a:blipFill>
          <a:ln>
            <a:noFill/>
          </a:ln>
        </p:spPr>
      </p:sp>
      <p:sp>
        <p:nvSpPr>
          <p:cNvPr id="1049" name="Google Shape;1049;p40"/>
          <p:cNvSpPr txBox="1"/>
          <p:nvPr/>
        </p:nvSpPr>
        <p:spPr>
          <a:xfrm>
            <a:off x="11124673" y="4045899"/>
            <a:ext cx="5182654" cy="192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Any Questions?</a:t>
            </a:r>
            <a:endParaRPr/>
          </a:p>
        </p:txBody>
      </p:sp>
      <p:sp>
        <p:nvSpPr>
          <p:cNvPr id="1050" name="Google Shape;1050;p40"/>
          <p:cNvSpPr/>
          <p:nvPr/>
        </p:nvSpPr>
        <p:spPr>
          <a:xfrm flipH="1" rot="3055478">
            <a:off x="532938" y="-2369074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1" name="Google Shape;1051;p40"/>
          <p:cNvSpPr/>
          <p:nvPr/>
        </p:nvSpPr>
        <p:spPr>
          <a:xfrm rot="-7744521">
            <a:off x="716443" y="-1906875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2" name="Google Shape;1052;p40"/>
          <p:cNvSpPr/>
          <p:nvPr/>
        </p:nvSpPr>
        <p:spPr>
          <a:xfrm flipH="1" rot="-7549155">
            <a:off x="13506787" y="4121354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3" name="Google Shape;1053;p40"/>
          <p:cNvSpPr/>
          <p:nvPr/>
        </p:nvSpPr>
        <p:spPr>
          <a:xfrm rot="3250844">
            <a:off x="14151159" y="5362706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A29A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 flipH="1" rot="3099417">
            <a:off x="-207098" y="-3301980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5"/>
          <p:cNvSpPr/>
          <p:nvPr/>
        </p:nvSpPr>
        <p:spPr>
          <a:xfrm rot="-7700582">
            <a:off x="-19230" y="-2842534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5"/>
          <p:cNvSpPr/>
          <p:nvPr/>
        </p:nvSpPr>
        <p:spPr>
          <a:xfrm flipH="1" rot="10116481">
            <a:off x="14941895" y="-912939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89" y="10474578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5"/>
          <p:cNvSpPr/>
          <p:nvPr/>
        </p:nvSpPr>
        <p:spPr>
          <a:xfrm rot="-683518">
            <a:off x="15805959" y="-87376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1" name="Google Shape;211;p5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212" name="Google Shape;212;p5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5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15" name="Google Shape;215;p5"/>
          <p:cNvSpPr/>
          <p:nvPr/>
        </p:nvSpPr>
        <p:spPr>
          <a:xfrm>
            <a:off x="146892" y="5998028"/>
            <a:ext cx="4023208" cy="3950059"/>
          </a:xfrm>
          <a:custGeom>
            <a:rect b="b" l="l" r="r" t="t"/>
            <a:pathLst>
              <a:path extrusionOk="0" h="3950059" w="4023208">
                <a:moveTo>
                  <a:pt x="0" y="0"/>
                </a:moveTo>
                <a:lnTo>
                  <a:pt x="4023208" y="0"/>
                </a:lnTo>
                <a:lnTo>
                  <a:pt x="4023208" y="3950058"/>
                </a:lnTo>
                <a:lnTo>
                  <a:pt x="0" y="3950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5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DED9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217" name="Google Shape;217;p5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218" name="Google Shape;218;p5"/>
          <p:cNvSpPr txBox="1"/>
          <p:nvPr/>
        </p:nvSpPr>
        <p:spPr>
          <a:xfrm>
            <a:off x="6325035" y="4168711"/>
            <a:ext cx="10287000" cy="1997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1: Introduction to water resource management in humanitarian settings</a:t>
            </a:r>
            <a:endParaRPr/>
          </a:p>
        </p:txBody>
      </p:sp>
      <p:cxnSp>
        <p:nvCxnSpPr>
          <p:cNvPr id="219" name="Google Shape;219;p5"/>
          <p:cNvCxnSpPr/>
          <p:nvPr/>
        </p:nvCxnSpPr>
        <p:spPr>
          <a:xfrm rot="10800000">
            <a:off x="4493425" y="6424800"/>
            <a:ext cx="0" cy="38187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/>
          <p:nvPr/>
        </p:nvSpPr>
        <p:spPr>
          <a:xfrm flipH="1" rot="3099417">
            <a:off x="-207098" y="-3301980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6"/>
          <p:cNvSpPr/>
          <p:nvPr/>
        </p:nvSpPr>
        <p:spPr>
          <a:xfrm rot="-7700582">
            <a:off x="-19230" y="-2842534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3" y="0"/>
                </a:lnTo>
                <a:lnTo>
                  <a:pt x="4066493" y="8132987"/>
                </a:lnTo>
                <a:lnTo>
                  <a:pt x="0" y="813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6"/>
          <p:cNvSpPr/>
          <p:nvPr/>
        </p:nvSpPr>
        <p:spPr>
          <a:xfrm flipH="1" rot="-5827326">
            <a:off x="13124958" y="3643370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90" y="0"/>
                </a:moveTo>
                <a:lnTo>
                  <a:pt x="0" y="0"/>
                </a:lnTo>
                <a:lnTo>
                  <a:pt x="0" y="10474578"/>
                </a:lnTo>
                <a:lnTo>
                  <a:pt x="5237290" y="10474578"/>
                </a:lnTo>
                <a:lnTo>
                  <a:pt x="523729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6"/>
          <p:cNvSpPr/>
          <p:nvPr/>
        </p:nvSpPr>
        <p:spPr>
          <a:xfrm rot="4972673">
            <a:off x="13561463" y="4940475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pic>
        <p:nvPicPr>
          <p:cNvPr descr="Water Drops And Ripple" id="229" name="Google Shape;229;p6"/>
          <p:cNvPicPr preferRelativeResize="0"/>
          <p:nvPr/>
        </p:nvPicPr>
        <p:blipFill rotWithShape="1">
          <a:blip r:embed="rId6">
            <a:alphaModFix/>
          </a:blip>
          <a:srcRect b="-1" l="6322" r="43677" t="0"/>
          <a:stretch/>
        </p:blipFill>
        <p:spPr>
          <a:xfrm>
            <a:off x="9144000" y="15"/>
            <a:ext cx="9144000" cy="1028698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/>
          <p:nvPr/>
        </p:nvSpPr>
        <p:spPr>
          <a:xfrm>
            <a:off x="596709" y="2567748"/>
            <a:ext cx="8229602" cy="652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462" lvl="1" marL="54292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E6E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Water resource management is essential for ensuring the health and well-being of affected populations in humanitarian settings.</a:t>
            </a:r>
            <a:endParaRPr/>
          </a:p>
          <a:p>
            <a:pPr indent="-271462" lvl="1" marL="54292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E6E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Different water sources, such as surface water, groundwater, and rainwater, present unique challenges and opportunities in emergencies.</a:t>
            </a:r>
            <a:endParaRPr/>
          </a:p>
          <a:p>
            <a:pPr indent="-271462" lvl="1" marL="54292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E6E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Poor water management can lead to severe environmental and health impacts, including the spread of diseases, ecosystem degradation, and exacerbation of climate change effects </a:t>
            </a:r>
            <a:endParaRPr/>
          </a:p>
        </p:txBody>
      </p:sp>
      <p:sp>
        <p:nvSpPr>
          <p:cNvPr id="231" name="Google Shape;231;p6"/>
          <p:cNvSpPr txBox="1"/>
          <p:nvPr/>
        </p:nvSpPr>
        <p:spPr>
          <a:xfrm>
            <a:off x="914400" y="962025"/>
            <a:ext cx="720090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/>
          <p:cNvSpPr/>
          <p:nvPr/>
        </p:nvSpPr>
        <p:spPr>
          <a:xfrm flipH="1" rot="2376164">
            <a:off x="-644052" y="-1808396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7"/>
          <p:cNvSpPr/>
          <p:nvPr/>
        </p:nvSpPr>
        <p:spPr>
          <a:xfrm rot="-8423835">
            <a:off x="-523060" y="-1296864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4" y="0"/>
                </a:lnTo>
                <a:lnTo>
                  <a:pt x="4066494" y="8132988"/>
                </a:lnTo>
                <a:lnTo>
                  <a:pt x="0" y="8132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7"/>
          <p:cNvSpPr/>
          <p:nvPr/>
        </p:nvSpPr>
        <p:spPr>
          <a:xfrm flipH="1" rot="-6550579">
            <a:off x="13917401" y="2152966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9"/>
                </a:lnTo>
                <a:lnTo>
                  <a:pt x="5237289" y="10474579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7"/>
          <p:cNvSpPr/>
          <p:nvPr/>
        </p:nvSpPr>
        <p:spPr>
          <a:xfrm rot="4249420">
            <a:off x="14444468" y="3439444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7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41" name="Google Shape;241;p7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Importance of Water Resource Management in Emergencies</a:t>
            </a:r>
            <a:endParaRPr/>
          </a:p>
        </p:txBody>
      </p:sp>
      <p:grpSp>
        <p:nvGrpSpPr>
          <p:cNvPr id="242" name="Google Shape;242;p7"/>
          <p:cNvGrpSpPr/>
          <p:nvPr/>
        </p:nvGrpSpPr>
        <p:grpSpPr>
          <a:xfrm>
            <a:off x="678134" y="1745259"/>
            <a:ext cx="15907035" cy="673893"/>
            <a:chOff x="0" y="0"/>
            <a:chExt cx="21209381" cy="898525"/>
          </a:xfrm>
        </p:grpSpPr>
        <p:sp>
          <p:nvSpPr>
            <p:cNvPr id="243" name="Google Shape;243;p7"/>
            <p:cNvSpPr/>
            <p:nvPr/>
          </p:nvSpPr>
          <p:spPr>
            <a:xfrm>
              <a:off x="12700" y="12700"/>
              <a:ext cx="21183981" cy="873125"/>
            </a:xfrm>
            <a:custGeom>
              <a:rect b="b" l="l" r="r" t="t"/>
              <a:pathLst>
                <a:path extrusionOk="0" h="873125" w="21183981">
                  <a:moveTo>
                    <a:pt x="0" y="145542"/>
                  </a:moveTo>
                  <a:cubicBezTo>
                    <a:pt x="0" y="65151"/>
                    <a:pt x="66929" y="0"/>
                    <a:pt x="149606" y="0"/>
                  </a:cubicBezTo>
                  <a:lnTo>
                    <a:pt x="21034375" y="0"/>
                  </a:lnTo>
                  <a:cubicBezTo>
                    <a:pt x="21116925" y="0"/>
                    <a:pt x="21183981" y="65151"/>
                    <a:pt x="21183981" y="145542"/>
                  </a:cubicBezTo>
                  <a:lnTo>
                    <a:pt x="21183981" y="727583"/>
                  </a:lnTo>
                  <a:cubicBezTo>
                    <a:pt x="21183981" y="807974"/>
                    <a:pt x="21117052" y="873125"/>
                    <a:pt x="21034375" y="873125"/>
                  </a:cubicBezTo>
                  <a:lnTo>
                    <a:pt x="149606" y="873125"/>
                  </a:lnTo>
                  <a:cubicBezTo>
                    <a:pt x="66929" y="873125"/>
                    <a:pt x="0" y="807974"/>
                    <a:pt x="0" y="727583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0" y="0"/>
              <a:ext cx="21209381" cy="898525"/>
            </a:xfrm>
            <a:custGeom>
              <a:rect b="b" l="l" r="r" t="t"/>
              <a:pathLst>
                <a:path extrusionOk="0" h="898525" w="21209381">
                  <a:moveTo>
                    <a:pt x="0" y="158242"/>
                  </a:moveTo>
                  <a:cubicBezTo>
                    <a:pt x="0" y="70485"/>
                    <a:pt x="73025" y="0"/>
                    <a:pt x="162306" y="0"/>
                  </a:cubicBezTo>
                  <a:lnTo>
                    <a:pt x="21047075" y="0"/>
                  </a:lnTo>
                  <a:lnTo>
                    <a:pt x="21047075" y="12700"/>
                  </a:lnTo>
                  <a:lnTo>
                    <a:pt x="21047075" y="0"/>
                  </a:lnTo>
                  <a:cubicBezTo>
                    <a:pt x="21136356" y="0"/>
                    <a:pt x="21209381" y="70485"/>
                    <a:pt x="21209381" y="158242"/>
                  </a:cubicBezTo>
                  <a:lnTo>
                    <a:pt x="21196681" y="158242"/>
                  </a:lnTo>
                  <a:lnTo>
                    <a:pt x="21209381" y="158242"/>
                  </a:lnTo>
                  <a:lnTo>
                    <a:pt x="21209381" y="740283"/>
                  </a:lnTo>
                  <a:lnTo>
                    <a:pt x="21196681" y="740283"/>
                  </a:lnTo>
                  <a:lnTo>
                    <a:pt x="21209381" y="740283"/>
                  </a:lnTo>
                  <a:cubicBezTo>
                    <a:pt x="21209381" y="828040"/>
                    <a:pt x="21136356" y="898525"/>
                    <a:pt x="21047075" y="898525"/>
                  </a:cubicBezTo>
                  <a:lnTo>
                    <a:pt x="21047075" y="885825"/>
                  </a:lnTo>
                  <a:lnTo>
                    <a:pt x="21047075" y="898525"/>
                  </a:lnTo>
                  <a:lnTo>
                    <a:pt x="162306" y="898525"/>
                  </a:lnTo>
                  <a:lnTo>
                    <a:pt x="162306" y="885825"/>
                  </a:lnTo>
                  <a:lnTo>
                    <a:pt x="162306" y="898525"/>
                  </a:lnTo>
                  <a:cubicBezTo>
                    <a:pt x="73025" y="898525"/>
                    <a:pt x="0" y="828040"/>
                    <a:pt x="0" y="740283"/>
                  </a:cubicBezTo>
                  <a:lnTo>
                    <a:pt x="0" y="158242"/>
                  </a:lnTo>
                  <a:lnTo>
                    <a:pt x="12700" y="158242"/>
                  </a:lnTo>
                  <a:lnTo>
                    <a:pt x="0" y="158242"/>
                  </a:lnTo>
                  <a:moveTo>
                    <a:pt x="25400" y="158242"/>
                  </a:moveTo>
                  <a:lnTo>
                    <a:pt x="25400" y="740283"/>
                  </a:lnTo>
                  <a:lnTo>
                    <a:pt x="12700" y="740283"/>
                  </a:lnTo>
                  <a:lnTo>
                    <a:pt x="25400" y="740283"/>
                  </a:lnTo>
                  <a:cubicBezTo>
                    <a:pt x="25400" y="813308"/>
                    <a:pt x="86360" y="873125"/>
                    <a:pt x="162306" y="873125"/>
                  </a:cubicBezTo>
                  <a:lnTo>
                    <a:pt x="21047075" y="873125"/>
                  </a:lnTo>
                  <a:cubicBezTo>
                    <a:pt x="21123021" y="873125"/>
                    <a:pt x="21183981" y="813308"/>
                    <a:pt x="21183981" y="740283"/>
                  </a:cubicBezTo>
                  <a:lnTo>
                    <a:pt x="21183981" y="158242"/>
                  </a:lnTo>
                  <a:cubicBezTo>
                    <a:pt x="21183981" y="85217"/>
                    <a:pt x="21123021" y="25400"/>
                    <a:pt x="21047075" y="25400"/>
                  </a:cubicBezTo>
                  <a:lnTo>
                    <a:pt x="162306" y="25400"/>
                  </a:lnTo>
                  <a:lnTo>
                    <a:pt x="162306" y="12700"/>
                  </a:lnTo>
                  <a:lnTo>
                    <a:pt x="162306" y="25400"/>
                  </a:lnTo>
                  <a:cubicBezTo>
                    <a:pt x="86360" y="25400"/>
                    <a:pt x="25400" y="85217"/>
                    <a:pt x="25400" y="15824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7"/>
          <p:cNvSpPr txBox="1"/>
          <p:nvPr/>
        </p:nvSpPr>
        <p:spPr>
          <a:xfrm>
            <a:off x="782491" y="1868667"/>
            <a:ext cx="15698333" cy="446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Health and Sanitation</a:t>
            </a:r>
            <a:endParaRPr/>
          </a:p>
        </p:txBody>
      </p:sp>
      <p:sp>
        <p:nvSpPr>
          <p:cNvPr id="246" name="Google Shape;246;p7"/>
          <p:cNvSpPr txBox="1"/>
          <p:nvPr/>
        </p:nvSpPr>
        <p:spPr>
          <a:xfrm>
            <a:off x="1019192" y="2444254"/>
            <a:ext cx="15447436" cy="1102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Safe drinking water prevents disease outbreaks and maintains hygiene.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Impact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Reduces risk of diseases such as cholera, typhoid, and dysentery.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Providing clean water in cholera-prone areas prevents disease spread.</a:t>
            </a:r>
            <a:endParaRPr/>
          </a:p>
        </p:txBody>
      </p:sp>
      <p:grpSp>
        <p:nvGrpSpPr>
          <p:cNvPr id="247" name="Google Shape;247;p7"/>
          <p:cNvGrpSpPr/>
          <p:nvPr/>
        </p:nvGrpSpPr>
        <p:grpSpPr>
          <a:xfrm>
            <a:off x="678134" y="3553182"/>
            <a:ext cx="15907035" cy="673893"/>
            <a:chOff x="0" y="0"/>
            <a:chExt cx="21209381" cy="898525"/>
          </a:xfrm>
        </p:grpSpPr>
        <p:sp>
          <p:nvSpPr>
            <p:cNvPr id="248" name="Google Shape;248;p7"/>
            <p:cNvSpPr/>
            <p:nvPr/>
          </p:nvSpPr>
          <p:spPr>
            <a:xfrm>
              <a:off x="12700" y="12700"/>
              <a:ext cx="21183981" cy="873125"/>
            </a:xfrm>
            <a:custGeom>
              <a:rect b="b" l="l" r="r" t="t"/>
              <a:pathLst>
                <a:path extrusionOk="0" h="873125" w="21183981">
                  <a:moveTo>
                    <a:pt x="0" y="145542"/>
                  </a:moveTo>
                  <a:cubicBezTo>
                    <a:pt x="0" y="65151"/>
                    <a:pt x="66929" y="0"/>
                    <a:pt x="149606" y="0"/>
                  </a:cubicBezTo>
                  <a:lnTo>
                    <a:pt x="21034375" y="0"/>
                  </a:lnTo>
                  <a:cubicBezTo>
                    <a:pt x="21116925" y="0"/>
                    <a:pt x="21183981" y="65151"/>
                    <a:pt x="21183981" y="145542"/>
                  </a:cubicBezTo>
                  <a:lnTo>
                    <a:pt x="21183981" y="727583"/>
                  </a:lnTo>
                  <a:cubicBezTo>
                    <a:pt x="21183981" y="807974"/>
                    <a:pt x="21117052" y="873125"/>
                    <a:pt x="21034375" y="873125"/>
                  </a:cubicBezTo>
                  <a:lnTo>
                    <a:pt x="149606" y="873125"/>
                  </a:lnTo>
                  <a:cubicBezTo>
                    <a:pt x="66929" y="873125"/>
                    <a:pt x="0" y="807974"/>
                    <a:pt x="0" y="727583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0" y="0"/>
              <a:ext cx="21209381" cy="898525"/>
            </a:xfrm>
            <a:custGeom>
              <a:rect b="b" l="l" r="r" t="t"/>
              <a:pathLst>
                <a:path extrusionOk="0" h="898525" w="21209381">
                  <a:moveTo>
                    <a:pt x="0" y="158242"/>
                  </a:moveTo>
                  <a:cubicBezTo>
                    <a:pt x="0" y="70485"/>
                    <a:pt x="73025" y="0"/>
                    <a:pt x="162306" y="0"/>
                  </a:cubicBezTo>
                  <a:lnTo>
                    <a:pt x="21047075" y="0"/>
                  </a:lnTo>
                  <a:lnTo>
                    <a:pt x="21047075" y="12700"/>
                  </a:lnTo>
                  <a:lnTo>
                    <a:pt x="21047075" y="0"/>
                  </a:lnTo>
                  <a:cubicBezTo>
                    <a:pt x="21136356" y="0"/>
                    <a:pt x="21209381" y="70485"/>
                    <a:pt x="21209381" y="158242"/>
                  </a:cubicBezTo>
                  <a:lnTo>
                    <a:pt x="21196681" y="158242"/>
                  </a:lnTo>
                  <a:lnTo>
                    <a:pt x="21209381" y="158242"/>
                  </a:lnTo>
                  <a:lnTo>
                    <a:pt x="21209381" y="740283"/>
                  </a:lnTo>
                  <a:lnTo>
                    <a:pt x="21196681" y="740283"/>
                  </a:lnTo>
                  <a:lnTo>
                    <a:pt x="21209381" y="740283"/>
                  </a:lnTo>
                  <a:cubicBezTo>
                    <a:pt x="21209381" y="828040"/>
                    <a:pt x="21136356" y="898525"/>
                    <a:pt x="21047075" y="898525"/>
                  </a:cubicBezTo>
                  <a:lnTo>
                    <a:pt x="21047075" y="885825"/>
                  </a:lnTo>
                  <a:lnTo>
                    <a:pt x="21047075" y="898525"/>
                  </a:lnTo>
                  <a:lnTo>
                    <a:pt x="162306" y="898525"/>
                  </a:lnTo>
                  <a:lnTo>
                    <a:pt x="162306" y="885825"/>
                  </a:lnTo>
                  <a:lnTo>
                    <a:pt x="162306" y="898525"/>
                  </a:lnTo>
                  <a:cubicBezTo>
                    <a:pt x="73025" y="898525"/>
                    <a:pt x="0" y="828040"/>
                    <a:pt x="0" y="740283"/>
                  </a:cubicBezTo>
                  <a:lnTo>
                    <a:pt x="0" y="158242"/>
                  </a:lnTo>
                  <a:lnTo>
                    <a:pt x="12700" y="158242"/>
                  </a:lnTo>
                  <a:lnTo>
                    <a:pt x="0" y="158242"/>
                  </a:lnTo>
                  <a:moveTo>
                    <a:pt x="25400" y="158242"/>
                  </a:moveTo>
                  <a:lnTo>
                    <a:pt x="25400" y="740283"/>
                  </a:lnTo>
                  <a:lnTo>
                    <a:pt x="12700" y="740283"/>
                  </a:lnTo>
                  <a:lnTo>
                    <a:pt x="25400" y="740283"/>
                  </a:lnTo>
                  <a:cubicBezTo>
                    <a:pt x="25400" y="813308"/>
                    <a:pt x="86360" y="873125"/>
                    <a:pt x="162306" y="873125"/>
                  </a:cubicBezTo>
                  <a:lnTo>
                    <a:pt x="21047075" y="873125"/>
                  </a:lnTo>
                  <a:cubicBezTo>
                    <a:pt x="21123021" y="873125"/>
                    <a:pt x="21183981" y="813308"/>
                    <a:pt x="21183981" y="740283"/>
                  </a:cubicBezTo>
                  <a:lnTo>
                    <a:pt x="21183981" y="158242"/>
                  </a:lnTo>
                  <a:cubicBezTo>
                    <a:pt x="21183981" y="85217"/>
                    <a:pt x="21123021" y="25400"/>
                    <a:pt x="21047075" y="25400"/>
                  </a:cubicBezTo>
                  <a:lnTo>
                    <a:pt x="162306" y="25400"/>
                  </a:lnTo>
                  <a:lnTo>
                    <a:pt x="162306" y="12700"/>
                  </a:lnTo>
                  <a:lnTo>
                    <a:pt x="162306" y="25400"/>
                  </a:lnTo>
                  <a:cubicBezTo>
                    <a:pt x="86360" y="25400"/>
                    <a:pt x="25400" y="85217"/>
                    <a:pt x="25400" y="15824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7"/>
          <p:cNvSpPr txBox="1"/>
          <p:nvPr/>
        </p:nvSpPr>
        <p:spPr>
          <a:xfrm>
            <a:off x="782491" y="3676590"/>
            <a:ext cx="15698333" cy="446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Environmental Stability</a:t>
            </a:r>
            <a:endParaRPr/>
          </a:p>
        </p:txBody>
      </p:sp>
      <p:sp>
        <p:nvSpPr>
          <p:cNvPr id="251" name="Google Shape;251;p7"/>
          <p:cNvSpPr txBox="1"/>
          <p:nvPr/>
        </p:nvSpPr>
        <p:spPr>
          <a:xfrm>
            <a:off x="1019192" y="4252177"/>
            <a:ext cx="15447436" cy="1102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Proper water management preserves ecosystems.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Impact: 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Protects biodiversity and natural resources.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Managing water during floods reduces soil erosion and preserves wetlands.</a:t>
            </a:r>
            <a:endParaRPr/>
          </a:p>
        </p:txBody>
      </p:sp>
      <p:grpSp>
        <p:nvGrpSpPr>
          <p:cNvPr id="252" name="Google Shape;252;p7"/>
          <p:cNvGrpSpPr/>
          <p:nvPr/>
        </p:nvGrpSpPr>
        <p:grpSpPr>
          <a:xfrm>
            <a:off x="678134" y="5361104"/>
            <a:ext cx="15907035" cy="673893"/>
            <a:chOff x="0" y="0"/>
            <a:chExt cx="21209381" cy="898525"/>
          </a:xfrm>
        </p:grpSpPr>
        <p:sp>
          <p:nvSpPr>
            <p:cNvPr id="253" name="Google Shape;253;p7"/>
            <p:cNvSpPr/>
            <p:nvPr/>
          </p:nvSpPr>
          <p:spPr>
            <a:xfrm>
              <a:off x="12700" y="12700"/>
              <a:ext cx="21183981" cy="873125"/>
            </a:xfrm>
            <a:custGeom>
              <a:rect b="b" l="l" r="r" t="t"/>
              <a:pathLst>
                <a:path extrusionOk="0" h="873125" w="21183981">
                  <a:moveTo>
                    <a:pt x="0" y="145542"/>
                  </a:moveTo>
                  <a:cubicBezTo>
                    <a:pt x="0" y="65151"/>
                    <a:pt x="66929" y="0"/>
                    <a:pt x="149606" y="0"/>
                  </a:cubicBezTo>
                  <a:lnTo>
                    <a:pt x="21034375" y="0"/>
                  </a:lnTo>
                  <a:cubicBezTo>
                    <a:pt x="21116925" y="0"/>
                    <a:pt x="21183981" y="65151"/>
                    <a:pt x="21183981" y="145542"/>
                  </a:cubicBezTo>
                  <a:lnTo>
                    <a:pt x="21183981" y="727583"/>
                  </a:lnTo>
                  <a:cubicBezTo>
                    <a:pt x="21183981" y="807974"/>
                    <a:pt x="21117052" y="873125"/>
                    <a:pt x="21034375" y="873125"/>
                  </a:cubicBezTo>
                  <a:lnTo>
                    <a:pt x="149606" y="873125"/>
                  </a:lnTo>
                  <a:cubicBezTo>
                    <a:pt x="66929" y="873125"/>
                    <a:pt x="0" y="807974"/>
                    <a:pt x="0" y="727583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0" y="0"/>
              <a:ext cx="21209381" cy="898525"/>
            </a:xfrm>
            <a:custGeom>
              <a:rect b="b" l="l" r="r" t="t"/>
              <a:pathLst>
                <a:path extrusionOk="0" h="898525" w="21209381">
                  <a:moveTo>
                    <a:pt x="0" y="158242"/>
                  </a:moveTo>
                  <a:cubicBezTo>
                    <a:pt x="0" y="70485"/>
                    <a:pt x="73025" y="0"/>
                    <a:pt x="162306" y="0"/>
                  </a:cubicBezTo>
                  <a:lnTo>
                    <a:pt x="21047075" y="0"/>
                  </a:lnTo>
                  <a:lnTo>
                    <a:pt x="21047075" y="12700"/>
                  </a:lnTo>
                  <a:lnTo>
                    <a:pt x="21047075" y="0"/>
                  </a:lnTo>
                  <a:cubicBezTo>
                    <a:pt x="21136356" y="0"/>
                    <a:pt x="21209381" y="70485"/>
                    <a:pt x="21209381" y="158242"/>
                  </a:cubicBezTo>
                  <a:lnTo>
                    <a:pt x="21196681" y="158242"/>
                  </a:lnTo>
                  <a:lnTo>
                    <a:pt x="21209381" y="158242"/>
                  </a:lnTo>
                  <a:lnTo>
                    <a:pt x="21209381" y="740283"/>
                  </a:lnTo>
                  <a:lnTo>
                    <a:pt x="21196681" y="740283"/>
                  </a:lnTo>
                  <a:lnTo>
                    <a:pt x="21209381" y="740283"/>
                  </a:lnTo>
                  <a:cubicBezTo>
                    <a:pt x="21209381" y="828040"/>
                    <a:pt x="21136356" y="898525"/>
                    <a:pt x="21047075" y="898525"/>
                  </a:cubicBezTo>
                  <a:lnTo>
                    <a:pt x="21047075" y="885825"/>
                  </a:lnTo>
                  <a:lnTo>
                    <a:pt x="21047075" y="898525"/>
                  </a:lnTo>
                  <a:lnTo>
                    <a:pt x="162306" y="898525"/>
                  </a:lnTo>
                  <a:lnTo>
                    <a:pt x="162306" y="885825"/>
                  </a:lnTo>
                  <a:lnTo>
                    <a:pt x="162306" y="898525"/>
                  </a:lnTo>
                  <a:cubicBezTo>
                    <a:pt x="73025" y="898525"/>
                    <a:pt x="0" y="828040"/>
                    <a:pt x="0" y="740283"/>
                  </a:cubicBezTo>
                  <a:lnTo>
                    <a:pt x="0" y="158242"/>
                  </a:lnTo>
                  <a:lnTo>
                    <a:pt x="12700" y="158242"/>
                  </a:lnTo>
                  <a:lnTo>
                    <a:pt x="0" y="158242"/>
                  </a:lnTo>
                  <a:moveTo>
                    <a:pt x="25400" y="158242"/>
                  </a:moveTo>
                  <a:lnTo>
                    <a:pt x="25400" y="740283"/>
                  </a:lnTo>
                  <a:lnTo>
                    <a:pt x="12700" y="740283"/>
                  </a:lnTo>
                  <a:lnTo>
                    <a:pt x="25400" y="740283"/>
                  </a:lnTo>
                  <a:cubicBezTo>
                    <a:pt x="25400" y="813308"/>
                    <a:pt x="86360" y="873125"/>
                    <a:pt x="162306" y="873125"/>
                  </a:cubicBezTo>
                  <a:lnTo>
                    <a:pt x="21047075" y="873125"/>
                  </a:lnTo>
                  <a:cubicBezTo>
                    <a:pt x="21123021" y="873125"/>
                    <a:pt x="21183981" y="813308"/>
                    <a:pt x="21183981" y="740283"/>
                  </a:cubicBezTo>
                  <a:lnTo>
                    <a:pt x="21183981" y="158242"/>
                  </a:lnTo>
                  <a:cubicBezTo>
                    <a:pt x="21183981" y="85217"/>
                    <a:pt x="21123021" y="25400"/>
                    <a:pt x="21047075" y="25400"/>
                  </a:cubicBezTo>
                  <a:lnTo>
                    <a:pt x="162306" y="25400"/>
                  </a:lnTo>
                  <a:lnTo>
                    <a:pt x="162306" y="12700"/>
                  </a:lnTo>
                  <a:lnTo>
                    <a:pt x="162306" y="25400"/>
                  </a:lnTo>
                  <a:cubicBezTo>
                    <a:pt x="86360" y="25400"/>
                    <a:pt x="25400" y="85217"/>
                    <a:pt x="25400" y="15824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7"/>
          <p:cNvSpPr txBox="1"/>
          <p:nvPr/>
        </p:nvSpPr>
        <p:spPr>
          <a:xfrm>
            <a:off x="782491" y="5484512"/>
            <a:ext cx="15698333" cy="446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Sustainability of Interventions</a:t>
            </a:r>
            <a:endParaRPr/>
          </a:p>
        </p:txBody>
      </p:sp>
      <p:sp>
        <p:nvSpPr>
          <p:cNvPr id="256" name="Google Shape;256;p7"/>
          <p:cNvSpPr txBox="1"/>
          <p:nvPr/>
        </p:nvSpPr>
        <p:spPr>
          <a:xfrm>
            <a:off x="1019192" y="6060099"/>
            <a:ext cx="15447436" cy="1102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Integrated water management ensures long-term resource access.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Impact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Reduces reliance on emergency water supplies, supports recovery.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Solar-powered water pumps in drought areas reduce reliance on emergency deliveries.</a:t>
            </a:r>
            <a:endParaRPr/>
          </a:p>
        </p:txBody>
      </p:sp>
      <p:grpSp>
        <p:nvGrpSpPr>
          <p:cNvPr id="257" name="Google Shape;257;p7"/>
          <p:cNvGrpSpPr/>
          <p:nvPr/>
        </p:nvGrpSpPr>
        <p:grpSpPr>
          <a:xfrm>
            <a:off x="678134" y="7169025"/>
            <a:ext cx="15907035" cy="673894"/>
            <a:chOff x="0" y="0"/>
            <a:chExt cx="21209381" cy="898525"/>
          </a:xfrm>
        </p:grpSpPr>
        <p:sp>
          <p:nvSpPr>
            <p:cNvPr id="258" name="Google Shape;258;p7"/>
            <p:cNvSpPr/>
            <p:nvPr/>
          </p:nvSpPr>
          <p:spPr>
            <a:xfrm>
              <a:off x="12700" y="12700"/>
              <a:ext cx="21183981" cy="873125"/>
            </a:xfrm>
            <a:custGeom>
              <a:rect b="b" l="l" r="r" t="t"/>
              <a:pathLst>
                <a:path extrusionOk="0" h="873125" w="21183981">
                  <a:moveTo>
                    <a:pt x="0" y="145542"/>
                  </a:moveTo>
                  <a:cubicBezTo>
                    <a:pt x="0" y="65151"/>
                    <a:pt x="66929" y="0"/>
                    <a:pt x="149606" y="0"/>
                  </a:cubicBezTo>
                  <a:lnTo>
                    <a:pt x="21034375" y="0"/>
                  </a:lnTo>
                  <a:cubicBezTo>
                    <a:pt x="21116925" y="0"/>
                    <a:pt x="21183981" y="65151"/>
                    <a:pt x="21183981" y="145542"/>
                  </a:cubicBezTo>
                  <a:lnTo>
                    <a:pt x="21183981" y="727583"/>
                  </a:lnTo>
                  <a:cubicBezTo>
                    <a:pt x="21183981" y="807974"/>
                    <a:pt x="21117052" y="873125"/>
                    <a:pt x="21034375" y="873125"/>
                  </a:cubicBezTo>
                  <a:lnTo>
                    <a:pt x="149606" y="873125"/>
                  </a:lnTo>
                  <a:cubicBezTo>
                    <a:pt x="66929" y="873125"/>
                    <a:pt x="0" y="807974"/>
                    <a:pt x="0" y="727583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0" y="0"/>
              <a:ext cx="21209381" cy="898525"/>
            </a:xfrm>
            <a:custGeom>
              <a:rect b="b" l="l" r="r" t="t"/>
              <a:pathLst>
                <a:path extrusionOk="0" h="898525" w="21209381">
                  <a:moveTo>
                    <a:pt x="0" y="158242"/>
                  </a:moveTo>
                  <a:cubicBezTo>
                    <a:pt x="0" y="70485"/>
                    <a:pt x="73025" y="0"/>
                    <a:pt x="162306" y="0"/>
                  </a:cubicBezTo>
                  <a:lnTo>
                    <a:pt x="21047075" y="0"/>
                  </a:lnTo>
                  <a:lnTo>
                    <a:pt x="21047075" y="12700"/>
                  </a:lnTo>
                  <a:lnTo>
                    <a:pt x="21047075" y="0"/>
                  </a:lnTo>
                  <a:cubicBezTo>
                    <a:pt x="21136356" y="0"/>
                    <a:pt x="21209381" y="70485"/>
                    <a:pt x="21209381" y="158242"/>
                  </a:cubicBezTo>
                  <a:lnTo>
                    <a:pt x="21196681" y="158242"/>
                  </a:lnTo>
                  <a:lnTo>
                    <a:pt x="21209381" y="158242"/>
                  </a:lnTo>
                  <a:lnTo>
                    <a:pt x="21209381" y="740283"/>
                  </a:lnTo>
                  <a:lnTo>
                    <a:pt x="21196681" y="740283"/>
                  </a:lnTo>
                  <a:lnTo>
                    <a:pt x="21209381" y="740283"/>
                  </a:lnTo>
                  <a:cubicBezTo>
                    <a:pt x="21209381" y="828040"/>
                    <a:pt x="21136356" y="898525"/>
                    <a:pt x="21047075" y="898525"/>
                  </a:cubicBezTo>
                  <a:lnTo>
                    <a:pt x="21047075" y="885825"/>
                  </a:lnTo>
                  <a:lnTo>
                    <a:pt x="21047075" y="898525"/>
                  </a:lnTo>
                  <a:lnTo>
                    <a:pt x="162306" y="898525"/>
                  </a:lnTo>
                  <a:lnTo>
                    <a:pt x="162306" y="885825"/>
                  </a:lnTo>
                  <a:lnTo>
                    <a:pt x="162306" y="898525"/>
                  </a:lnTo>
                  <a:cubicBezTo>
                    <a:pt x="73025" y="898525"/>
                    <a:pt x="0" y="828040"/>
                    <a:pt x="0" y="740283"/>
                  </a:cubicBezTo>
                  <a:lnTo>
                    <a:pt x="0" y="158242"/>
                  </a:lnTo>
                  <a:lnTo>
                    <a:pt x="12700" y="158242"/>
                  </a:lnTo>
                  <a:lnTo>
                    <a:pt x="0" y="158242"/>
                  </a:lnTo>
                  <a:moveTo>
                    <a:pt x="25400" y="158242"/>
                  </a:moveTo>
                  <a:lnTo>
                    <a:pt x="25400" y="740283"/>
                  </a:lnTo>
                  <a:lnTo>
                    <a:pt x="12700" y="740283"/>
                  </a:lnTo>
                  <a:lnTo>
                    <a:pt x="25400" y="740283"/>
                  </a:lnTo>
                  <a:cubicBezTo>
                    <a:pt x="25400" y="813308"/>
                    <a:pt x="86360" y="873125"/>
                    <a:pt x="162306" y="873125"/>
                  </a:cubicBezTo>
                  <a:lnTo>
                    <a:pt x="21047075" y="873125"/>
                  </a:lnTo>
                  <a:cubicBezTo>
                    <a:pt x="21123021" y="873125"/>
                    <a:pt x="21183981" y="813308"/>
                    <a:pt x="21183981" y="740283"/>
                  </a:cubicBezTo>
                  <a:lnTo>
                    <a:pt x="21183981" y="158242"/>
                  </a:lnTo>
                  <a:cubicBezTo>
                    <a:pt x="21183981" y="85217"/>
                    <a:pt x="21123021" y="25400"/>
                    <a:pt x="21047075" y="25400"/>
                  </a:cubicBezTo>
                  <a:lnTo>
                    <a:pt x="162306" y="25400"/>
                  </a:lnTo>
                  <a:lnTo>
                    <a:pt x="162306" y="12700"/>
                  </a:lnTo>
                  <a:lnTo>
                    <a:pt x="162306" y="25400"/>
                  </a:lnTo>
                  <a:cubicBezTo>
                    <a:pt x="86360" y="25400"/>
                    <a:pt x="25400" y="85217"/>
                    <a:pt x="25400" y="158242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7"/>
          <p:cNvSpPr txBox="1"/>
          <p:nvPr/>
        </p:nvSpPr>
        <p:spPr>
          <a:xfrm>
            <a:off x="782491" y="7292433"/>
            <a:ext cx="15698333" cy="446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Protection of Livelihoods</a:t>
            </a:r>
            <a:endParaRPr/>
          </a:p>
        </p:txBody>
      </p:sp>
      <p:sp>
        <p:nvSpPr>
          <p:cNvPr id="261" name="Google Shape;261;p7"/>
          <p:cNvSpPr txBox="1"/>
          <p:nvPr/>
        </p:nvSpPr>
        <p:spPr>
          <a:xfrm>
            <a:off x="1019192" y="7868021"/>
            <a:ext cx="15447436" cy="1102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Water is essential for agriculture and livestock activities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Impact: 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Ensures food security and sustains livelihoods</a:t>
            </a:r>
            <a:endParaRPr/>
          </a:p>
          <a:p>
            <a:pPr indent="-152400" lvl="2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400"/>
              <a:buFont typeface="Arial"/>
              <a:buChar char="⚬"/>
            </a:pPr>
            <a:r>
              <a:rPr b="1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b="0" i="0" lang="en-US" sz="24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Providing irrigation prevents displacement during droughts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/>
          <p:nvPr/>
        </p:nvSpPr>
        <p:spPr>
          <a:xfrm flipH="1" rot="2456145">
            <a:off x="-611314" y="-1977665"/>
            <a:ext cx="4868680" cy="9737360"/>
          </a:xfrm>
          <a:custGeom>
            <a:rect b="b" l="l" r="r" t="t"/>
            <a:pathLst>
              <a:path extrusionOk="0" h="9737360" w="4868680">
                <a:moveTo>
                  <a:pt x="4868680" y="0"/>
                </a:moveTo>
                <a:lnTo>
                  <a:pt x="0" y="0"/>
                </a:lnTo>
                <a:lnTo>
                  <a:pt x="0" y="9737360"/>
                </a:lnTo>
                <a:lnTo>
                  <a:pt x="4868680" y="9737360"/>
                </a:lnTo>
                <a:lnTo>
                  <a:pt x="4868680" y="0"/>
                </a:lnTo>
                <a:close/>
              </a:path>
            </a:pathLst>
          </a:custGeom>
          <a:blipFill rotWithShape="1">
            <a:blip r:embed="rId3">
              <a:alphaModFix amt="3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8"/>
          <p:cNvSpPr/>
          <p:nvPr/>
        </p:nvSpPr>
        <p:spPr>
          <a:xfrm rot="-8343854">
            <a:off x="-483484" y="-1472570"/>
            <a:ext cx="4066494" cy="8132987"/>
          </a:xfrm>
          <a:custGeom>
            <a:rect b="b" l="l" r="r" t="t"/>
            <a:pathLst>
              <a:path extrusionOk="0" h="8132987" w="4066494">
                <a:moveTo>
                  <a:pt x="0" y="0"/>
                </a:moveTo>
                <a:lnTo>
                  <a:pt x="4066494" y="0"/>
                </a:lnTo>
                <a:lnTo>
                  <a:pt x="4066494" y="8132988"/>
                </a:lnTo>
                <a:lnTo>
                  <a:pt x="0" y="8132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8"/>
          <p:cNvSpPr/>
          <p:nvPr/>
        </p:nvSpPr>
        <p:spPr>
          <a:xfrm flipH="1" rot="-6470598">
            <a:off x="13845419" y="2325563"/>
            <a:ext cx="5237289" cy="10474578"/>
          </a:xfrm>
          <a:custGeom>
            <a:rect b="b" l="l" r="r" t="t"/>
            <a:pathLst>
              <a:path extrusionOk="0" h="10474578" w="5237289">
                <a:moveTo>
                  <a:pt x="5237289" y="0"/>
                </a:moveTo>
                <a:lnTo>
                  <a:pt x="0" y="0"/>
                </a:lnTo>
                <a:lnTo>
                  <a:pt x="0" y="10474579"/>
                </a:lnTo>
                <a:lnTo>
                  <a:pt x="5237289" y="10474579"/>
                </a:lnTo>
                <a:lnTo>
                  <a:pt x="5237289" y="0"/>
                </a:lnTo>
                <a:close/>
              </a:path>
            </a:pathLst>
          </a:custGeom>
          <a:blipFill rotWithShape="1">
            <a:blip r:embed="rId3">
              <a:alphaModFix amt="3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8"/>
          <p:cNvSpPr/>
          <p:nvPr/>
        </p:nvSpPr>
        <p:spPr>
          <a:xfrm rot="4329401">
            <a:off x="14362606" y="3614151"/>
            <a:ext cx="4374369" cy="8748738"/>
          </a:xfrm>
          <a:custGeom>
            <a:rect b="b" l="l" r="r" t="t"/>
            <a:pathLst>
              <a:path extrusionOk="0" h="8748738" w="4374369">
                <a:moveTo>
                  <a:pt x="0" y="0"/>
                </a:moveTo>
                <a:lnTo>
                  <a:pt x="4374369" y="0"/>
                </a:lnTo>
                <a:lnTo>
                  <a:pt x="4374369" y="8748738"/>
                </a:lnTo>
                <a:lnTo>
                  <a:pt x="0" y="8748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71" name="Google Shape;271;p8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Importance of Water Resource Management in Emergencies</a:t>
            </a: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>
            <a:off x="678134" y="1753161"/>
            <a:ext cx="15907035" cy="698278"/>
            <a:chOff x="0" y="0"/>
            <a:chExt cx="21209380" cy="931037"/>
          </a:xfrm>
        </p:grpSpPr>
        <p:sp>
          <p:nvSpPr>
            <p:cNvPr id="273" name="Google Shape;273;p8"/>
            <p:cNvSpPr/>
            <p:nvPr/>
          </p:nvSpPr>
          <p:spPr>
            <a:xfrm>
              <a:off x="12700" y="12700"/>
              <a:ext cx="21183980" cy="905637"/>
            </a:xfrm>
            <a:custGeom>
              <a:rect b="b" l="l" r="r" t="t"/>
              <a:pathLst>
                <a:path extrusionOk="0" h="905637" w="21183980">
                  <a:moveTo>
                    <a:pt x="0" y="150876"/>
                  </a:moveTo>
                  <a:cubicBezTo>
                    <a:pt x="0" y="67564"/>
                    <a:pt x="69342" y="0"/>
                    <a:pt x="154940" y="0"/>
                  </a:cubicBezTo>
                  <a:lnTo>
                    <a:pt x="21029040" y="0"/>
                  </a:lnTo>
                  <a:cubicBezTo>
                    <a:pt x="21114638" y="0"/>
                    <a:pt x="21183980" y="67564"/>
                    <a:pt x="21183980" y="150876"/>
                  </a:cubicBezTo>
                  <a:lnTo>
                    <a:pt x="21183980" y="754634"/>
                  </a:lnTo>
                  <a:cubicBezTo>
                    <a:pt x="21183980" y="837946"/>
                    <a:pt x="21114638" y="905510"/>
                    <a:pt x="21029040" y="905510"/>
                  </a:cubicBezTo>
                  <a:lnTo>
                    <a:pt x="154940" y="905510"/>
                  </a:lnTo>
                  <a:cubicBezTo>
                    <a:pt x="69342" y="905637"/>
                    <a:pt x="0" y="837946"/>
                    <a:pt x="0" y="754634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0" y="0"/>
              <a:ext cx="21209380" cy="931037"/>
            </a:xfrm>
            <a:custGeom>
              <a:rect b="b" l="l" r="r" t="t"/>
              <a:pathLst>
                <a:path extrusionOk="0" h="931037" w="21209380">
                  <a:moveTo>
                    <a:pt x="0" y="163576"/>
                  </a:moveTo>
                  <a:cubicBezTo>
                    <a:pt x="0" y="72898"/>
                    <a:pt x="75438" y="0"/>
                    <a:pt x="167640" y="0"/>
                  </a:cubicBezTo>
                  <a:lnTo>
                    <a:pt x="21041740" y="0"/>
                  </a:lnTo>
                  <a:lnTo>
                    <a:pt x="21041740" y="12700"/>
                  </a:lnTo>
                  <a:lnTo>
                    <a:pt x="21041740" y="0"/>
                  </a:lnTo>
                  <a:cubicBezTo>
                    <a:pt x="21134070" y="0"/>
                    <a:pt x="21209380" y="72898"/>
                    <a:pt x="21209380" y="163576"/>
                  </a:cubicBezTo>
                  <a:lnTo>
                    <a:pt x="21196680" y="163576"/>
                  </a:lnTo>
                  <a:lnTo>
                    <a:pt x="21209380" y="163576"/>
                  </a:lnTo>
                  <a:lnTo>
                    <a:pt x="21209380" y="767334"/>
                  </a:lnTo>
                  <a:lnTo>
                    <a:pt x="21196680" y="767334"/>
                  </a:lnTo>
                  <a:lnTo>
                    <a:pt x="21209380" y="767334"/>
                  </a:lnTo>
                  <a:cubicBezTo>
                    <a:pt x="21209380" y="858012"/>
                    <a:pt x="21133943" y="930910"/>
                    <a:pt x="21041740" y="930910"/>
                  </a:cubicBezTo>
                  <a:lnTo>
                    <a:pt x="21041740" y="918210"/>
                  </a:lnTo>
                  <a:lnTo>
                    <a:pt x="21041740" y="930910"/>
                  </a:lnTo>
                  <a:lnTo>
                    <a:pt x="167640" y="930910"/>
                  </a:lnTo>
                  <a:lnTo>
                    <a:pt x="167640" y="918210"/>
                  </a:lnTo>
                  <a:lnTo>
                    <a:pt x="167640" y="930910"/>
                  </a:lnTo>
                  <a:cubicBezTo>
                    <a:pt x="75438" y="931037"/>
                    <a:pt x="0" y="858012"/>
                    <a:pt x="0" y="767334"/>
                  </a:cubicBezTo>
                  <a:lnTo>
                    <a:pt x="0" y="163576"/>
                  </a:lnTo>
                  <a:lnTo>
                    <a:pt x="12700" y="163576"/>
                  </a:lnTo>
                  <a:lnTo>
                    <a:pt x="0" y="163576"/>
                  </a:lnTo>
                  <a:moveTo>
                    <a:pt x="25400" y="163576"/>
                  </a:moveTo>
                  <a:lnTo>
                    <a:pt x="25400" y="767334"/>
                  </a:lnTo>
                  <a:lnTo>
                    <a:pt x="12700" y="767334"/>
                  </a:lnTo>
                  <a:lnTo>
                    <a:pt x="25400" y="767334"/>
                  </a:lnTo>
                  <a:cubicBezTo>
                    <a:pt x="25400" y="843407"/>
                    <a:pt x="88773" y="905510"/>
                    <a:pt x="167640" y="905510"/>
                  </a:cubicBezTo>
                  <a:lnTo>
                    <a:pt x="21041740" y="905510"/>
                  </a:lnTo>
                  <a:cubicBezTo>
                    <a:pt x="21120607" y="905510"/>
                    <a:pt x="21183980" y="843280"/>
                    <a:pt x="21183980" y="767334"/>
                  </a:cubicBezTo>
                  <a:lnTo>
                    <a:pt x="21183980" y="163576"/>
                  </a:lnTo>
                  <a:cubicBezTo>
                    <a:pt x="21183980" y="87503"/>
                    <a:pt x="21120607" y="25400"/>
                    <a:pt x="21041740" y="25400"/>
                  </a:cubicBezTo>
                  <a:lnTo>
                    <a:pt x="167640" y="25400"/>
                  </a:lnTo>
                  <a:lnTo>
                    <a:pt x="167640" y="12700"/>
                  </a:lnTo>
                  <a:lnTo>
                    <a:pt x="167640" y="25400"/>
                  </a:lnTo>
                  <a:cubicBezTo>
                    <a:pt x="88773" y="25400"/>
                    <a:pt x="25400" y="87630"/>
                    <a:pt x="25400" y="163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8"/>
          <p:cNvSpPr txBox="1"/>
          <p:nvPr/>
        </p:nvSpPr>
        <p:spPr>
          <a:xfrm>
            <a:off x="783678" y="1877756"/>
            <a:ext cx="15695960" cy="4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Social Cohesion and Conflict Prevention</a:t>
            </a:r>
            <a:endParaRPr/>
          </a:p>
        </p:txBody>
      </p:sp>
      <p:sp>
        <p:nvSpPr>
          <p:cNvPr id="276" name="Google Shape;276;p8"/>
          <p:cNvSpPr txBox="1"/>
          <p:nvPr/>
        </p:nvSpPr>
        <p:spPr>
          <a:xfrm>
            <a:off x="1019192" y="2465683"/>
            <a:ext cx="15454548" cy="11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2875" lvl="2" marL="407194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250"/>
              <a:buFont typeface="Arial"/>
              <a:buChar char="⚬"/>
            </a:pPr>
            <a:r>
              <a:rPr b="0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Equitable water distribution reduces conflict risks.</a:t>
            </a:r>
            <a:endParaRPr/>
          </a:p>
          <a:p>
            <a:pPr indent="-142875" lvl="2" marL="407194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250"/>
              <a:buFont typeface="Arial"/>
              <a:buChar char="⚬"/>
            </a:pPr>
            <a:r>
              <a:rPr b="1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Impact: </a:t>
            </a:r>
            <a:r>
              <a:rPr b="0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Promotes cooperation between displaced populations and host communities.</a:t>
            </a:r>
            <a:endParaRPr/>
          </a:p>
          <a:p>
            <a:pPr indent="-142875" lvl="2" marL="407194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250"/>
              <a:buFont typeface="Arial"/>
              <a:buChar char="⚬"/>
            </a:pPr>
            <a:r>
              <a:rPr b="1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b="0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Joint water management committees reduce resource-related tensions.</a:t>
            </a:r>
            <a:endParaRPr/>
          </a:p>
        </p:txBody>
      </p:sp>
      <p:grpSp>
        <p:nvGrpSpPr>
          <p:cNvPr id="277" name="Google Shape;277;p8"/>
          <p:cNvGrpSpPr/>
          <p:nvPr/>
        </p:nvGrpSpPr>
        <p:grpSpPr>
          <a:xfrm>
            <a:off x="678134" y="3578091"/>
            <a:ext cx="15907035" cy="698278"/>
            <a:chOff x="0" y="0"/>
            <a:chExt cx="21209380" cy="931037"/>
          </a:xfrm>
        </p:grpSpPr>
        <p:sp>
          <p:nvSpPr>
            <p:cNvPr id="278" name="Google Shape;278;p8"/>
            <p:cNvSpPr/>
            <p:nvPr/>
          </p:nvSpPr>
          <p:spPr>
            <a:xfrm>
              <a:off x="12700" y="12700"/>
              <a:ext cx="21183980" cy="905637"/>
            </a:xfrm>
            <a:custGeom>
              <a:rect b="b" l="l" r="r" t="t"/>
              <a:pathLst>
                <a:path extrusionOk="0" h="905637" w="21183980">
                  <a:moveTo>
                    <a:pt x="0" y="150876"/>
                  </a:moveTo>
                  <a:cubicBezTo>
                    <a:pt x="0" y="67564"/>
                    <a:pt x="69342" y="0"/>
                    <a:pt x="154940" y="0"/>
                  </a:cubicBezTo>
                  <a:lnTo>
                    <a:pt x="21029040" y="0"/>
                  </a:lnTo>
                  <a:cubicBezTo>
                    <a:pt x="21114638" y="0"/>
                    <a:pt x="21183980" y="67564"/>
                    <a:pt x="21183980" y="150876"/>
                  </a:cubicBezTo>
                  <a:lnTo>
                    <a:pt x="21183980" y="754634"/>
                  </a:lnTo>
                  <a:cubicBezTo>
                    <a:pt x="21183980" y="837946"/>
                    <a:pt x="21114638" y="905510"/>
                    <a:pt x="21029040" y="905510"/>
                  </a:cubicBezTo>
                  <a:lnTo>
                    <a:pt x="154940" y="905510"/>
                  </a:lnTo>
                  <a:cubicBezTo>
                    <a:pt x="69342" y="905637"/>
                    <a:pt x="0" y="837946"/>
                    <a:pt x="0" y="754634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0" y="0"/>
              <a:ext cx="21209380" cy="931037"/>
            </a:xfrm>
            <a:custGeom>
              <a:rect b="b" l="l" r="r" t="t"/>
              <a:pathLst>
                <a:path extrusionOk="0" h="931037" w="21209380">
                  <a:moveTo>
                    <a:pt x="0" y="163576"/>
                  </a:moveTo>
                  <a:cubicBezTo>
                    <a:pt x="0" y="72898"/>
                    <a:pt x="75438" y="0"/>
                    <a:pt x="167640" y="0"/>
                  </a:cubicBezTo>
                  <a:lnTo>
                    <a:pt x="21041740" y="0"/>
                  </a:lnTo>
                  <a:lnTo>
                    <a:pt x="21041740" y="12700"/>
                  </a:lnTo>
                  <a:lnTo>
                    <a:pt x="21041740" y="0"/>
                  </a:lnTo>
                  <a:cubicBezTo>
                    <a:pt x="21134070" y="0"/>
                    <a:pt x="21209380" y="72898"/>
                    <a:pt x="21209380" y="163576"/>
                  </a:cubicBezTo>
                  <a:lnTo>
                    <a:pt x="21196680" y="163576"/>
                  </a:lnTo>
                  <a:lnTo>
                    <a:pt x="21209380" y="163576"/>
                  </a:lnTo>
                  <a:lnTo>
                    <a:pt x="21209380" y="767334"/>
                  </a:lnTo>
                  <a:lnTo>
                    <a:pt x="21196680" y="767334"/>
                  </a:lnTo>
                  <a:lnTo>
                    <a:pt x="21209380" y="767334"/>
                  </a:lnTo>
                  <a:cubicBezTo>
                    <a:pt x="21209380" y="858012"/>
                    <a:pt x="21133943" y="930910"/>
                    <a:pt x="21041740" y="930910"/>
                  </a:cubicBezTo>
                  <a:lnTo>
                    <a:pt x="21041740" y="918210"/>
                  </a:lnTo>
                  <a:lnTo>
                    <a:pt x="21041740" y="930910"/>
                  </a:lnTo>
                  <a:lnTo>
                    <a:pt x="167640" y="930910"/>
                  </a:lnTo>
                  <a:lnTo>
                    <a:pt x="167640" y="918210"/>
                  </a:lnTo>
                  <a:lnTo>
                    <a:pt x="167640" y="930910"/>
                  </a:lnTo>
                  <a:cubicBezTo>
                    <a:pt x="75438" y="931037"/>
                    <a:pt x="0" y="858012"/>
                    <a:pt x="0" y="767334"/>
                  </a:cubicBezTo>
                  <a:lnTo>
                    <a:pt x="0" y="163576"/>
                  </a:lnTo>
                  <a:lnTo>
                    <a:pt x="12700" y="163576"/>
                  </a:lnTo>
                  <a:lnTo>
                    <a:pt x="0" y="163576"/>
                  </a:lnTo>
                  <a:moveTo>
                    <a:pt x="25400" y="163576"/>
                  </a:moveTo>
                  <a:lnTo>
                    <a:pt x="25400" y="767334"/>
                  </a:lnTo>
                  <a:lnTo>
                    <a:pt x="12700" y="767334"/>
                  </a:lnTo>
                  <a:lnTo>
                    <a:pt x="25400" y="767334"/>
                  </a:lnTo>
                  <a:cubicBezTo>
                    <a:pt x="25400" y="843407"/>
                    <a:pt x="88773" y="905510"/>
                    <a:pt x="167640" y="905510"/>
                  </a:cubicBezTo>
                  <a:lnTo>
                    <a:pt x="21041740" y="905510"/>
                  </a:lnTo>
                  <a:cubicBezTo>
                    <a:pt x="21120607" y="905510"/>
                    <a:pt x="21183980" y="843280"/>
                    <a:pt x="21183980" y="767334"/>
                  </a:cubicBezTo>
                  <a:lnTo>
                    <a:pt x="21183980" y="163576"/>
                  </a:lnTo>
                  <a:cubicBezTo>
                    <a:pt x="21183980" y="87503"/>
                    <a:pt x="21120607" y="25400"/>
                    <a:pt x="21041740" y="25400"/>
                  </a:cubicBezTo>
                  <a:lnTo>
                    <a:pt x="167640" y="25400"/>
                  </a:lnTo>
                  <a:lnTo>
                    <a:pt x="167640" y="12700"/>
                  </a:lnTo>
                  <a:lnTo>
                    <a:pt x="167640" y="25400"/>
                  </a:lnTo>
                  <a:cubicBezTo>
                    <a:pt x="88773" y="25400"/>
                    <a:pt x="25400" y="87630"/>
                    <a:pt x="25400" y="163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8"/>
          <p:cNvSpPr txBox="1"/>
          <p:nvPr/>
        </p:nvSpPr>
        <p:spPr>
          <a:xfrm>
            <a:off x="779868" y="3698876"/>
            <a:ext cx="15703580" cy="475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 for WASH Programs</a:t>
            </a:r>
            <a:endParaRPr/>
          </a:p>
        </p:txBody>
      </p:sp>
      <p:sp>
        <p:nvSpPr>
          <p:cNvPr id="281" name="Google Shape;281;p8"/>
          <p:cNvSpPr txBox="1"/>
          <p:nvPr/>
        </p:nvSpPr>
        <p:spPr>
          <a:xfrm>
            <a:off x="1019192" y="4290613"/>
            <a:ext cx="15454548" cy="11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2875" lvl="2" marL="407194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250"/>
              <a:buFont typeface="Arial"/>
              <a:buChar char="⚬"/>
            </a:pPr>
            <a:r>
              <a:rPr b="0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Effective water management underpins WASH (Water, Sanitation, and Hygiene) interventions.</a:t>
            </a:r>
            <a:endParaRPr/>
          </a:p>
          <a:p>
            <a:pPr indent="-142875" lvl="2" marL="407194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250"/>
              <a:buFont typeface="Arial"/>
              <a:buChar char="⚬"/>
            </a:pPr>
            <a:r>
              <a:rPr b="1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Impact:</a:t>
            </a:r>
            <a:r>
              <a:rPr b="0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Improves public health, reduces the spread of diseases.</a:t>
            </a:r>
            <a:endParaRPr/>
          </a:p>
          <a:p>
            <a:pPr indent="-142875" lvl="2" marL="407194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250"/>
              <a:buFont typeface="Arial"/>
              <a:buChar char="⚬"/>
            </a:pPr>
            <a:r>
              <a:rPr b="1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</a:t>
            </a:r>
            <a:r>
              <a:rPr b="0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Reliable access to water for handwashing stations in camps reduces communicable diseases.</a:t>
            </a:r>
            <a:endParaRPr/>
          </a:p>
        </p:txBody>
      </p:sp>
      <p:grpSp>
        <p:nvGrpSpPr>
          <p:cNvPr id="282" name="Google Shape;282;p8"/>
          <p:cNvGrpSpPr/>
          <p:nvPr/>
        </p:nvGrpSpPr>
        <p:grpSpPr>
          <a:xfrm>
            <a:off x="678134" y="5403021"/>
            <a:ext cx="15907035" cy="698278"/>
            <a:chOff x="0" y="0"/>
            <a:chExt cx="21209380" cy="931037"/>
          </a:xfrm>
        </p:grpSpPr>
        <p:sp>
          <p:nvSpPr>
            <p:cNvPr id="283" name="Google Shape;283;p8"/>
            <p:cNvSpPr/>
            <p:nvPr/>
          </p:nvSpPr>
          <p:spPr>
            <a:xfrm>
              <a:off x="12700" y="12700"/>
              <a:ext cx="21183980" cy="905637"/>
            </a:xfrm>
            <a:custGeom>
              <a:rect b="b" l="l" r="r" t="t"/>
              <a:pathLst>
                <a:path extrusionOk="0" h="905637" w="21183980">
                  <a:moveTo>
                    <a:pt x="0" y="150876"/>
                  </a:moveTo>
                  <a:cubicBezTo>
                    <a:pt x="0" y="67564"/>
                    <a:pt x="69342" y="0"/>
                    <a:pt x="154940" y="0"/>
                  </a:cubicBezTo>
                  <a:lnTo>
                    <a:pt x="21029040" y="0"/>
                  </a:lnTo>
                  <a:cubicBezTo>
                    <a:pt x="21114638" y="0"/>
                    <a:pt x="21183980" y="67564"/>
                    <a:pt x="21183980" y="150876"/>
                  </a:cubicBezTo>
                  <a:lnTo>
                    <a:pt x="21183980" y="754634"/>
                  </a:lnTo>
                  <a:cubicBezTo>
                    <a:pt x="21183980" y="837946"/>
                    <a:pt x="21114638" y="905510"/>
                    <a:pt x="21029040" y="905510"/>
                  </a:cubicBezTo>
                  <a:lnTo>
                    <a:pt x="154940" y="905510"/>
                  </a:lnTo>
                  <a:cubicBezTo>
                    <a:pt x="69342" y="905637"/>
                    <a:pt x="0" y="837946"/>
                    <a:pt x="0" y="754634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0" y="0"/>
              <a:ext cx="21209380" cy="931037"/>
            </a:xfrm>
            <a:custGeom>
              <a:rect b="b" l="l" r="r" t="t"/>
              <a:pathLst>
                <a:path extrusionOk="0" h="931037" w="21209380">
                  <a:moveTo>
                    <a:pt x="0" y="163576"/>
                  </a:moveTo>
                  <a:cubicBezTo>
                    <a:pt x="0" y="72898"/>
                    <a:pt x="75438" y="0"/>
                    <a:pt x="167640" y="0"/>
                  </a:cubicBezTo>
                  <a:lnTo>
                    <a:pt x="21041740" y="0"/>
                  </a:lnTo>
                  <a:lnTo>
                    <a:pt x="21041740" y="12700"/>
                  </a:lnTo>
                  <a:lnTo>
                    <a:pt x="21041740" y="0"/>
                  </a:lnTo>
                  <a:cubicBezTo>
                    <a:pt x="21134070" y="0"/>
                    <a:pt x="21209380" y="72898"/>
                    <a:pt x="21209380" y="163576"/>
                  </a:cubicBezTo>
                  <a:lnTo>
                    <a:pt x="21196680" y="163576"/>
                  </a:lnTo>
                  <a:lnTo>
                    <a:pt x="21209380" y="163576"/>
                  </a:lnTo>
                  <a:lnTo>
                    <a:pt x="21209380" y="767334"/>
                  </a:lnTo>
                  <a:lnTo>
                    <a:pt x="21196680" y="767334"/>
                  </a:lnTo>
                  <a:lnTo>
                    <a:pt x="21209380" y="767334"/>
                  </a:lnTo>
                  <a:cubicBezTo>
                    <a:pt x="21209380" y="858012"/>
                    <a:pt x="21133943" y="930910"/>
                    <a:pt x="21041740" y="930910"/>
                  </a:cubicBezTo>
                  <a:lnTo>
                    <a:pt x="21041740" y="918210"/>
                  </a:lnTo>
                  <a:lnTo>
                    <a:pt x="21041740" y="930910"/>
                  </a:lnTo>
                  <a:lnTo>
                    <a:pt x="167640" y="930910"/>
                  </a:lnTo>
                  <a:lnTo>
                    <a:pt x="167640" y="918210"/>
                  </a:lnTo>
                  <a:lnTo>
                    <a:pt x="167640" y="930910"/>
                  </a:lnTo>
                  <a:cubicBezTo>
                    <a:pt x="75438" y="931037"/>
                    <a:pt x="0" y="858012"/>
                    <a:pt x="0" y="767334"/>
                  </a:cubicBezTo>
                  <a:lnTo>
                    <a:pt x="0" y="163576"/>
                  </a:lnTo>
                  <a:lnTo>
                    <a:pt x="12700" y="163576"/>
                  </a:lnTo>
                  <a:lnTo>
                    <a:pt x="0" y="163576"/>
                  </a:lnTo>
                  <a:moveTo>
                    <a:pt x="25400" y="163576"/>
                  </a:moveTo>
                  <a:lnTo>
                    <a:pt x="25400" y="767334"/>
                  </a:lnTo>
                  <a:lnTo>
                    <a:pt x="12700" y="767334"/>
                  </a:lnTo>
                  <a:lnTo>
                    <a:pt x="25400" y="767334"/>
                  </a:lnTo>
                  <a:cubicBezTo>
                    <a:pt x="25400" y="843407"/>
                    <a:pt x="88773" y="905510"/>
                    <a:pt x="167640" y="905510"/>
                  </a:cubicBezTo>
                  <a:lnTo>
                    <a:pt x="21041740" y="905510"/>
                  </a:lnTo>
                  <a:cubicBezTo>
                    <a:pt x="21120607" y="905510"/>
                    <a:pt x="21183980" y="843280"/>
                    <a:pt x="21183980" y="767334"/>
                  </a:cubicBezTo>
                  <a:lnTo>
                    <a:pt x="21183980" y="163576"/>
                  </a:lnTo>
                  <a:cubicBezTo>
                    <a:pt x="21183980" y="87503"/>
                    <a:pt x="21120607" y="25400"/>
                    <a:pt x="21041740" y="25400"/>
                  </a:cubicBezTo>
                  <a:lnTo>
                    <a:pt x="167640" y="25400"/>
                  </a:lnTo>
                  <a:lnTo>
                    <a:pt x="167640" y="12700"/>
                  </a:lnTo>
                  <a:lnTo>
                    <a:pt x="167640" y="25400"/>
                  </a:lnTo>
                  <a:cubicBezTo>
                    <a:pt x="88773" y="25400"/>
                    <a:pt x="25400" y="87630"/>
                    <a:pt x="25400" y="163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5" name="Google Shape;285;p8"/>
          <p:cNvSpPr txBox="1"/>
          <p:nvPr/>
        </p:nvSpPr>
        <p:spPr>
          <a:xfrm>
            <a:off x="779868" y="5523806"/>
            <a:ext cx="15703580" cy="475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Adaptation to Climate Change</a:t>
            </a:r>
            <a:endParaRPr/>
          </a:p>
        </p:txBody>
      </p:sp>
      <p:sp>
        <p:nvSpPr>
          <p:cNvPr id="286" name="Google Shape;286;p8"/>
          <p:cNvSpPr txBox="1"/>
          <p:nvPr/>
        </p:nvSpPr>
        <p:spPr>
          <a:xfrm>
            <a:off x="1019192" y="6128878"/>
            <a:ext cx="15433211" cy="1006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Resilient water strategies help communities adapt to climate change.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1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Impact</a:t>
            </a: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Increases resilience to droughts, floods, and changing weather patterns.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1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Implementing rainwater harvesting systems ensures water availability during dry spells.</a:t>
            </a:r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678134" y="7144116"/>
            <a:ext cx="15907035" cy="698278"/>
            <a:chOff x="0" y="0"/>
            <a:chExt cx="21209380" cy="931037"/>
          </a:xfrm>
        </p:grpSpPr>
        <p:sp>
          <p:nvSpPr>
            <p:cNvPr id="288" name="Google Shape;288;p8"/>
            <p:cNvSpPr/>
            <p:nvPr/>
          </p:nvSpPr>
          <p:spPr>
            <a:xfrm>
              <a:off x="12700" y="12700"/>
              <a:ext cx="21183980" cy="905637"/>
            </a:xfrm>
            <a:custGeom>
              <a:rect b="b" l="l" r="r" t="t"/>
              <a:pathLst>
                <a:path extrusionOk="0" h="905637" w="21183980">
                  <a:moveTo>
                    <a:pt x="0" y="150876"/>
                  </a:moveTo>
                  <a:cubicBezTo>
                    <a:pt x="0" y="67564"/>
                    <a:pt x="69342" y="0"/>
                    <a:pt x="154940" y="0"/>
                  </a:cubicBezTo>
                  <a:lnTo>
                    <a:pt x="21029040" y="0"/>
                  </a:lnTo>
                  <a:cubicBezTo>
                    <a:pt x="21114638" y="0"/>
                    <a:pt x="21183980" y="67564"/>
                    <a:pt x="21183980" y="150876"/>
                  </a:cubicBezTo>
                  <a:lnTo>
                    <a:pt x="21183980" y="754634"/>
                  </a:lnTo>
                  <a:cubicBezTo>
                    <a:pt x="21183980" y="837946"/>
                    <a:pt x="21114638" y="905510"/>
                    <a:pt x="21029040" y="905510"/>
                  </a:cubicBezTo>
                  <a:lnTo>
                    <a:pt x="154940" y="905510"/>
                  </a:lnTo>
                  <a:cubicBezTo>
                    <a:pt x="69342" y="905637"/>
                    <a:pt x="0" y="837946"/>
                    <a:pt x="0" y="754634"/>
                  </a:cubicBez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0" y="0"/>
              <a:ext cx="21209380" cy="931037"/>
            </a:xfrm>
            <a:custGeom>
              <a:rect b="b" l="l" r="r" t="t"/>
              <a:pathLst>
                <a:path extrusionOk="0" h="931037" w="21209380">
                  <a:moveTo>
                    <a:pt x="0" y="163576"/>
                  </a:moveTo>
                  <a:cubicBezTo>
                    <a:pt x="0" y="72898"/>
                    <a:pt x="75438" y="0"/>
                    <a:pt x="167640" y="0"/>
                  </a:cubicBezTo>
                  <a:lnTo>
                    <a:pt x="21041740" y="0"/>
                  </a:lnTo>
                  <a:lnTo>
                    <a:pt x="21041740" y="12700"/>
                  </a:lnTo>
                  <a:lnTo>
                    <a:pt x="21041740" y="0"/>
                  </a:lnTo>
                  <a:cubicBezTo>
                    <a:pt x="21134070" y="0"/>
                    <a:pt x="21209380" y="72898"/>
                    <a:pt x="21209380" y="163576"/>
                  </a:cubicBezTo>
                  <a:lnTo>
                    <a:pt x="21196680" y="163576"/>
                  </a:lnTo>
                  <a:lnTo>
                    <a:pt x="21209380" y="163576"/>
                  </a:lnTo>
                  <a:lnTo>
                    <a:pt x="21209380" y="767334"/>
                  </a:lnTo>
                  <a:lnTo>
                    <a:pt x="21196680" y="767334"/>
                  </a:lnTo>
                  <a:lnTo>
                    <a:pt x="21209380" y="767334"/>
                  </a:lnTo>
                  <a:cubicBezTo>
                    <a:pt x="21209380" y="858012"/>
                    <a:pt x="21133943" y="930910"/>
                    <a:pt x="21041740" y="930910"/>
                  </a:cubicBezTo>
                  <a:lnTo>
                    <a:pt x="21041740" y="918210"/>
                  </a:lnTo>
                  <a:lnTo>
                    <a:pt x="21041740" y="930910"/>
                  </a:lnTo>
                  <a:lnTo>
                    <a:pt x="167640" y="930910"/>
                  </a:lnTo>
                  <a:lnTo>
                    <a:pt x="167640" y="918210"/>
                  </a:lnTo>
                  <a:lnTo>
                    <a:pt x="167640" y="930910"/>
                  </a:lnTo>
                  <a:cubicBezTo>
                    <a:pt x="75438" y="931037"/>
                    <a:pt x="0" y="858012"/>
                    <a:pt x="0" y="767334"/>
                  </a:cubicBezTo>
                  <a:lnTo>
                    <a:pt x="0" y="163576"/>
                  </a:lnTo>
                  <a:lnTo>
                    <a:pt x="12700" y="163576"/>
                  </a:lnTo>
                  <a:lnTo>
                    <a:pt x="0" y="163576"/>
                  </a:lnTo>
                  <a:moveTo>
                    <a:pt x="25400" y="163576"/>
                  </a:moveTo>
                  <a:lnTo>
                    <a:pt x="25400" y="767334"/>
                  </a:lnTo>
                  <a:lnTo>
                    <a:pt x="12700" y="767334"/>
                  </a:lnTo>
                  <a:lnTo>
                    <a:pt x="25400" y="767334"/>
                  </a:lnTo>
                  <a:cubicBezTo>
                    <a:pt x="25400" y="843407"/>
                    <a:pt x="88773" y="905510"/>
                    <a:pt x="167640" y="905510"/>
                  </a:cubicBezTo>
                  <a:lnTo>
                    <a:pt x="21041740" y="905510"/>
                  </a:lnTo>
                  <a:cubicBezTo>
                    <a:pt x="21120607" y="905510"/>
                    <a:pt x="21183980" y="843280"/>
                    <a:pt x="21183980" y="767334"/>
                  </a:cubicBezTo>
                  <a:lnTo>
                    <a:pt x="21183980" y="163576"/>
                  </a:lnTo>
                  <a:cubicBezTo>
                    <a:pt x="21183980" y="87503"/>
                    <a:pt x="21120607" y="25400"/>
                    <a:pt x="21041740" y="25400"/>
                  </a:cubicBezTo>
                  <a:lnTo>
                    <a:pt x="167640" y="25400"/>
                  </a:lnTo>
                  <a:lnTo>
                    <a:pt x="167640" y="12700"/>
                  </a:lnTo>
                  <a:lnTo>
                    <a:pt x="167640" y="25400"/>
                  </a:lnTo>
                  <a:cubicBezTo>
                    <a:pt x="88773" y="25400"/>
                    <a:pt x="25400" y="87630"/>
                    <a:pt x="25400" y="163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8"/>
          <p:cNvSpPr txBox="1"/>
          <p:nvPr/>
        </p:nvSpPr>
        <p:spPr>
          <a:xfrm>
            <a:off x="779868" y="7264900"/>
            <a:ext cx="15703580" cy="475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Economic Impact</a:t>
            </a:r>
            <a:endParaRPr/>
          </a:p>
        </p:txBody>
      </p:sp>
      <p:sp>
        <p:nvSpPr>
          <p:cNvPr id="291" name="Google Shape;291;p8"/>
          <p:cNvSpPr txBox="1"/>
          <p:nvPr/>
        </p:nvSpPr>
        <p:spPr>
          <a:xfrm>
            <a:off x="1019192" y="7856639"/>
            <a:ext cx="15454548" cy="11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2875" lvl="2" marL="407194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250"/>
              <a:buFont typeface="Arial"/>
              <a:buChar char="⚬"/>
            </a:pPr>
            <a:r>
              <a:rPr b="0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Proper water management reduces the financial burden of operations.</a:t>
            </a:r>
            <a:endParaRPr/>
          </a:p>
          <a:p>
            <a:pPr indent="-142875" lvl="2" marL="407194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250"/>
              <a:buFont typeface="Arial"/>
              <a:buChar char="⚬"/>
            </a:pPr>
            <a:r>
              <a:rPr b="1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Impact:</a:t>
            </a:r>
            <a:r>
              <a:rPr b="0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Lowers costs and improves efficiency by minimizing reliance on expensive emergency water deliveries.</a:t>
            </a:r>
            <a:endParaRPr/>
          </a:p>
          <a:p>
            <a:pPr indent="-142875" lvl="2" marL="407194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250"/>
              <a:buFont typeface="Arial"/>
              <a:buChar char="⚬"/>
            </a:pPr>
            <a:r>
              <a:rPr b="1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</a:t>
            </a:r>
            <a:r>
              <a:rPr b="0" i="0" lang="en-US" sz="22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Investing in sustainable water infrastructure reduces costs associated with trucking in water.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/>
          <p:nvPr/>
        </p:nvSpPr>
        <p:spPr>
          <a:xfrm flipH="1" rot="4037029">
            <a:off x="-2103042" y="-3734382"/>
            <a:ext cx="4994367" cy="9988733"/>
          </a:xfrm>
          <a:custGeom>
            <a:rect b="b" l="l" r="r" t="t"/>
            <a:pathLst>
              <a:path extrusionOk="0" h="9988733" w="4994367">
                <a:moveTo>
                  <a:pt x="4994367" y="0"/>
                </a:moveTo>
                <a:lnTo>
                  <a:pt x="0" y="0"/>
                </a:lnTo>
                <a:lnTo>
                  <a:pt x="0" y="9988733"/>
                </a:lnTo>
                <a:lnTo>
                  <a:pt x="4994367" y="9988733"/>
                </a:lnTo>
                <a:lnTo>
                  <a:pt x="4994367" y="0"/>
                </a:lnTo>
                <a:close/>
              </a:path>
            </a:pathLst>
          </a:custGeom>
          <a:blipFill rotWithShape="1">
            <a:blip r:embed="rId3">
              <a:alphaModFix amt="2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9"/>
          <p:cNvSpPr/>
          <p:nvPr/>
        </p:nvSpPr>
        <p:spPr>
          <a:xfrm rot="-6762970">
            <a:off x="-1807532" y="-3308999"/>
            <a:ext cx="4171472" cy="8342943"/>
          </a:xfrm>
          <a:custGeom>
            <a:rect b="b" l="l" r="r" t="t"/>
            <a:pathLst>
              <a:path extrusionOk="0" h="8342943" w="4171472">
                <a:moveTo>
                  <a:pt x="0" y="0"/>
                </a:moveTo>
                <a:lnTo>
                  <a:pt x="4171472" y="0"/>
                </a:lnTo>
                <a:lnTo>
                  <a:pt x="4171472" y="8342943"/>
                </a:lnTo>
                <a:lnTo>
                  <a:pt x="0" y="8342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9"/>
          <p:cNvSpPr/>
          <p:nvPr/>
        </p:nvSpPr>
        <p:spPr>
          <a:xfrm flipH="1" rot="-6695901">
            <a:off x="14884208" y="2528961"/>
            <a:ext cx="5372492" cy="10744983"/>
          </a:xfrm>
          <a:custGeom>
            <a:rect b="b" l="l" r="r" t="t"/>
            <a:pathLst>
              <a:path extrusionOk="0" h="10744983" w="5372492">
                <a:moveTo>
                  <a:pt x="5372492" y="0"/>
                </a:moveTo>
                <a:lnTo>
                  <a:pt x="0" y="0"/>
                </a:lnTo>
                <a:lnTo>
                  <a:pt x="0" y="10744983"/>
                </a:lnTo>
                <a:lnTo>
                  <a:pt x="5372492" y="10744983"/>
                </a:lnTo>
                <a:lnTo>
                  <a:pt x="5372492" y="0"/>
                </a:lnTo>
                <a:close/>
              </a:path>
            </a:pathLst>
          </a:custGeom>
          <a:blipFill rotWithShape="1">
            <a:blip r:embed="rId3">
              <a:alphaModFix amt="2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9"/>
          <p:cNvSpPr/>
          <p:nvPr/>
        </p:nvSpPr>
        <p:spPr>
          <a:xfrm rot="4104098">
            <a:off x="15443156" y="3844117"/>
            <a:ext cx="4487295" cy="8974590"/>
          </a:xfrm>
          <a:custGeom>
            <a:rect b="b" l="l" r="r" t="t"/>
            <a:pathLst>
              <a:path extrusionOk="0" h="8974590" w="4487295">
                <a:moveTo>
                  <a:pt x="0" y="0"/>
                </a:moveTo>
                <a:lnTo>
                  <a:pt x="4487294" y="0"/>
                </a:lnTo>
                <a:lnTo>
                  <a:pt x="4487294" y="8974590"/>
                </a:lnTo>
                <a:lnTo>
                  <a:pt x="0" y="8974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05" name="Google Shape;305;p9"/>
          <p:cNvSpPr txBox="1"/>
          <p:nvPr/>
        </p:nvSpPr>
        <p:spPr>
          <a:xfrm>
            <a:off x="1240129" y="910097"/>
            <a:ext cx="15412365" cy="6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EA29A"/>
                </a:solidFill>
                <a:latin typeface="Roboto"/>
                <a:ea typeface="Roboto"/>
                <a:cs typeface="Roboto"/>
                <a:sym typeface="Roboto"/>
              </a:rPr>
              <a:t>Suggestions for Additional Modules</a:t>
            </a: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1615836" y="2127400"/>
            <a:ext cx="1467040" cy="1467040"/>
          </a:xfrm>
          <a:custGeom>
            <a:rect b="b" l="l" r="r" t="t"/>
            <a:pathLst>
              <a:path extrusionOk="0" h="1956054" w="1956054">
                <a:moveTo>
                  <a:pt x="0" y="978027"/>
                </a:moveTo>
                <a:cubicBezTo>
                  <a:pt x="0" y="437896"/>
                  <a:pt x="437896" y="0"/>
                  <a:pt x="978027" y="0"/>
                </a:cubicBezTo>
                <a:cubicBezTo>
                  <a:pt x="1518158" y="0"/>
                  <a:pt x="1956054" y="437896"/>
                  <a:pt x="1956054" y="978027"/>
                </a:cubicBezTo>
                <a:cubicBezTo>
                  <a:pt x="1956054" y="1518158"/>
                  <a:pt x="1518158" y="1956054"/>
                  <a:pt x="978027" y="1956054"/>
                </a:cubicBezTo>
                <a:cubicBezTo>
                  <a:pt x="437896" y="1956054"/>
                  <a:pt x="0" y="1518158"/>
                  <a:pt x="0" y="978027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1923919" y="2435483"/>
            <a:ext cx="850897" cy="850897"/>
          </a:xfrm>
          <a:custGeom>
            <a:rect b="b" l="l" r="r" t="t"/>
            <a:pathLst>
              <a:path extrusionOk="0" h="850897" w="850897">
                <a:moveTo>
                  <a:pt x="0" y="0"/>
                </a:moveTo>
                <a:lnTo>
                  <a:pt x="850898" y="0"/>
                </a:lnTo>
                <a:lnTo>
                  <a:pt x="850898" y="850898"/>
                </a:lnTo>
                <a:lnTo>
                  <a:pt x="0" y="850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9"/>
          <p:cNvSpPr txBox="1"/>
          <p:nvPr/>
        </p:nvSpPr>
        <p:spPr>
          <a:xfrm>
            <a:off x="3392511" y="2222758"/>
            <a:ext cx="346761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Integrated Water Resource Management, Localizing environment, Water Shed Governance and advocacy</a:t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7479246" y="2127400"/>
            <a:ext cx="1467040" cy="1467040"/>
          </a:xfrm>
          <a:custGeom>
            <a:rect b="b" l="l" r="r" t="t"/>
            <a:pathLst>
              <a:path extrusionOk="0" h="1956054" w="1956054">
                <a:moveTo>
                  <a:pt x="0" y="978027"/>
                </a:moveTo>
                <a:cubicBezTo>
                  <a:pt x="0" y="437896"/>
                  <a:pt x="437896" y="0"/>
                  <a:pt x="978027" y="0"/>
                </a:cubicBezTo>
                <a:cubicBezTo>
                  <a:pt x="1518158" y="0"/>
                  <a:pt x="1956054" y="437896"/>
                  <a:pt x="1956054" y="978027"/>
                </a:cubicBezTo>
                <a:cubicBezTo>
                  <a:pt x="1956054" y="1518158"/>
                  <a:pt x="1518158" y="1956054"/>
                  <a:pt x="978027" y="1956054"/>
                </a:cubicBezTo>
                <a:cubicBezTo>
                  <a:pt x="437896" y="1956054"/>
                  <a:pt x="0" y="1518158"/>
                  <a:pt x="0" y="978027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7787329" y="2435483"/>
            <a:ext cx="850898" cy="850898"/>
          </a:xfrm>
          <a:custGeom>
            <a:rect b="b" l="l" r="r" t="t"/>
            <a:pathLst>
              <a:path extrusionOk="0" h="850898" w="850898">
                <a:moveTo>
                  <a:pt x="0" y="0"/>
                </a:moveTo>
                <a:lnTo>
                  <a:pt x="850898" y="0"/>
                </a:lnTo>
                <a:lnTo>
                  <a:pt x="850898" y="850898"/>
                </a:lnTo>
                <a:lnTo>
                  <a:pt x="0" y="850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9"/>
          <p:cNvSpPr txBox="1"/>
          <p:nvPr/>
        </p:nvSpPr>
        <p:spPr>
          <a:xfrm>
            <a:off x="9255921" y="2379920"/>
            <a:ext cx="346761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Training of Trainers (ToT) on environmental integration in humanitarian contexts.</a:t>
            </a: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1615836" y="4744094"/>
            <a:ext cx="1467040" cy="1467040"/>
          </a:xfrm>
          <a:custGeom>
            <a:rect b="b" l="l" r="r" t="t"/>
            <a:pathLst>
              <a:path extrusionOk="0" h="1956054" w="1956054">
                <a:moveTo>
                  <a:pt x="0" y="978027"/>
                </a:moveTo>
                <a:cubicBezTo>
                  <a:pt x="0" y="437896"/>
                  <a:pt x="437896" y="0"/>
                  <a:pt x="978027" y="0"/>
                </a:cubicBezTo>
                <a:cubicBezTo>
                  <a:pt x="1518158" y="0"/>
                  <a:pt x="1956054" y="437896"/>
                  <a:pt x="1956054" y="978027"/>
                </a:cubicBezTo>
                <a:cubicBezTo>
                  <a:pt x="1956054" y="1518158"/>
                  <a:pt x="1518158" y="1956054"/>
                  <a:pt x="978027" y="1956054"/>
                </a:cubicBezTo>
                <a:cubicBezTo>
                  <a:pt x="437896" y="1956054"/>
                  <a:pt x="0" y="1518158"/>
                  <a:pt x="0" y="978027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1923919" y="5052178"/>
            <a:ext cx="850897" cy="850897"/>
          </a:xfrm>
          <a:custGeom>
            <a:rect b="b" l="l" r="r" t="t"/>
            <a:pathLst>
              <a:path extrusionOk="0" h="850897" w="850897">
                <a:moveTo>
                  <a:pt x="0" y="0"/>
                </a:moveTo>
                <a:lnTo>
                  <a:pt x="850898" y="0"/>
                </a:lnTo>
                <a:lnTo>
                  <a:pt x="850898" y="850897"/>
                </a:lnTo>
                <a:lnTo>
                  <a:pt x="0" y="850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9"/>
          <p:cNvSpPr txBox="1"/>
          <p:nvPr/>
        </p:nvSpPr>
        <p:spPr>
          <a:xfrm>
            <a:off x="3392511" y="4839452"/>
            <a:ext cx="346761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Climate resilience, adaptation strategies, and sustainable resource management.</a:t>
            </a:r>
            <a:endParaRPr/>
          </a:p>
        </p:txBody>
      </p:sp>
      <p:sp>
        <p:nvSpPr>
          <p:cNvPr id="315" name="Google Shape;315;p9"/>
          <p:cNvSpPr/>
          <p:nvPr/>
        </p:nvSpPr>
        <p:spPr>
          <a:xfrm>
            <a:off x="7479246" y="4744094"/>
            <a:ext cx="1467040" cy="1467040"/>
          </a:xfrm>
          <a:custGeom>
            <a:rect b="b" l="l" r="r" t="t"/>
            <a:pathLst>
              <a:path extrusionOk="0" h="1956054" w="1956054">
                <a:moveTo>
                  <a:pt x="0" y="978027"/>
                </a:moveTo>
                <a:cubicBezTo>
                  <a:pt x="0" y="437896"/>
                  <a:pt x="437896" y="0"/>
                  <a:pt x="978027" y="0"/>
                </a:cubicBezTo>
                <a:cubicBezTo>
                  <a:pt x="1518158" y="0"/>
                  <a:pt x="1956054" y="437896"/>
                  <a:pt x="1956054" y="978027"/>
                </a:cubicBezTo>
                <a:cubicBezTo>
                  <a:pt x="1956054" y="1518158"/>
                  <a:pt x="1518158" y="1956054"/>
                  <a:pt x="978027" y="1956054"/>
                </a:cubicBezTo>
                <a:cubicBezTo>
                  <a:pt x="437896" y="1956054"/>
                  <a:pt x="0" y="1518158"/>
                  <a:pt x="0" y="978027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9"/>
          <p:cNvSpPr/>
          <p:nvPr/>
        </p:nvSpPr>
        <p:spPr>
          <a:xfrm>
            <a:off x="7787329" y="5052178"/>
            <a:ext cx="850898" cy="850897"/>
          </a:xfrm>
          <a:custGeom>
            <a:rect b="b" l="l" r="r" t="t"/>
            <a:pathLst>
              <a:path extrusionOk="0" h="850897" w="850898">
                <a:moveTo>
                  <a:pt x="0" y="0"/>
                </a:moveTo>
                <a:lnTo>
                  <a:pt x="850898" y="0"/>
                </a:lnTo>
                <a:lnTo>
                  <a:pt x="850898" y="850897"/>
                </a:lnTo>
                <a:lnTo>
                  <a:pt x="0" y="850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9"/>
          <p:cNvSpPr txBox="1"/>
          <p:nvPr/>
        </p:nvSpPr>
        <p:spPr>
          <a:xfrm>
            <a:off x="9255921" y="4839452"/>
            <a:ext cx="346761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Legal and Regulatory Frameworks for Environmental Protection in Humanitarian Contexts</a:t>
            </a:r>
            <a:endParaRPr/>
          </a:p>
        </p:txBody>
      </p:sp>
      <p:sp>
        <p:nvSpPr>
          <p:cNvPr id="318" name="Google Shape;318;p9"/>
          <p:cNvSpPr/>
          <p:nvPr/>
        </p:nvSpPr>
        <p:spPr>
          <a:xfrm>
            <a:off x="1615836" y="7360789"/>
            <a:ext cx="1467040" cy="1467040"/>
          </a:xfrm>
          <a:custGeom>
            <a:rect b="b" l="l" r="r" t="t"/>
            <a:pathLst>
              <a:path extrusionOk="0" h="1956054" w="1956054">
                <a:moveTo>
                  <a:pt x="0" y="978027"/>
                </a:moveTo>
                <a:cubicBezTo>
                  <a:pt x="0" y="437896"/>
                  <a:pt x="437896" y="0"/>
                  <a:pt x="978027" y="0"/>
                </a:cubicBezTo>
                <a:cubicBezTo>
                  <a:pt x="1518158" y="0"/>
                  <a:pt x="1956054" y="437896"/>
                  <a:pt x="1956054" y="978027"/>
                </a:cubicBezTo>
                <a:cubicBezTo>
                  <a:pt x="1956054" y="1518158"/>
                  <a:pt x="1518158" y="1956054"/>
                  <a:pt x="978027" y="1956054"/>
                </a:cubicBezTo>
                <a:cubicBezTo>
                  <a:pt x="437896" y="1956054"/>
                  <a:pt x="0" y="1518158"/>
                  <a:pt x="0" y="978027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9"/>
          <p:cNvSpPr/>
          <p:nvPr/>
        </p:nvSpPr>
        <p:spPr>
          <a:xfrm>
            <a:off x="1923919" y="7668872"/>
            <a:ext cx="850897" cy="850898"/>
          </a:xfrm>
          <a:custGeom>
            <a:rect b="b" l="l" r="r" t="t"/>
            <a:pathLst>
              <a:path extrusionOk="0" h="850898" w="850897">
                <a:moveTo>
                  <a:pt x="0" y="0"/>
                </a:moveTo>
                <a:lnTo>
                  <a:pt x="850898" y="0"/>
                </a:lnTo>
                <a:lnTo>
                  <a:pt x="850898" y="850898"/>
                </a:lnTo>
                <a:lnTo>
                  <a:pt x="0" y="850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9"/>
          <p:cNvSpPr txBox="1"/>
          <p:nvPr/>
        </p:nvSpPr>
        <p:spPr>
          <a:xfrm>
            <a:off x="3392511" y="7770472"/>
            <a:ext cx="346761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Financing for environmental programs and projects.</a:t>
            </a:r>
            <a:endParaRPr/>
          </a:p>
        </p:txBody>
      </p:sp>
      <p:sp>
        <p:nvSpPr>
          <p:cNvPr id="321" name="Google Shape;321;p9"/>
          <p:cNvSpPr/>
          <p:nvPr/>
        </p:nvSpPr>
        <p:spPr>
          <a:xfrm>
            <a:off x="7479246" y="7360789"/>
            <a:ext cx="1467040" cy="1467040"/>
          </a:xfrm>
          <a:custGeom>
            <a:rect b="b" l="l" r="r" t="t"/>
            <a:pathLst>
              <a:path extrusionOk="0" h="1956054" w="1956054">
                <a:moveTo>
                  <a:pt x="0" y="978027"/>
                </a:moveTo>
                <a:cubicBezTo>
                  <a:pt x="0" y="437896"/>
                  <a:pt x="437896" y="0"/>
                  <a:pt x="978027" y="0"/>
                </a:cubicBezTo>
                <a:cubicBezTo>
                  <a:pt x="1518158" y="0"/>
                  <a:pt x="1956054" y="437896"/>
                  <a:pt x="1956054" y="978027"/>
                </a:cubicBezTo>
                <a:cubicBezTo>
                  <a:pt x="1956054" y="1518158"/>
                  <a:pt x="1518158" y="1956054"/>
                  <a:pt x="978027" y="1956054"/>
                </a:cubicBezTo>
                <a:cubicBezTo>
                  <a:pt x="437896" y="1956054"/>
                  <a:pt x="0" y="1518158"/>
                  <a:pt x="0" y="978027"/>
                </a:cubicBezTo>
                <a:close/>
              </a:path>
            </a:pathLst>
          </a:custGeom>
          <a:solidFill>
            <a:srgbClr val="DED9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9"/>
          <p:cNvSpPr/>
          <p:nvPr/>
        </p:nvSpPr>
        <p:spPr>
          <a:xfrm>
            <a:off x="7787329" y="7668872"/>
            <a:ext cx="850898" cy="850898"/>
          </a:xfrm>
          <a:custGeom>
            <a:rect b="b" l="l" r="r" t="t"/>
            <a:pathLst>
              <a:path extrusionOk="0" h="850898" w="850898">
                <a:moveTo>
                  <a:pt x="0" y="0"/>
                </a:moveTo>
                <a:lnTo>
                  <a:pt x="850898" y="0"/>
                </a:lnTo>
                <a:lnTo>
                  <a:pt x="850898" y="850898"/>
                </a:lnTo>
                <a:lnTo>
                  <a:pt x="0" y="850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9"/>
          <p:cNvSpPr txBox="1"/>
          <p:nvPr/>
        </p:nvSpPr>
        <p:spPr>
          <a:xfrm>
            <a:off x="9255921" y="7456147"/>
            <a:ext cx="346761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Focus on practical tools and techniques for implementation rather than purely theoretical knowledge.</a:t>
            </a:r>
            <a:endParaRPr/>
          </a:p>
        </p:txBody>
      </p:sp>
      <p:grpSp>
        <p:nvGrpSpPr>
          <p:cNvPr id="324" name="Google Shape;324;p9"/>
          <p:cNvGrpSpPr/>
          <p:nvPr/>
        </p:nvGrpSpPr>
        <p:grpSpPr>
          <a:xfrm>
            <a:off x="13342656" y="3533206"/>
            <a:ext cx="3963119" cy="3881733"/>
            <a:chOff x="0" y="-9525"/>
            <a:chExt cx="5284157" cy="5175645"/>
          </a:xfrm>
        </p:grpSpPr>
        <p:sp>
          <p:nvSpPr>
            <p:cNvPr id="325" name="Google Shape;325;p9"/>
            <p:cNvSpPr/>
            <p:nvPr/>
          </p:nvSpPr>
          <p:spPr>
            <a:xfrm>
              <a:off x="0" y="0"/>
              <a:ext cx="5284157" cy="5166120"/>
            </a:xfrm>
            <a:custGeom>
              <a:rect b="b" l="l" r="r" t="t"/>
              <a:pathLst>
                <a:path extrusionOk="0" h="5166120" w="5284157">
                  <a:moveTo>
                    <a:pt x="0" y="0"/>
                  </a:moveTo>
                  <a:lnTo>
                    <a:pt x="5284157" y="0"/>
                  </a:lnTo>
                  <a:lnTo>
                    <a:pt x="5284157" y="5166120"/>
                  </a:lnTo>
                  <a:lnTo>
                    <a:pt x="0" y="5166120"/>
                  </a:lnTo>
                  <a:close/>
                </a:path>
              </a:pathLst>
            </a:custGeom>
            <a:solidFill>
              <a:srgbClr val="AEA29A"/>
            </a:solidFill>
            <a:ln>
              <a:noFill/>
            </a:ln>
          </p:spPr>
        </p:sp>
        <p:sp>
          <p:nvSpPr>
            <p:cNvPr id="326" name="Google Shape;326;p9"/>
            <p:cNvSpPr txBox="1"/>
            <p:nvPr/>
          </p:nvSpPr>
          <p:spPr>
            <a:xfrm>
              <a:off x="0" y="-9525"/>
              <a:ext cx="5284123" cy="5175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5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“We need absolutely and rapidly a </a:t>
              </a:r>
              <a:r>
                <a:rPr b="1" i="1" lang="en-US" sz="2500" u="sng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glossary of terms</a:t>
              </a:r>
              <a:r>
                <a:rPr b="1" i="1" lang="en-US" sz="25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! I am an environmental expert and I can tell that people who studied international relations have no idea of what they are talking about!”</a:t>
              </a:r>
              <a:endParaRPr sz="12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093EABEAF8B4CBA11C585923F1E9C" ma:contentTypeVersion="18" ma:contentTypeDescription="Create a new document." ma:contentTypeScope="" ma:versionID="131a324aee4d555a63beee497a8ea6ce">
  <xsd:schema xmlns:xsd="http://www.w3.org/2001/XMLSchema" xmlns:xs="http://www.w3.org/2001/XMLSchema" xmlns:p="http://schemas.microsoft.com/office/2006/metadata/properties" xmlns:ns2="6da850ba-8d6a-4946-9e64-3cca585aae94" xmlns:ns3="1f53fade-b7a2-46aa-9ff1-583a0afc40b4" xmlns:ns4="985ec44e-1bab-4c0b-9df0-6ba128686fc9" targetNamespace="http://schemas.microsoft.com/office/2006/metadata/properties" ma:root="true" ma:fieldsID="67098cbe284325ff0b97796543bd31fd" ns2:_="" ns3:_="" ns4:_="">
    <xsd:import namespace="6da850ba-8d6a-4946-9e64-3cca585aae94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50ba-8d6a-4946-9e64-3cca585aa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da850ba-8d6a-4946-9e64-3cca585aae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5B749B-D6A8-4EBC-84B7-627A6A3CAC8D}"/>
</file>

<file path=customXml/itemProps2.xml><?xml version="1.0" encoding="utf-8"?>
<ds:datastoreItem xmlns:ds="http://schemas.openxmlformats.org/officeDocument/2006/customXml" ds:itemID="{5D9BDB11-FE78-4CC9-B6BC-336555336F36}"/>
</file>

<file path=customXml/itemProps3.xml><?xml version="1.0" encoding="utf-8"?>
<ds:datastoreItem xmlns:ds="http://schemas.openxmlformats.org/officeDocument/2006/customXml" ds:itemID="{C928C945-A508-471F-93B1-7AB8750F6007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0x010100B77093EABEAF8B4CBA11C585923F1E9C</vt:lpwstr>
  </property>
</Properties>
</file>