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Roboto Bold" charset="1" panose="02000000000000000000"/>
      <p:regular r:id="rId41"/>
    </p:embeddedFont>
    <p:embeddedFont>
      <p:font typeface="Roboto" charset="1" panose="02000000000000000000"/>
      <p:regular r:id="rId45"/>
    </p:embeddedFont>
    <p:embeddedFont>
      <p:font typeface="Roboto Italics" charset="1" panose="020000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notesSlide" Target="notesSlides/notesSlide3.xml"/><Relationship Id="rId50" Type="http://schemas.openxmlformats.org/officeDocument/2006/relationships/notesSlide" Target="notesSlides/notesSlide5.xml"/><Relationship Id="rId55" Type="http://schemas.openxmlformats.org/officeDocument/2006/relationships/notesSlide" Target="notesSlides/notesSlide10.xml"/><Relationship Id="rId63" Type="http://schemas.openxmlformats.org/officeDocument/2006/relationships/notesSlide" Target="notesSlides/notesSlide18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5.fntdata"/><Relationship Id="rId53" Type="http://schemas.openxmlformats.org/officeDocument/2006/relationships/notesSlide" Target="notesSlides/notesSlide8.xml"/><Relationship Id="rId58" Type="http://schemas.openxmlformats.org/officeDocument/2006/relationships/notesSlide" Target="notesSlides/notesSlide13.xml"/><Relationship Id="rId66" Type="http://schemas.openxmlformats.org/officeDocument/2006/relationships/customXml" Target="../customXml/item2.xml"/><Relationship Id="rId5" Type="http://schemas.openxmlformats.org/officeDocument/2006/relationships/tableStyles" Target="tableStyles.xml"/><Relationship Id="rId61" Type="http://schemas.openxmlformats.org/officeDocument/2006/relationships/notesSlide" Target="notesSlides/notesSlide1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2.xml"/><Relationship Id="rId48" Type="http://schemas.openxmlformats.org/officeDocument/2006/relationships/font" Target="fonts/font48.fntdata"/><Relationship Id="rId56" Type="http://schemas.openxmlformats.org/officeDocument/2006/relationships/notesSlide" Target="notesSlides/notesSlide11.xml"/><Relationship Id="rId64" Type="http://schemas.openxmlformats.org/officeDocument/2006/relationships/notesSlide" Target="notesSlides/notesSlide19.xml"/><Relationship Id="rId51" Type="http://schemas.openxmlformats.org/officeDocument/2006/relationships/notesSlide" Target="notesSlides/notesSlide6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Slide" Target="notesSlides/notesSlide2.xml"/><Relationship Id="rId59" Type="http://schemas.openxmlformats.org/officeDocument/2006/relationships/notesSlide" Target="notesSlides/notesSlide14.xml"/><Relationship Id="rId67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font" Target="fonts/font41.fntdata"/><Relationship Id="rId54" Type="http://schemas.openxmlformats.org/officeDocument/2006/relationships/notesSlide" Target="notesSlides/notesSlide9.xml"/><Relationship Id="rId62" Type="http://schemas.openxmlformats.org/officeDocument/2006/relationships/notesSlide" Target="notesSlides/notes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Slide" Target="notesSlides/notesSlide4.xml"/><Relationship Id="rId57" Type="http://schemas.openxmlformats.org/officeDocument/2006/relationships/notesSlide" Target="notesSlides/notesSlide1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notesSlide" Target="notesSlides/notesSlide1.xml"/><Relationship Id="rId52" Type="http://schemas.openxmlformats.org/officeDocument/2006/relationships/notesSlide" Target="notesSlides/notesSlide7.xml"/><Relationship Id="rId60" Type="http://schemas.openxmlformats.org/officeDocument/2006/relationships/notesSlide" Target="notesSlides/notesSlide15.xml"/><Relationship Id="rId65" Type="http://schemas.openxmlformats.org/officeDocument/2006/relationships/customXml" Target="../customXml/item1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7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53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54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26789" y="508723"/>
            <a:ext cx="5525623" cy="1039954"/>
          </a:xfrm>
          <a:custGeom>
            <a:avLst/>
            <a:gdLst/>
            <a:ahLst/>
            <a:cxnLst/>
            <a:rect r="r" b="b" t="t" l="l"/>
            <a:pathLst>
              <a:path h="1039954" w="5525623">
                <a:moveTo>
                  <a:pt x="0" y="0"/>
                </a:moveTo>
                <a:lnTo>
                  <a:pt x="5525623" y="0"/>
                </a:lnTo>
                <a:lnTo>
                  <a:pt x="5525623" y="1039954"/>
                </a:lnTo>
                <a:lnTo>
                  <a:pt x="0" y="103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55" r="0" b="-35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954155"/>
            <a:ext cx="10910656" cy="243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5: </a:t>
            </a:r>
          </a:p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Adaptation and Disaster Risk Reduction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62977"/>
            <a:ext cx="974309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 IN HUMANITARIAN ACTION (EHA) TRAINING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035599"/>
            <a:ext cx="6848235" cy="1303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Name of Facilitator: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Venue: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Date: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-7344034">
            <a:off x="12815764" y="281913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455965">
            <a:off x="13450780" y="409991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344034">
            <a:off x="12875270" y="4223744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455965">
            <a:off x="13510285" y="550452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3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65318" y="6219694"/>
            <a:ext cx="11393982" cy="248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 major driver of increased disaster risk.</a:t>
            </a:r>
          </a:p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Integration of Environment &amp; Humanitarian Action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Necessary for developing sustainable and effective responses.</a:t>
            </a:r>
          </a:p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Need for Adaptation and DRR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Helps to mitigate impacts and build resilience in humanitarian settings.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38049" y="5915871"/>
            <a:ext cx="7177251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Overview </a:t>
            </a:r>
          </a:p>
        </p:txBody>
      </p:sp>
      <p:sp>
        <p:nvSpPr>
          <p:cNvPr name="Freeform 7" id="7" descr="A close-up of a map  Description automatically generated"/>
          <p:cNvSpPr/>
          <p:nvPr/>
        </p:nvSpPr>
        <p:spPr>
          <a:xfrm flipH="false" flipV="false" rot="0">
            <a:off x="30" y="15"/>
            <a:ext cx="18287970" cy="5143485"/>
          </a:xfrm>
          <a:custGeom>
            <a:avLst/>
            <a:gdLst/>
            <a:ahLst/>
            <a:cxnLst/>
            <a:rect r="r" b="b" t="t" l="l"/>
            <a:pathLst>
              <a:path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76921" r="-25" b="-2663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037576" y="5179695"/>
            <a:ext cx="8961120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IPCC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1168646">
            <a:off x="618482" y="-332351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2" y="9828705"/>
                </a:lnTo>
                <a:lnTo>
                  <a:pt x="4914352" y="0"/>
                </a:lnTo>
                <a:close/>
              </a:path>
            </a:pathLst>
          </a:custGeom>
          <a:blipFill>
            <a:blip r:embed="rId10">
              <a:alphaModFix amt="1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631353">
            <a:off x="656927" y="-269199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-359484" y="-3620111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-321038" y="-29885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202549" y="321896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837565" y="449975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46935" y="1006658"/>
            <a:ext cx="154123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21670" y="1975160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10908" y="4527129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0908" y="5623897"/>
            <a:ext cx="6489525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Promotes resilience and adaptation strategies.</a:t>
            </a:r>
          </a:p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Encourages innovation in sustainable practices and international cooperation.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early warning systems and renewable energy solutions in disaster-affected regions.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435671" y="1975160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24908" y="4527129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24908" y="5623897"/>
            <a:ext cx="6489525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Increases disaster severity, overwhelming humanitarian capacities.</a:t>
            </a:r>
          </a:p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Displaces populations, creating new challenges for resources and recovery.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Hurricanes causing massive displacements and infrastructure damage.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-359484" y="-3620111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-321038" y="-29885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202549" y="321896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837565" y="449975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75635" y="1309076"/>
            <a:ext cx="11871792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DRR-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21670" y="2278044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10908" y="4803964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0908" y="5888618"/>
            <a:ext cx="6489525" cy="2503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disaster impacts, builds community resilience, and integrates local knowledge in preparedness.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Developing community disaster preparedness plans and conducting regular drills.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435671" y="2278044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24908" y="4803964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24908" y="5888618"/>
            <a:ext cx="6489525" cy="2503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Fragmented responses and conflicts over resource allocation can undermine DRR efforts if not integrated.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Conflicting resource allocation during simultaneous disaster relief and long-term DRR efforts.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185891">
            <a:off x="464674" y="4564538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614108">
            <a:off x="516587" y="557781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2" y="0"/>
                </a:lnTo>
                <a:lnTo>
                  <a:pt x="4104642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775676">
            <a:off x="13047240" y="-398324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024323">
            <a:off x="13807588" y="-340939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89093" y="1341866"/>
            <a:ext cx="12109814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CCA-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21670" y="2068587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10908" y="4612521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0908" y="5705553"/>
            <a:ext cx="6489525" cy="289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Increases community resilience, promotes sustainable practices, and integrates traditional knowledge with scientific approaches.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Climate-resilient agricultural practices and infrastructure designed to withstand extreme weather.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435671" y="2068587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24908" y="4612521"/>
            <a:ext cx="6489525" cy="9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24908" y="5705553"/>
            <a:ext cx="6489525" cy="289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Can be resource-intensive, leading to maladaptation or conflicts over land and resources.</a:t>
            </a:r>
          </a:p>
          <a:p>
            <a:pPr algn="ctr">
              <a:lnSpc>
                <a:spcPts val="3060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High costs of implementing adaptation projects and land-use conflicts over reforestation.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-359484" y="-3620111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-321038" y="-29885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202549" y="321896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837565" y="449975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46935" y="1399255"/>
            <a:ext cx="15412365" cy="63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 in Humanitarian Action  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771861" y="2340278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23153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3153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sustainable responses, reducing long-term environmental impacts and promoting ecosystem-based approaches.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sustainable materials and conducting environmental assessments before projects.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466555" y="2461298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37154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7154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Environmental degradation exacerbates disaster risks and creates a feedback loop of worsening conditions.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Deforestation for firewood leading to increased vulnerability to climate-related disasters.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185891">
            <a:off x="464674" y="4564538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614108">
            <a:off x="516587" y="557781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2" y="0"/>
                </a:lnTo>
                <a:lnTo>
                  <a:pt x="4104642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775676">
            <a:off x="13047240" y="-398324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024323">
            <a:off x="13807588" y="-340939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60578" y="9090703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66784" y="1586401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Action  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36288" y="2394074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58965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58965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Integrating DRR and climate adaptation into humanitarian action ensures a holistic approach, improving long-term resilience.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training and resources for local communities to enhance disaster preparedness.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356143" y="2461320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72967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72967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Lack of integration can lead to short-term fixes without addressing underlying vulnerabilities.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Repeated short-term relief efforts leading to recurring vulnerabilities and donor fatigue.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-359484" y="-3620111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-321038" y="-29885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202549" y="321896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837565" y="449975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7818" y="1662601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405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Conflict-Sensitive Approach - Positive and Negative Interactions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781725" y="2394074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59895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Positive: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59895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that DRR or adaptation actions promote peaceful coexistence, preventing conflicts from escalating.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Integrating conflict sensitivity into disaster preparedness plans and promoting community dialogue.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785684" y="2474746"/>
            <a:ext cx="2268000" cy="2268000"/>
          </a:xfrm>
          <a:custGeom>
            <a:avLst/>
            <a:gdLst/>
            <a:ahLst/>
            <a:cxnLst/>
            <a:rect r="r" b="b" t="t" l="l"/>
            <a:pathLst>
              <a:path h="2268000" w="2268000">
                <a:moveTo>
                  <a:pt x="0" y="0"/>
                </a:moveTo>
                <a:lnTo>
                  <a:pt x="2268000" y="0"/>
                </a:lnTo>
                <a:lnTo>
                  <a:pt x="2268000" y="2268000"/>
                </a:lnTo>
                <a:lnTo>
                  <a:pt x="0" y="226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73894" y="4967166"/>
            <a:ext cx="6489525" cy="9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Negative: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73894" y="6018603"/>
            <a:ext cx="6489525" cy="2257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Poorly managed responses can exacerbate tensions and lead to conflict over resources.</a:t>
            </a:r>
          </a:p>
          <a:p>
            <a:pPr algn="ctr">
              <a:lnSpc>
                <a:spcPts val="2754"/>
              </a:lnSpc>
            </a:pPr>
            <a:r>
              <a:rPr lang="en-US" sz="25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5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Displacement and tension between host communities and displaced populations due to resource allocation.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51648" y="5729962"/>
            <a:ext cx="2887841" cy="4114800"/>
          </a:xfrm>
          <a:custGeom>
            <a:avLst/>
            <a:gdLst/>
            <a:ahLst/>
            <a:cxnLst/>
            <a:rect r="r" b="b" t="t" l="l"/>
            <a:pathLst>
              <a:path h="4114800" w="2887841">
                <a:moveTo>
                  <a:pt x="0" y="0"/>
                </a:moveTo>
                <a:lnTo>
                  <a:pt x="2887841" y="0"/>
                </a:lnTo>
                <a:lnTo>
                  <a:pt x="288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92586" y="4220765"/>
            <a:ext cx="10760528" cy="189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3: Strategies for integrating climate change adaptation and DRR into humanitarian programs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2185891">
            <a:off x="464674" y="4564538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614108">
            <a:off x="516587" y="557781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2" y="0"/>
                </a:lnTo>
                <a:lnTo>
                  <a:pt x="4104642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7775676">
            <a:off x="13047240" y="-398324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3024323">
            <a:off x="13807588" y="-340939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60578" y="9102402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136086" y="1973206"/>
            <a:ext cx="11901332" cy="1418667"/>
            <a:chOff x="0" y="0"/>
            <a:chExt cx="15868442" cy="18915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868396" cy="1891538"/>
            </a:xfrm>
            <a:custGeom>
              <a:avLst/>
              <a:gdLst/>
              <a:ahLst/>
              <a:cxnLst/>
              <a:rect r="r" b="b" t="t" l="l"/>
              <a:pathLst>
                <a:path h="1891538" w="15868396">
                  <a:moveTo>
                    <a:pt x="0" y="189103"/>
                  </a:moveTo>
                  <a:cubicBezTo>
                    <a:pt x="0" y="84709"/>
                    <a:pt x="84709" y="0"/>
                    <a:pt x="189103" y="0"/>
                  </a:cubicBezTo>
                  <a:lnTo>
                    <a:pt x="15679293" y="0"/>
                  </a:lnTo>
                  <a:cubicBezTo>
                    <a:pt x="15783813" y="0"/>
                    <a:pt x="15868396" y="84709"/>
                    <a:pt x="15868396" y="189103"/>
                  </a:cubicBezTo>
                  <a:lnTo>
                    <a:pt x="15868396" y="1702435"/>
                  </a:lnTo>
                  <a:cubicBezTo>
                    <a:pt x="15868396" y="1806956"/>
                    <a:pt x="15783686" y="1891538"/>
                    <a:pt x="15679293" y="1891538"/>
                  </a:cubicBezTo>
                  <a:lnTo>
                    <a:pt x="189103" y="1891538"/>
                  </a:lnTo>
                  <a:cubicBezTo>
                    <a:pt x="84709" y="1891538"/>
                    <a:pt x="0" y="1806829"/>
                    <a:pt x="0" y="1702435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565232" y="2292406"/>
            <a:ext cx="780267" cy="780267"/>
          </a:xfrm>
          <a:custGeom>
            <a:avLst/>
            <a:gdLst/>
            <a:ahLst/>
            <a:cxnLst/>
            <a:rect r="r" b="b" t="t" l="l"/>
            <a:pathLst>
              <a:path h="780267" w="780267">
                <a:moveTo>
                  <a:pt x="0" y="0"/>
                </a:moveTo>
                <a:lnTo>
                  <a:pt x="780266" y="0"/>
                </a:lnTo>
                <a:lnTo>
                  <a:pt x="780266" y="780267"/>
                </a:lnTo>
                <a:lnTo>
                  <a:pt x="0" y="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69980" y="2087589"/>
            <a:ext cx="10072104" cy="1208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Risk and vulnerability understanding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The basis for developing climate adaptation and DRR strategies.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136086" y="3746541"/>
            <a:ext cx="11901332" cy="1418667"/>
            <a:chOff x="0" y="0"/>
            <a:chExt cx="15868442" cy="18915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868396" cy="1891538"/>
            </a:xfrm>
            <a:custGeom>
              <a:avLst/>
              <a:gdLst/>
              <a:ahLst/>
              <a:cxnLst/>
              <a:rect r="r" b="b" t="t" l="l"/>
              <a:pathLst>
                <a:path h="1891538" w="15868396">
                  <a:moveTo>
                    <a:pt x="0" y="189103"/>
                  </a:moveTo>
                  <a:cubicBezTo>
                    <a:pt x="0" y="84709"/>
                    <a:pt x="84709" y="0"/>
                    <a:pt x="189103" y="0"/>
                  </a:cubicBezTo>
                  <a:lnTo>
                    <a:pt x="15679293" y="0"/>
                  </a:lnTo>
                  <a:cubicBezTo>
                    <a:pt x="15783813" y="0"/>
                    <a:pt x="15868396" y="84709"/>
                    <a:pt x="15868396" y="189103"/>
                  </a:cubicBezTo>
                  <a:lnTo>
                    <a:pt x="15868396" y="1702435"/>
                  </a:lnTo>
                  <a:cubicBezTo>
                    <a:pt x="15868396" y="1806956"/>
                    <a:pt x="15783686" y="1891538"/>
                    <a:pt x="15679293" y="1891538"/>
                  </a:cubicBezTo>
                  <a:lnTo>
                    <a:pt x="189103" y="1891538"/>
                  </a:lnTo>
                  <a:cubicBezTo>
                    <a:pt x="84709" y="1891538"/>
                    <a:pt x="0" y="1806829"/>
                    <a:pt x="0" y="1702435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3565232" y="4065741"/>
            <a:ext cx="780267" cy="780267"/>
          </a:xfrm>
          <a:custGeom>
            <a:avLst/>
            <a:gdLst/>
            <a:ahLst/>
            <a:cxnLst/>
            <a:rect r="r" b="b" t="t" l="l"/>
            <a:pathLst>
              <a:path h="780267" w="780267">
                <a:moveTo>
                  <a:pt x="0" y="0"/>
                </a:moveTo>
                <a:lnTo>
                  <a:pt x="780266" y="0"/>
                </a:lnTo>
                <a:lnTo>
                  <a:pt x="780266" y="780267"/>
                </a:lnTo>
                <a:lnTo>
                  <a:pt x="0" y="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69980" y="3860924"/>
            <a:ext cx="10072104" cy="1208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Adaptation as proactive action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Focus on community resilience by mitigating hazards before they occur.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3136086" y="5519876"/>
            <a:ext cx="11901332" cy="1418667"/>
            <a:chOff x="0" y="0"/>
            <a:chExt cx="15868442" cy="189155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868396" cy="1891538"/>
            </a:xfrm>
            <a:custGeom>
              <a:avLst/>
              <a:gdLst/>
              <a:ahLst/>
              <a:cxnLst/>
              <a:rect r="r" b="b" t="t" l="l"/>
              <a:pathLst>
                <a:path h="1891538" w="15868396">
                  <a:moveTo>
                    <a:pt x="0" y="189103"/>
                  </a:moveTo>
                  <a:cubicBezTo>
                    <a:pt x="0" y="84709"/>
                    <a:pt x="84709" y="0"/>
                    <a:pt x="189103" y="0"/>
                  </a:cubicBezTo>
                  <a:lnTo>
                    <a:pt x="15679293" y="0"/>
                  </a:lnTo>
                  <a:cubicBezTo>
                    <a:pt x="15783813" y="0"/>
                    <a:pt x="15868396" y="84709"/>
                    <a:pt x="15868396" y="189103"/>
                  </a:cubicBezTo>
                  <a:lnTo>
                    <a:pt x="15868396" y="1702435"/>
                  </a:lnTo>
                  <a:cubicBezTo>
                    <a:pt x="15868396" y="1806956"/>
                    <a:pt x="15783686" y="1891538"/>
                    <a:pt x="15679293" y="1891538"/>
                  </a:cubicBezTo>
                  <a:lnTo>
                    <a:pt x="189103" y="1891538"/>
                  </a:lnTo>
                  <a:cubicBezTo>
                    <a:pt x="84709" y="1891538"/>
                    <a:pt x="0" y="1806829"/>
                    <a:pt x="0" y="1702435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3565232" y="5839075"/>
            <a:ext cx="780267" cy="780267"/>
          </a:xfrm>
          <a:custGeom>
            <a:avLst/>
            <a:gdLst/>
            <a:ahLst/>
            <a:cxnLst/>
            <a:rect r="r" b="b" t="t" l="l"/>
            <a:pathLst>
              <a:path h="780267" w="780267">
                <a:moveTo>
                  <a:pt x="0" y="0"/>
                </a:moveTo>
                <a:lnTo>
                  <a:pt x="780266" y="0"/>
                </a:lnTo>
                <a:lnTo>
                  <a:pt x="780266" y="780267"/>
                </a:lnTo>
                <a:lnTo>
                  <a:pt x="0" y="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869980" y="5634258"/>
            <a:ext cx="10072104" cy="1208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Nature-based Solutions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Provide sustainable methods for enhancing long-term resilience.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136086" y="7293210"/>
            <a:ext cx="11901332" cy="1418667"/>
            <a:chOff x="0" y="0"/>
            <a:chExt cx="15868442" cy="189155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868396" cy="1891538"/>
            </a:xfrm>
            <a:custGeom>
              <a:avLst/>
              <a:gdLst/>
              <a:ahLst/>
              <a:cxnLst/>
              <a:rect r="r" b="b" t="t" l="l"/>
              <a:pathLst>
                <a:path h="1891538" w="15868396">
                  <a:moveTo>
                    <a:pt x="0" y="189103"/>
                  </a:moveTo>
                  <a:cubicBezTo>
                    <a:pt x="0" y="84709"/>
                    <a:pt x="84709" y="0"/>
                    <a:pt x="189103" y="0"/>
                  </a:cubicBezTo>
                  <a:lnTo>
                    <a:pt x="15679293" y="0"/>
                  </a:lnTo>
                  <a:cubicBezTo>
                    <a:pt x="15783813" y="0"/>
                    <a:pt x="15868396" y="84709"/>
                    <a:pt x="15868396" y="189103"/>
                  </a:cubicBezTo>
                  <a:lnTo>
                    <a:pt x="15868396" y="1702435"/>
                  </a:lnTo>
                  <a:cubicBezTo>
                    <a:pt x="15868396" y="1806956"/>
                    <a:pt x="15783686" y="1891538"/>
                    <a:pt x="15679293" y="1891538"/>
                  </a:cubicBezTo>
                  <a:lnTo>
                    <a:pt x="189103" y="1891538"/>
                  </a:lnTo>
                  <a:cubicBezTo>
                    <a:pt x="84709" y="1891538"/>
                    <a:pt x="0" y="1806829"/>
                    <a:pt x="0" y="1702435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3565232" y="7612410"/>
            <a:ext cx="780267" cy="780267"/>
          </a:xfrm>
          <a:custGeom>
            <a:avLst/>
            <a:gdLst/>
            <a:ahLst/>
            <a:cxnLst/>
            <a:rect r="r" b="b" t="t" l="l"/>
            <a:pathLst>
              <a:path h="780267" w="780267">
                <a:moveTo>
                  <a:pt x="0" y="0"/>
                </a:moveTo>
                <a:lnTo>
                  <a:pt x="780266" y="0"/>
                </a:lnTo>
                <a:lnTo>
                  <a:pt x="780266" y="780267"/>
                </a:lnTo>
                <a:lnTo>
                  <a:pt x="0" y="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4869980" y="7407593"/>
            <a:ext cx="10072104" cy="1208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Anticipatory action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timely adaptation and DRR efforts by reducing the need for reactive responses.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073399">
            <a:off x="83286" y="419937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726600">
            <a:off x="128729" y="520099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66084">
            <a:off x="13847441" y="-311824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633915">
            <a:off x="14640628" y="-250620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97250" y="9113729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10986" y="1262283"/>
            <a:ext cx="15412365" cy="1048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3"/>
              </a:lnSpc>
            </a:pPr>
            <a:r>
              <a:rPr lang="en-US" sz="3799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Climate Change Adaptation and DRR into Humanitarian Programs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91936" y="2709622"/>
            <a:ext cx="15431415" cy="738600"/>
            <a:chOff x="0" y="0"/>
            <a:chExt cx="20575220" cy="984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0549870" cy="959358"/>
            </a:xfrm>
            <a:custGeom>
              <a:avLst/>
              <a:gdLst/>
              <a:ahLst/>
              <a:cxnLst/>
              <a:rect r="r" b="b" t="t" l="l"/>
              <a:pathLst>
                <a:path h="959358" w="20549870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0385912" y="0"/>
                  </a:lnTo>
                  <a:cubicBezTo>
                    <a:pt x="20476463" y="0"/>
                    <a:pt x="20549870" y="71628"/>
                    <a:pt x="20549870" y="159893"/>
                  </a:cubicBezTo>
                  <a:lnTo>
                    <a:pt x="20549870" y="799465"/>
                  </a:lnTo>
                  <a:cubicBezTo>
                    <a:pt x="20549870" y="887730"/>
                    <a:pt x="20476463" y="959358"/>
                    <a:pt x="20385912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575270" cy="984758"/>
            </a:xfrm>
            <a:custGeom>
              <a:avLst/>
              <a:gdLst/>
              <a:ahLst/>
              <a:cxnLst/>
              <a:rect r="r" b="b" t="t" l="l"/>
              <a:pathLst>
                <a:path h="984758" w="20575270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0398612" y="0"/>
                  </a:lnTo>
                  <a:lnTo>
                    <a:pt x="20398612" y="12700"/>
                  </a:lnTo>
                  <a:lnTo>
                    <a:pt x="20398612" y="0"/>
                  </a:lnTo>
                  <a:cubicBezTo>
                    <a:pt x="20495895" y="0"/>
                    <a:pt x="20575270" y="76962"/>
                    <a:pt x="20575270" y="172593"/>
                  </a:cubicBezTo>
                  <a:lnTo>
                    <a:pt x="20562570" y="172593"/>
                  </a:lnTo>
                  <a:lnTo>
                    <a:pt x="20575270" y="172593"/>
                  </a:lnTo>
                  <a:lnTo>
                    <a:pt x="20575270" y="812165"/>
                  </a:lnTo>
                  <a:lnTo>
                    <a:pt x="20562570" y="812165"/>
                  </a:lnTo>
                  <a:lnTo>
                    <a:pt x="20575270" y="812165"/>
                  </a:lnTo>
                  <a:cubicBezTo>
                    <a:pt x="20575270" y="907796"/>
                    <a:pt x="20495895" y="984758"/>
                    <a:pt x="20398612" y="984758"/>
                  </a:cubicBezTo>
                  <a:lnTo>
                    <a:pt x="20398612" y="972058"/>
                  </a:lnTo>
                  <a:lnTo>
                    <a:pt x="20398612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0398612" y="959358"/>
                  </a:lnTo>
                  <a:cubicBezTo>
                    <a:pt x="20482432" y="959358"/>
                    <a:pt x="20549870" y="893191"/>
                    <a:pt x="20549870" y="812165"/>
                  </a:cubicBezTo>
                  <a:lnTo>
                    <a:pt x="20549870" y="172593"/>
                  </a:lnTo>
                  <a:cubicBezTo>
                    <a:pt x="20549870" y="91567"/>
                    <a:pt x="20482432" y="25400"/>
                    <a:pt x="20398612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03262" y="2839997"/>
            <a:ext cx="15208764" cy="4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Climate Risk Assessment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22927" y="3478384"/>
            <a:ext cx="14953422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Identifying and evaluating risks posed by climate change to communities and infrastructure.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the foundation for creating targeted adaptation and disaster risk reduction strategies.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Conducting community-based vulnerability assessments.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Utilizing climate models to predict future risks.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Assessing infrastructure vulnerability to climate impacts.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0611" y="5707878"/>
            <a:ext cx="15431415" cy="738600"/>
            <a:chOff x="0" y="0"/>
            <a:chExt cx="20575220" cy="984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0549870" cy="959358"/>
            </a:xfrm>
            <a:custGeom>
              <a:avLst/>
              <a:gdLst/>
              <a:ahLst/>
              <a:cxnLst/>
              <a:rect r="r" b="b" t="t" l="l"/>
              <a:pathLst>
                <a:path h="959358" w="20549870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0385912" y="0"/>
                  </a:lnTo>
                  <a:cubicBezTo>
                    <a:pt x="20476463" y="0"/>
                    <a:pt x="20549870" y="71628"/>
                    <a:pt x="20549870" y="159893"/>
                  </a:cubicBezTo>
                  <a:lnTo>
                    <a:pt x="20549870" y="799465"/>
                  </a:lnTo>
                  <a:cubicBezTo>
                    <a:pt x="20549870" y="887730"/>
                    <a:pt x="20476463" y="959358"/>
                    <a:pt x="20385912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575270" cy="984758"/>
            </a:xfrm>
            <a:custGeom>
              <a:avLst/>
              <a:gdLst/>
              <a:ahLst/>
              <a:cxnLst/>
              <a:rect r="r" b="b" t="t" l="l"/>
              <a:pathLst>
                <a:path h="984758" w="20575270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0398612" y="0"/>
                  </a:lnTo>
                  <a:lnTo>
                    <a:pt x="20398612" y="12700"/>
                  </a:lnTo>
                  <a:lnTo>
                    <a:pt x="20398612" y="0"/>
                  </a:lnTo>
                  <a:cubicBezTo>
                    <a:pt x="20495895" y="0"/>
                    <a:pt x="20575270" y="76962"/>
                    <a:pt x="20575270" y="172593"/>
                  </a:cubicBezTo>
                  <a:lnTo>
                    <a:pt x="20562570" y="172593"/>
                  </a:lnTo>
                  <a:lnTo>
                    <a:pt x="20575270" y="172593"/>
                  </a:lnTo>
                  <a:lnTo>
                    <a:pt x="20575270" y="812165"/>
                  </a:lnTo>
                  <a:lnTo>
                    <a:pt x="20562570" y="812165"/>
                  </a:lnTo>
                  <a:lnTo>
                    <a:pt x="20575270" y="812165"/>
                  </a:lnTo>
                  <a:cubicBezTo>
                    <a:pt x="20575270" y="907796"/>
                    <a:pt x="20495895" y="984758"/>
                    <a:pt x="20398612" y="984758"/>
                  </a:cubicBezTo>
                  <a:lnTo>
                    <a:pt x="20398612" y="972058"/>
                  </a:lnTo>
                  <a:lnTo>
                    <a:pt x="20398612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0398612" y="959358"/>
                  </a:lnTo>
                  <a:cubicBezTo>
                    <a:pt x="20482432" y="959358"/>
                    <a:pt x="20549870" y="893191"/>
                    <a:pt x="20549870" y="812165"/>
                  </a:cubicBezTo>
                  <a:lnTo>
                    <a:pt x="20549870" y="172593"/>
                  </a:lnTo>
                  <a:cubicBezTo>
                    <a:pt x="20549870" y="91567"/>
                    <a:pt x="20482432" y="25400"/>
                    <a:pt x="20398612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91936" y="5838254"/>
            <a:ext cx="15208764" cy="4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Adaptation Planning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1601" y="6476642"/>
            <a:ext cx="14953422" cy="228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Developing proactive measures to address the impacts of climate change, focusing on prevention and early action.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Prepares communities to cope with climate-related hazards, reducing reactive measures.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Climate adaptation plans for agriculture and water management in drought-prone areas.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Constructing flood defenses in flood-prone regions.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Training communities on sustainable practices and raising awareness about climate change.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" y="2090838"/>
            <a:ext cx="1371600" cy="1371600"/>
            <a:chOff x="0" y="0"/>
            <a:chExt cx="1828800" cy="182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26851" y="2272394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87128" y="4706638"/>
            <a:ext cx="1371600" cy="1371600"/>
            <a:chOff x="0" y="0"/>
            <a:chExt cx="1828800" cy="182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99580" y="4888194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" y="7215410"/>
            <a:ext cx="1371600" cy="1371600"/>
            <a:chOff x="0" y="0"/>
            <a:chExt cx="1828800" cy="1828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26851" y="7396965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171272" y="3345223"/>
            <a:ext cx="1371600" cy="1371600"/>
            <a:chOff x="0" y="0"/>
            <a:chExt cx="1828800" cy="1828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383722" y="3526778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144000" y="5961023"/>
            <a:ext cx="1371600" cy="1371600"/>
            <a:chOff x="0" y="0"/>
            <a:chExt cx="1828800" cy="1828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356451" y="6142579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14400" y="999118"/>
            <a:ext cx="15412365" cy="54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Module Outline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33042" y="2186392"/>
            <a:ext cx="4939356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climate change adaptation and disaster risk reduction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33042" y="7174260"/>
            <a:ext cx="4939356" cy="1664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Strategies for integrating climate change adaptation and DRR into humanitarian programs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33042" y="4515963"/>
            <a:ext cx="4939356" cy="1664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Nexus between climate change, disaster risk, environment, and humanitarian action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82454" y="2300388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55182" y="4916188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82454" y="7424959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89914" y="3440777"/>
            <a:ext cx="4939356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Environment-focused adaptation and DRR measures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089914" y="6179923"/>
            <a:ext cx="4939356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39325" y="3554773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12054" y="6170573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name="Freeform 29" id="29"/>
          <p:cNvSpPr/>
          <p:nvPr/>
        </p:nvSpPr>
        <p:spPr>
          <a:xfrm flipH="true" flipV="false" rot="6290915">
            <a:off x="6871152" y="-4540295"/>
            <a:ext cx="4545695" cy="9091390"/>
          </a:xfrm>
          <a:custGeom>
            <a:avLst/>
            <a:gdLst/>
            <a:ahLst/>
            <a:cxnLst/>
            <a:rect r="r" b="b" t="t" l="l"/>
            <a:pathLst>
              <a:path h="9091390" w="4545695">
                <a:moveTo>
                  <a:pt x="4545696" y="0"/>
                </a:moveTo>
                <a:lnTo>
                  <a:pt x="0" y="0"/>
                </a:lnTo>
                <a:lnTo>
                  <a:pt x="0" y="9091391"/>
                </a:lnTo>
                <a:lnTo>
                  <a:pt x="4545696" y="9091391"/>
                </a:lnTo>
                <a:lnTo>
                  <a:pt x="4545696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4509084">
            <a:off x="7382569" y="-4142444"/>
            <a:ext cx="3796725" cy="7593450"/>
          </a:xfrm>
          <a:custGeom>
            <a:avLst/>
            <a:gdLst/>
            <a:ahLst/>
            <a:cxnLst/>
            <a:rect r="r" b="b" t="t" l="l"/>
            <a:pathLst>
              <a:path h="7593450" w="3796725">
                <a:moveTo>
                  <a:pt x="0" y="0"/>
                </a:moveTo>
                <a:lnTo>
                  <a:pt x="3796725" y="0"/>
                </a:lnTo>
                <a:lnTo>
                  <a:pt x="3796725" y="7593450"/>
                </a:lnTo>
                <a:lnTo>
                  <a:pt x="0" y="75934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false" rot="-7344034">
            <a:off x="14173747" y="3888884"/>
            <a:ext cx="4950346" cy="9900691"/>
          </a:xfrm>
          <a:custGeom>
            <a:avLst/>
            <a:gdLst/>
            <a:ahLst/>
            <a:cxnLst/>
            <a:rect r="r" b="b" t="t" l="l"/>
            <a:pathLst>
              <a:path h="9900691" w="4950346">
                <a:moveTo>
                  <a:pt x="4950346" y="0"/>
                </a:moveTo>
                <a:lnTo>
                  <a:pt x="0" y="0"/>
                </a:lnTo>
                <a:lnTo>
                  <a:pt x="0" y="9900692"/>
                </a:lnTo>
                <a:lnTo>
                  <a:pt x="4950346" y="9900692"/>
                </a:lnTo>
                <a:lnTo>
                  <a:pt x="4950346" y="0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3455965">
            <a:off x="14761126" y="5073589"/>
            <a:ext cx="4134704" cy="8269407"/>
          </a:xfrm>
          <a:custGeom>
            <a:avLst/>
            <a:gdLst/>
            <a:ahLst/>
            <a:cxnLst/>
            <a:rect r="r" b="b" t="t" l="l"/>
            <a:pathLst>
              <a:path h="8269407" w="4134704">
                <a:moveTo>
                  <a:pt x="0" y="0"/>
                </a:moveTo>
                <a:lnTo>
                  <a:pt x="4134704" y="0"/>
                </a:lnTo>
                <a:lnTo>
                  <a:pt x="4134704" y="8269407"/>
                </a:lnTo>
                <a:lnTo>
                  <a:pt x="0" y="82694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45592" y="1027697"/>
            <a:ext cx="15412365" cy="98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3599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Climate Change Adaptation and DRR into Humanitarian Programs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2149360"/>
            <a:ext cx="15193593" cy="774578"/>
            <a:chOff x="0" y="0"/>
            <a:chExt cx="20258124" cy="1032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0232751" cy="1007364"/>
            </a:xfrm>
            <a:custGeom>
              <a:avLst/>
              <a:gdLst/>
              <a:ahLst/>
              <a:cxnLst/>
              <a:rect r="r" b="b" t="t" l="l"/>
              <a:pathLst>
                <a:path h="1007364" w="20232751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0060793" y="0"/>
                  </a:lnTo>
                  <a:cubicBezTo>
                    <a:pt x="20155788" y="0"/>
                    <a:pt x="20232751" y="75184"/>
                    <a:pt x="20232751" y="167894"/>
                  </a:cubicBezTo>
                  <a:lnTo>
                    <a:pt x="20232751" y="839470"/>
                  </a:lnTo>
                  <a:cubicBezTo>
                    <a:pt x="20232751" y="932180"/>
                    <a:pt x="20155788" y="1007364"/>
                    <a:pt x="20060793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258151" cy="1032764"/>
            </a:xfrm>
            <a:custGeom>
              <a:avLst/>
              <a:gdLst/>
              <a:ahLst/>
              <a:cxnLst/>
              <a:rect r="r" b="b" t="t" l="l"/>
              <a:pathLst>
                <a:path h="1032764" w="20258151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0073493" y="0"/>
                  </a:lnTo>
                  <a:lnTo>
                    <a:pt x="20073493" y="12700"/>
                  </a:lnTo>
                  <a:lnTo>
                    <a:pt x="20073493" y="0"/>
                  </a:lnTo>
                  <a:cubicBezTo>
                    <a:pt x="20175220" y="0"/>
                    <a:pt x="20258151" y="80518"/>
                    <a:pt x="20258151" y="180594"/>
                  </a:cubicBezTo>
                  <a:lnTo>
                    <a:pt x="20245451" y="180594"/>
                  </a:lnTo>
                  <a:lnTo>
                    <a:pt x="20258151" y="180594"/>
                  </a:lnTo>
                  <a:lnTo>
                    <a:pt x="20258151" y="852170"/>
                  </a:lnTo>
                  <a:lnTo>
                    <a:pt x="20245451" y="852170"/>
                  </a:lnTo>
                  <a:lnTo>
                    <a:pt x="20258151" y="852170"/>
                  </a:lnTo>
                  <a:cubicBezTo>
                    <a:pt x="20258151" y="952246"/>
                    <a:pt x="20175220" y="1032764"/>
                    <a:pt x="20073493" y="1032764"/>
                  </a:cubicBezTo>
                  <a:lnTo>
                    <a:pt x="20073493" y="1020064"/>
                  </a:lnTo>
                  <a:lnTo>
                    <a:pt x="20073493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0073493" y="1007364"/>
                  </a:lnTo>
                  <a:cubicBezTo>
                    <a:pt x="20161757" y="1007364"/>
                    <a:pt x="20232751" y="937641"/>
                    <a:pt x="20232751" y="852170"/>
                  </a:cubicBezTo>
                  <a:lnTo>
                    <a:pt x="20232751" y="180594"/>
                  </a:lnTo>
                  <a:cubicBezTo>
                    <a:pt x="20232751" y="95123"/>
                    <a:pt x="20161757" y="25400"/>
                    <a:pt x="20073493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45592" y="2285302"/>
            <a:ext cx="14959809" cy="52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Integrating DRR into Humanitarian Programs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4656" y="3414893"/>
            <a:ext cx="14713522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Incorporating disaster risk reduction measures into humanitarian programs to minimize disaster impact.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Enhances community resilience and reduces disaster risks.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Including disaster preparedness activities in aid programs.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Implementing early warning systems in high-risk communities.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5317473"/>
            <a:ext cx="15193593" cy="774578"/>
            <a:chOff x="0" y="0"/>
            <a:chExt cx="20258124" cy="10327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0232751" cy="1007364"/>
            </a:xfrm>
            <a:custGeom>
              <a:avLst/>
              <a:gdLst/>
              <a:ahLst/>
              <a:cxnLst/>
              <a:rect r="r" b="b" t="t" l="l"/>
              <a:pathLst>
                <a:path h="1007364" w="20232751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0060793" y="0"/>
                  </a:lnTo>
                  <a:cubicBezTo>
                    <a:pt x="20155788" y="0"/>
                    <a:pt x="20232751" y="75184"/>
                    <a:pt x="20232751" y="167894"/>
                  </a:cubicBezTo>
                  <a:lnTo>
                    <a:pt x="20232751" y="839470"/>
                  </a:lnTo>
                  <a:cubicBezTo>
                    <a:pt x="20232751" y="932180"/>
                    <a:pt x="20155788" y="1007364"/>
                    <a:pt x="20060793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258151" cy="1032764"/>
            </a:xfrm>
            <a:custGeom>
              <a:avLst/>
              <a:gdLst/>
              <a:ahLst/>
              <a:cxnLst/>
              <a:rect r="r" b="b" t="t" l="l"/>
              <a:pathLst>
                <a:path h="1032764" w="20258151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0073493" y="0"/>
                  </a:lnTo>
                  <a:lnTo>
                    <a:pt x="20073493" y="12700"/>
                  </a:lnTo>
                  <a:lnTo>
                    <a:pt x="20073493" y="0"/>
                  </a:lnTo>
                  <a:cubicBezTo>
                    <a:pt x="20175220" y="0"/>
                    <a:pt x="20258151" y="80518"/>
                    <a:pt x="20258151" y="180594"/>
                  </a:cubicBezTo>
                  <a:lnTo>
                    <a:pt x="20245451" y="180594"/>
                  </a:lnTo>
                  <a:lnTo>
                    <a:pt x="20258151" y="180594"/>
                  </a:lnTo>
                  <a:lnTo>
                    <a:pt x="20258151" y="852170"/>
                  </a:lnTo>
                  <a:lnTo>
                    <a:pt x="20245451" y="852170"/>
                  </a:lnTo>
                  <a:lnTo>
                    <a:pt x="20258151" y="852170"/>
                  </a:lnTo>
                  <a:cubicBezTo>
                    <a:pt x="20258151" y="952246"/>
                    <a:pt x="20175220" y="1032764"/>
                    <a:pt x="20073493" y="1032764"/>
                  </a:cubicBezTo>
                  <a:lnTo>
                    <a:pt x="20073493" y="1020064"/>
                  </a:lnTo>
                  <a:lnTo>
                    <a:pt x="20073493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0073493" y="1007364"/>
                  </a:lnTo>
                  <a:cubicBezTo>
                    <a:pt x="20161757" y="1007364"/>
                    <a:pt x="20232751" y="937641"/>
                    <a:pt x="20232751" y="852170"/>
                  </a:cubicBezTo>
                  <a:lnTo>
                    <a:pt x="20232751" y="180594"/>
                  </a:lnTo>
                  <a:cubicBezTo>
                    <a:pt x="20232751" y="95123"/>
                    <a:pt x="20161757" y="25400"/>
                    <a:pt x="20073493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45592" y="5453415"/>
            <a:ext cx="14959809" cy="52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Nature-Based Solutions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4656" y="6123483"/>
            <a:ext cx="14713522" cy="345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natural processes like reforestation, mangrove restoration, and green spaces to increase resilience.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sustainable, cost-effective ways to mitigate climate impacts and protect ecosystems.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Restoring mangroves to protect coastal areas from storm surges.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Reforesting degraded lands to prevent landslides and improve water retention.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Creating urban green spaces to reduce heat island effects.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Integrating DRR into school curricula and community training programs.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073399">
            <a:off x="83286" y="419937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726600">
            <a:off x="128729" y="520099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66084">
            <a:off x="13847441" y="-311824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633915">
            <a:off x="14640628" y="-250620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54126" y="1020882"/>
            <a:ext cx="15412365" cy="98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3599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Climate Change Adaptation and DRR into Humanitarian Programs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37234" y="2514021"/>
            <a:ext cx="15166698" cy="774577"/>
            <a:chOff x="0" y="0"/>
            <a:chExt cx="20222264" cy="1032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0196938" cy="1007364"/>
            </a:xfrm>
            <a:custGeom>
              <a:avLst/>
              <a:gdLst/>
              <a:ahLst/>
              <a:cxnLst/>
              <a:rect r="r" b="b" t="t" l="l"/>
              <a:pathLst>
                <a:path h="1007364" w="20196938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0024979" y="0"/>
                  </a:lnTo>
                  <a:cubicBezTo>
                    <a:pt x="20119975" y="0"/>
                    <a:pt x="20196938" y="75184"/>
                    <a:pt x="20196938" y="167894"/>
                  </a:cubicBezTo>
                  <a:lnTo>
                    <a:pt x="20196938" y="839470"/>
                  </a:lnTo>
                  <a:cubicBezTo>
                    <a:pt x="20196938" y="932180"/>
                    <a:pt x="20119975" y="1007364"/>
                    <a:pt x="20024979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222338" cy="1032764"/>
            </a:xfrm>
            <a:custGeom>
              <a:avLst/>
              <a:gdLst/>
              <a:ahLst/>
              <a:cxnLst/>
              <a:rect r="r" b="b" t="t" l="l"/>
              <a:pathLst>
                <a:path h="1032764" w="20222338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0037679" y="0"/>
                  </a:lnTo>
                  <a:lnTo>
                    <a:pt x="20037679" y="12700"/>
                  </a:lnTo>
                  <a:lnTo>
                    <a:pt x="20037679" y="0"/>
                  </a:lnTo>
                  <a:cubicBezTo>
                    <a:pt x="20139406" y="0"/>
                    <a:pt x="20222338" y="80518"/>
                    <a:pt x="20222338" y="180594"/>
                  </a:cubicBezTo>
                  <a:lnTo>
                    <a:pt x="20209638" y="180594"/>
                  </a:lnTo>
                  <a:lnTo>
                    <a:pt x="20222338" y="180594"/>
                  </a:lnTo>
                  <a:lnTo>
                    <a:pt x="20222338" y="852170"/>
                  </a:lnTo>
                  <a:lnTo>
                    <a:pt x="20209638" y="852170"/>
                  </a:lnTo>
                  <a:lnTo>
                    <a:pt x="20222338" y="852170"/>
                  </a:lnTo>
                  <a:cubicBezTo>
                    <a:pt x="20222338" y="952246"/>
                    <a:pt x="20139406" y="1032764"/>
                    <a:pt x="20037679" y="1032764"/>
                  </a:cubicBezTo>
                  <a:lnTo>
                    <a:pt x="20037679" y="1020064"/>
                  </a:lnTo>
                  <a:lnTo>
                    <a:pt x="20037679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0037679" y="1007364"/>
                  </a:lnTo>
                  <a:cubicBezTo>
                    <a:pt x="20125944" y="1007364"/>
                    <a:pt x="20196938" y="937641"/>
                    <a:pt x="20196938" y="852170"/>
                  </a:cubicBezTo>
                  <a:lnTo>
                    <a:pt x="20196938" y="180594"/>
                  </a:lnTo>
                  <a:cubicBezTo>
                    <a:pt x="20196938" y="95123"/>
                    <a:pt x="20125944" y="25400"/>
                    <a:pt x="20037679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54125" y="2649963"/>
            <a:ext cx="14932914" cy="521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Anticipatory Action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2621" y="3320031"/>
            <a:ext cx="14687196" cy="241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Implementing proactive measures to mitigate disaster risks before they occur, based on forecasts.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Reduces the impact of disasters by enabling timely actions based on early warnings.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Pre-positioning relief supplies in anticipation of floods.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climate forecasts to trigger early action plans.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Implementing cash transfer programs before predicted droughts.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37234" y="5747339"/>
            <a:ext cx="15166698" cy="774577"/>
            <a:chOff x="0" y="0"/>
            <a:chExt cx="20222264" cy="10327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0196938" cy="1007364"/>
            </a:xfrm>
            <a:custGeom>
              <a:avLst/>
              <a:gdLst/>
              <a:ahLst/>
              <a:cxnLst/>
              <a:rect r="r" b="b" t="t" l="l"/>
              <a:pathLst>
                <a:path h="1007364" w="20196938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0024979" y="0"/>
                  </a:lnTo>
                  <a:cubicBezTo>
                    <a:pt x="20119975" y="0"/>
                    <a:pt x="20196938" y="75184"/>
                    <a:pt x="20196938" y="167894"/>
                  </a:cubicBezTo>
                  <a:lnTo>
                    <a:pt x="20196938" y="839470"/>
                  </a:lnTo>
                  <a:cubicBezTo>
                    <a:pt x="20196938" y="932180"/>
                    <a:pt x="20119975" y="1007364"/>
                    <a:pt x="20024979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222338" cy="1032764"/>
            </a:xfrm>
            <a:custGeom>
              <a:avLst/>
              <a:gdLst/>
              <a:ahLst/>
              <a:cxnLst/>
              <a:rect r="r" b="b" t="t" l="l"/>
              <a:pathLst>
                <a:path h="1032764" w="20222338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0037679" y="0"/>
                  </a:lnTo>
                  <a:lnTo>
                    <a:pt x="20037679" y="12700"/>
                  </a:lnTo>
                  <a:lnTo>
                    <a:pt x="20037679" y="0"/>
                  </a:lnTo>
                  <a:cubicBezTo>
                    <a:pt x="20139406" y="0"/>
                    <a:pt x="20222338" y="80518"/>
                    <a:pt x="20222338" y="180594"/>
                  </a:cubicBezTo>
                  <a:lnTo>
                    <a:pt x="20209638" y="180594"/>
                  </a:lnTo>
                  <a:lnTo>
                    <a:pt x="20222338" y="180594"/>
                  </a:lnTo>
                  <a:lnTo>
                    <a:pt x="20222338" y="852170"/>
                  </a:lnTo>
                  <a:lnTo>
                    <a:pt x="20209638" y="852170"/>
                  </a:lnTo>
                  <a:lnTo>
                    <a:pt x="20222338" y="852170"/>
                  </a:lnTo>
                  <a:cubicBezTo>
                    <a:pt x="20222338" y="952246"/>
                    <a:pt x="20139406" y="1032764"/>
                    <a:pt x="20037679" y="1032764"/>
                  </a:cubicBezTo>
                  <a:lnTo>
                    <a:pt x="20037679" y="1020064"/>
                  </a:lnTo>
                  <a:lnTo>
                    <a:pt x="20037679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0037679" y="1007364"/>
                  </a:lnTo>
                  <a:cubicBezTo>
                    <a:pt x="20125944" y="1007364"/>
                    <a:pt x="20196938" y="937641"/>
                    <a:pt x="20196938" y="852170"/>
                  </a:cubicBezTo>
                  <a:lnTo>
                    <a:pt x="20196938" y="180594"/>
                  </a:lnTo>
                  <a:cubicBezTo>
                    <a:pt x="20196938" y="95123"/>
                    <a:pt x="20125944" y="25400"/>
                    <a:pt x="20037679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54125" y="5883281"/>
            <a:ext cx="14932914" cy="521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Forecast-Based Financing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2621" y="6553349"/>
            <a:ext cx="14687196" cy="2349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Financial mechanisms that release funds based on climate forecasts to support anticipatory action.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Enables timely and effective responses to climate-related events, reducing losses and damage.</a:t>
            </a:r>
          </a:p>
          <a:p>
            <a:pPr algn="l" marL="434340" indent="-144780" lvl="2">
              <a:lnSpc>
                <a:spcPts val="2592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Examples: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Triggering early action for impending droughts using forecast-based financing.</a:t>
            </a:r>
          </a:p>
          <a:p>
            <a:pPr algn="l" marL="691515" indent="-172879" lvl="3">
              <a:lnSpc>
                <a:spcPts val="2592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Linking social protection systems to climate forecasts for timely support to vulnerable populations.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8205" y="845856"/>
            <a:ext cx="15412365" cy="98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3599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Climate Change Adaptation and DRR into Humanitarian Programs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" y="2081820"/>
            <a:ext cx="15072568" cy="886897"/>
            <a:chOff x="0" y="0"/>
            <a:chExt cx="20096758" cy="1182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0071335" cy="1157224"/>
            </a:xfrm>
            <a:custGeom>
              <a:avLst/>
              <a:gdLst/>
              <a:ahLst/>
              <a:cxnLst/>
              <a:rect r="r" b="b" t="t" l="l"/>
              <a:pathLst>
                <a:path h="1157224" w="20071335">
                  <a:moveTo>
                    <a:pt x="0" y="192913"/>
                  </a:moveTo>
                  <a:cubicBezTo>
                    <a:pt x="0" y="86360"/>
                    <a:pt x="88138" y="0"/>
                    <a:pt x="196850" y="0"/>
                  </a:cubicBezTo>
                  <a:lnTo>
                    <a:pt x="19874485" y="0"/>
                  </a:lnTo>
                  <a:cubicBezTo>
                    <a:pt x="19983197" y="0"/>
                    <a:pt x="20071335" y="86360"/>
                    <a:pt x="20071335" y="192913"/>
                  </a:cubicBezTo>
                  <a:lnTo>
                    <a:pt x="20071335" y="964311"/>
                  </a:lnTo>
                  <a:cubicBezTo>
                    <a:pt x="20071335" y="1070864"/>
                    <a:pt x="19983197" y="1157224"/>
                    <a:pt x="19874485" y="1157224"/>
                  </a:cubicBezTo>
                  <a:lnTo>
                    <a:pt x="196850" y="1157224"/>
                  </a:lnTo>
                  <a:cubicBezTo>
                    <a:pt x="88138" y="1157097"/>
                    <a:pt x="0" y="1070737"/>
                    <a:pt x="0" y="964311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096735" cy="1182624"/>
            </a:xfrm>
            <a:custGeom>
              <a:avLst/>
              <a:gdLst/>
              <a:ahLst/>
              <a:cxnLst/>
              <a:rect r="r" b="b" t="t" l="l"/>
              <a:pathLst>
                <a:path h="1182624" w="20096735">
                  <a:moveTo>
                    <a:pt x="0" y="205613"/>
                  </a:moveTo>
                  <a:cubicBezTo>
                    <a:pt x="0" y="91821"/>
                    <a:pt x="94107" y="0"/>
                    <a:pt x="209550" y="0"/>
                  </a:cubicBezTo>
                  <a:lnTo>
                    <a:pt x="19887185" y="0"/>
                  </a:lnTo>
                  <a:lnTo>
                    <a:pt x="19887185" y="12700"/>
                  </a:lnTo>
                  <a:lnTo>
                    <a:pt x="19887185" y="0"/>
                  </a:lnTo>
                  <a:cubicBezTo>
                    <a:pt x="20002627" y="0"/>
                    <a:pt x="20096735" y="91821"/>
                    <a:pt x="20096735" y="205613"/>
                  </a:cubicBezTo>
                  <a:lnTo>
                    <a:pt x="20084035" y="205613"/>
                  </a:lnTo>
                  <a:lnTo>
                    <a:pt x="20096735" y="205613"/>
                  </a:lnTo>
                  <a:lnTo>
                    <a:pt x="20096735" y="977011"/>
                  </a:lnTo>
                  <a:lnTo>
                    <a:pt x="20084035" y="977011"/>
                  </a:lnTo>
                  <a:lnTo>
                    <a:pt x="20096735" y="977011"/>
                  </a:lnTo>
                  <a:cubicBezTo>
                    <a:pt x="20096735" y="1090803"/>
                    <a:pt x="20002627" y="1182624"/>
                    <a:pt x="19887185" y="1182624"/>
                  </a:cubicBezTo>
                  <a:lnTo>
                    <a:pt x="19887185" y="1169924"/>
                  </a:lnTo>
                  <a:lnTo>
                    <a:pt x="19887185" y="1182624"/>
                  </a:lnTo>
                  <a:lnTo>
                    <a:pt x="209550" y="1182624"/>
                  </a:lnTo>
                  <a:lnTo>
                    <a:pt x="209550" y="1169924"/>
                  </a:lnTo>
                  <a:lnTo>
                    <a:pt x="209550" y="1182624"/>
                  </a:lnTo>
                  <a:cubicBezTo>
                    <a:pt x="94107" y="1182497"/>
                    <a:pt x="0" y="1090803"/>
                    <a:pt x="0" y="977011"/>
                  </a:cubicBezTo>
                  <a:lnTo>
                    <a:pt x="0" y="205613"/>
                  </a:lnTo>
                  <a:lnTo>
                    <a:pt x="12700" y="205613"/>
                  </a:lnTo>
                  <a:lnTo>
                    <a:pt x="0" y="205613"/>
                  </a:lnTo>
                  <a:moveTo>
                    <a:pt x="25400" y="205613"/>
                  </a:moveTo>
                  <a:lnTo>
                    <a:pt x="25400" y="977011"/>
                  </a:lnTo>
                  <a:lnTo>
                    <a:pt x="12700" y="977011"/>
                  </a:lnTo>
                  <a:lnTo>
                    <a:pt x="25400" y="977011"/>
                  </a:lnTo>
                  <a:cubicBezTo>
                    <a:pt x="25400" y="1076325"/>
                    <a:pt x="107569" y="1157224"/>
                    <a:pt x="209550" y="1157224"/>
                  </a:cubicBezTo>
                  <a:lnTo>
                    <a:pt x="19887185" y="1157224"/>
                  </a:lnTo>
                  <a:cubicBezTo>
                    <a:pt x="19989166" y="1157224"/>
                    <a:pt x="20071335" y="1076325"/>
                    <a:pt x="20071335" y="977011"/>
                  </a:cubicBezTo>
                  <a:lnTo>
                    <a:pt x="20071335" y="205613"/>
                  </a:lnTo>
                  <a:cubicBezTo>
                    <a:pt x="20071335" y="106299"/>
                    <a:pt x="19989166" y="25400"/>
                    <a:pt x="19887185" y="25400"/>
                  </a:cubicBezTo>
                  <a:lnTo>
                    <a:pt x="209550" y="25400"/>
                  </a:lnTo>
                  <a:lnTo>
                    <a:pt x="209550" y="12700"/>
                  </a:lnTo>
                  <a:lnTo>
                    <a:pt x="209550" y="25400"/>
                  </a:lnTo>
                  <a:cubicBezTo>
                    <a:pt x="107569" y="25400"/>
                    <a:pt x="25400" y="106299"/>
                    <a:pt x="25400" y="2056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48205" y="2253724"/>
            <a:ext cx="14804959" cy="58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Innovative Financing Models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7796" y="2995070"/>
            <a:ext cx="14623507" cy="244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1486" indent="-153829" lvl="2">
              <a:lnSpc>
                <a:spcPts val="2754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Financial instruments like micro-insurance and risk-transfer to support community resilience.</a:t>
            </a:r>
          </a:p>
          <a:p>
            <a:pPr algn="l" marL="461486" indent="-153829" lvl="2">
              <a:lnSpc>
                <a:spcPts val="2754"/>
              </a:lnSpc>
              <a:buFont typeface="Arial"/>
              <a:buChar char="⚬"/>
            </a:pPr>
            <a:r>
              <a:rPr lang="en-US" b="true" sz="255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sustainable funding to ensure rapid recovery after disasters and enhance resilience.</a:t>
            </a:r>
          </a:p>
          <a:p>
            <a:pPr algn="l" marL="461486" indent="-153829" lvl="2">
              <a:lnSpc>
                <a:spcPts val="2754"/>
              </a:lnSpc>
              <a:buFont typeface="Arial"/>
              <a:buChar char="⚬"/>
            </a:pPr>
            <a:r>
              <a:rPr lang="en-US" b="true" sz="255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Examples:</a:t>
            </a:r>
          </a:p>
          <a:p>
            <a:pPr algn="l" marL="718661" indent="-179665" lvl="3">
              <a:lnSpc>
                <a:spcPts val="2754"/>
              </a:lnSpc>
              <a:buFont typeface="Arial"/>
              <a:buChar char="￭"/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Implementing micro-insurance schemes for farmers in drought-prone areas.</a:t>
            </a:r>
          </a:p>
          <a:p>
            <a:pPr algn="l" marL="718661" indent="-179665" lvl="3">
              <a:lnSpc>
                <a:spcPts val="2754"/>
              </a:lnSpc>
              <a:buFont typeface="Arial"/>
              <a:buChar char="￭"/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Utilizing risk-transfer instruments to fund recovery efforts after major disasters.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14400" y="5449194"/>
            <a:ext cx="15072568" cy="886898"/>
            <a:chOff x="0" y="0"/>
            <a:chExt cx="20096758" cy="11825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0071335" cy="1157224"/>
            </a:xfrm>
            <a:custGeom>
              <a:avLst/>
              <a:gdLst/>
              <a:ahLst/>
              <a:cxnLst/>
              <a:rect r="r" b="b" t="t" l="l"/>
              <a:pathLst>
                <a:path h="1157224" w="20071335">
                  <a:moveTo>
                    <a:pt x="0" y="192913"/>
                  </a:moveTo>
                  <a:cubicBezTo>
                    <a:pt x="0" y="86360"/>
                    <a:pt x="88138" y="0"/>
                    <a:pt x="196850" y="0"/>
                  </a:cubicBezTo>
                  <a:lnTo>
                    <a:pt x="19874485" y="0"/>
                  </a:lnTo>
                  <a:cubicBezTo>
                    <a:pt x="19983197" y="0"/>
                    <a:pt x="20071335" y="86360"/>
                    <a:pt x="20071335" y="192913"/>
                  </a:cubicBezTo>
                  <a:lnTo>
                    <a:pt x="20071335" y="964311"/>
                  </a:lnTo>
                  <a:cubicBezTo>
                    <a:pt x="20071335" y="1070864"/>
                    <a:pt x="19983197" y="1157224"/>
                    <a:pt x="19874485" y="1157224"/>
                  </a:cubicBezTo>
                  <a:lnTo>
                    <a:pt x="196850" y="1157224"/>
                  </a:lnTo>
                  <a:cubicBezTo>
                    <a:pt x="88138" y="1157097"/>
                    <a:pt x="0" y="1070737"/>
                    <a:pt x="0" y="964311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096735" cy="1182624"/>
            </a:xfrm>
            <a:custGeom>
              <a:avLst/>
              <a:gdLst/>
              <a:ahLst/>
              <a:cxnLst/>
              <a:rect r="r" b="b" t="t" l="l"/>
              <a:pathLst>
                <a:path h="1182624" w="20096735">
                  <a:moveTo>
                    <a:pt x="0" y="205613"/>
                  </a:moveTo>
                  <a:cubicBezTo>
                    <a:pt x="0" y="91821"/>
                    <a:pt x="94107" y="0"/>
                    <a:pt x="209550" y="0"/>
                  </a:cubicBezTo>
                  <a:lnTo>
                    <a:pt x="19887185" y="0"/>
                  </a:lnTo>
                  <a:lnTo>
                    <a:pt x="19887185" y="12700"/>
                  </a:lnTo>
                  <a:lnTo>
                    <a:pt x="19887185" y="0"/>
                  </a:lnTo>
                  <a:cubicBezTo>
                    <a:pt x="20002627" y="0"/>
                    <a:pt x="20096735" y="91821"/>
                    <a:pt x="20096735" y="205613"/>
                  </a:cubicBezTo>
                  <a:lnTo>
                    <a:pt x="20084035" y="205613"/>
                  </a:lnTo>
                  <a:lnTo>
                    <a:pt x="20096735" y="205613"/>
                  </a:lnTo>
                  <a:lnTo>
                    <a:pt x="20096735" y="977011"/>
                  </a:lnTo>
                  <a:lnTo>
                    <a:pt x="20084035" y="977011"/>
                  </a:lnTo>
                  <a:lnTo>
                    <a:pt x="20096735" y="977011"/>
                  </a:lnTo>
                  <a:cubicBezTo>
                    <a:pt x="20096735" y="1090803"/>
                    <a:pt x="20002627" y="1182624"/>
                    <a:pt x="19887185" y="1182624"/>
                  </a:cubicBezTo>
                  <a:lnTo>
                    <a:pt x="19887185" y="1169924"/>
                  </a:lnTo>
                  <a:lnTo>
                    <a:pt x="19887185" y="1182624"/>
                  </a:lnTo>
                  <a:lnTo>
                    <a:pt x="209550" y="1182624"/>
                  </a:lnTo>
                  <a:lnTo>
                    <a:pt x="209550" y="1169924"/>
                  </a:lnTo>
                  <a:lnTo>
                    <a:pt x="209550" y="1182624"/>
                  </a:lnTo>
                  <a:cubicBezTo>
                    <a:pt x="94107" y="1182497"/>
                    <a:pt x="0" y="1090803"/>
                    <a:pt x="0" y="977011"/>
                  </a:cubicBezTo>
                  <a:lnTo>
                    <a:pt x="0" y="205613"/>
                  </a:lnTo>
                  <a:lnTo>
                    <a:pt x="12700" y="205613"/>
                  </a:lnTo>
                  <a:lnTo>
                    <a:pt x="0" y="205613"/>
                  </a:lnTo>
                  <a:moveTo>
                    <a:pt x="25400" y="205613"/>
                  </a:moveTo>
                  <a:lnTo>
                    <a:pt x="25400" y="977011"/>
                  </a:lnTo>
                  <a:lnTo>
                    <a:pt x="12700" y="977011"/>
                  </a:lnTo>
                  <a:lnTo>
                    <a:pt x="25400" y="977011"/>
                  </a:lnTo>
                  <a:cubicBezTo>
                    <a:pt x="25400" y="1076325"/>
                    <a:pt x="107569" y="1157224"/>
                    <a:pt x="209550" y="1157224"/>
                  </a:cubicBezTo>
                  <a:lnTo>
                    <a:pt x="19887185" y="1157224"/>
                  </a:lnTo>
                  <a:cubicBezTo>
                    <a:pt x="19989166" y="1157224"/>
                    <a:pt x="20071335" y="1076325"/>
                    <a:pt x="20071335" y="977011"/>
                  </a:cubicBezTo>
                  <a:lnTo>
                    <a:pt x="20071335" y="205613"/>
                  </a:lnTo>
                  <a:cubicBezTo>
                    <a:pt x="20071335" y="106299"/>
                    <a:pt x="19989166" y="25400"/>
                    <a:pt x="19887185" y="25400"/>
                  </a:cubicBezTo>
                  <a:lnTo>
                    <a:pt x="209550" y="25400"/>
                  </a:lnTo>
                  <a:lnTo>
                    <a:pt x="209550" y="12700"/>
                  </a:lnTo>
                  <a:lnTo>
                    <a:pt x="209550" y="25400"/>
                  </a:lnTo>
                  <a:cubicBezTo>
                    <a:pt x="107569" y="25400"/>
                    <a:pt x="25400" y="106299"/>
                    <a:pt x="25400" y="2056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44395" y="5607763"/>
            <a:ext cx="14812579" cy="598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Risk-Informed Programming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7796" y="6370064"/>
            <a:ext cx="14580834" cy="25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162878" lvl="2">
              <a:lnSpc>
                <a:spcPts val="2916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Incorporating risk assessments to align humanitarian programs with areas of high vulnerability.</a:t>
            </a:r>
          </a:p>
          <a:p>
            <a:pPr algn="l" marL="488632" indent="-162878" lvl="2">
              <a:lnSpc>
                <a:spcPts val="2916"/>
              </a:lnSpc>
              <a:buFont typeface="Arial"/>
              <a:buChar char="⚬"/>
            </a:pPr>
            <a:r>
              <a:rPr lang="en-US" b="true" sz="27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program effectiveness by targeting the most critical needs.</a:t>
            </a:r>
          </a:p>
          <a:p>
            <a:pPr algn="l" marL="488632" indent="-162878" lvl="2">
              <a:lnSpc>
                <a:spcPts val="2916"/>
              </a:lnSpc>
              <a:buFont typeface="Arial"/>
              <a:buChar char="⚬"/>
            </a:pPr>
            <a:r>
              <a:rPr lang="en-US" b="true" sz="27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Examples:</a:t>
            </a:r>
          </a:p>
          <a:p>
            <a:pPr algn="l" marL="745807" indent="-186452" lvl="3">
              <a:lnSpc>
                <a:spcPts val="2916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Conducting risk assessments before program implementation.</a:t>
            </a:r>
          </a:p>
          <a:p>
            <a:pPr algn="l" marL="745807" indent="-186452" lvl="3">
              <a:lnSpc>
                <a:spcPts val="2916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Overlaying risk analysis with development programs to identify strategic gaps.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4706" y="5341162"/>
            <a:ext cx="3875393" cy="4114800"/>
          </a:xfrm>
          <a:custGeom>
            <a:avLst/>
            <a:gdLst/>
            <a:ahLst/>
            <a:cxnLst/>
            <a:rect r="r" b="b" t="t" l="l"/>
            <a:pathLst>
              <a:path h="4114800" w="3875393">
                <a:moveTo>
                  <a:pt x="0" y="0"/>
                </a:moveTo>
                <a:lnTo>
                  <a:pt x="3875394" y="0"/>
                </a:lnTo>
                <a:lnTo>
                  <a:pt x="3875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67489" y="4497325"/>
            <a:ext cx="10193482" cy="13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4: Environment-focused adaptation and DRR measures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 descr="Cross section of young plant and roots"/>
          <p:cNvSpPr/>
          <p:nvPr/>
        </p:nvSpPr>
        <p:spPr>
          <a:xfrm flipH="false" flipV="false" rot="0">
            <a:off x="9144000" y="15"/>
            <a:ext cx="9144000" cy="10286985"/>
          </a:xfrm>
          <a:custGeom>
            <a:avLst/>
            <a:gdLst/>
            <a:ahLst/>
            <a:cxnLst/>
            <a:rect r="r" b="b" t="t" l="l"/>
            <a:pathLst>
              <a:path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393" t="0" r="-9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" y="2795396"/>
            <a:ext cx="7609116" cy="5239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Tailored adaptation and DRR strategies </a:t>
            </a: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mitigate environmental impacts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disasters in humanitarian settings.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flexible framework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allows for developing targeted, effective responses for any environmental challenge.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Understanding specific measures for </a:t>
            </a: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different environmental impacts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enhances preparedness and response under changing climate conditions.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1438068"/>
            <a:ext cx="720090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 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073399">
            <a:off x="83286" y="419937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726600">
            <a:off x="128729" y="520099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66084">
            <a:off x="13847441" y="-311824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633915">
            <a:off x="14640628" y="-250620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3533" y="462327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Environment-focused adaptation and DRR measures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4008" y="1229470"/>
            <a:ext cx="15940211" cy="774578"/>
            <a:chOff x="0" y="0"/>
            <a:chExt cx="21253614" cy="1032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00900" y="1397494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Water Scarcity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5769" y="2175498"/>
            <a:ext cx="15444336" cy="13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Prolonged low rainfall, affecting agriculture, water supply, and ecosystems.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Water conservation, drought-resistant crops, rainwater harvesting, efficient irrigation.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Community water storage systems, promoting drought-resistant crops.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Altered rainfall patterns and deforestation reduce water retention, worsening droughts.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84008" y="3615123"/>
            <a:ext cx="15940211" cy="774577"/>
            <a:chOff x="0" y="0"/>
            <a:chExt cx="21253614" cy="10327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00900" y="3783146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Flooding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5769" y="4532575"/>
            <a:ext cx="15444336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Overflow of water onto dry land due to rainfall, storms, or dam breakage.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Building flood barriers, creating early warning systems, sustainable drainage, restoring wetlands.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Installing flood barriers, restoring wetlands to absorb floodwaters.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Increased rainfall intensity from climate change and deforestation reduces land’s ability to absorb excess water, worsening floods.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84008" y="6326800"/>
            <a:ext cx="15940211" cy="774577"/>
            <a:chOff x="0" y="0"/>
            <a:chExt cx="21253614" cy="10327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00900" y="6494824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Wildfire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5769" y="7282353"/>
            <a:ext cx="15444336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Uncontrolled fires fueled by dry conditions and human activities.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Controlled burns, firebreaks, fire-resistant building materials, early warning systems.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Conducting controlled burns, establishing firebreaks.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Drier conditions and heatwaves increase wildfire risk, while deforestation removes natural barriers that slow fire spread.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3533" y="462327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Environment-focused adaptation and DRR measures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4008" y="1229470"/>
            <a:ext cx="15940211" cy="774578"/>
            <a:chOff x="0" y="0"/>
            <a:chExt cx="21253614" cy="1032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00900" y="1397494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Extreme Weather Events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5769" y="2175498"/>
            <a:ext cx="15444336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Intense storms, heatwaves, cold waves impacting infrastructure and ecosystems.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Strengthening infrastructure, urban greening, early warning systems.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Building storm-resistant shelters, urban green spaces to reduce heat island effects.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Increased severity of storms and heatwaves due to climate change, exacerbated by loss of green spaces.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84008" y="3941148"/>
            <a:ext cx="15940211" cy="774578"/>
            <a:chOff x="0" y="0"/>
            <a:chExt cx="21253614" cy="10327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00900" y="4109171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Coastal Erosion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5769" y="4844599"/>
            <a:ext cx="15444336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Removal of beach or dune sediments by wave action, accelerated by human activities.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Coastal defenses, mangrove restoration, sustainable coastal zone management.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Restoring mangroves, implementing coastal defenses.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Rising sea levels and stronger storms accelerate coastal erosion, worsened by mangrove destruction.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84008" y="6652826"/>
            <a:ext cx="15940211" cy="774577"/>
            <a:chOff x="0" y="0"/>
            <a:chExt cx="21253614" cy="10327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21228304" cy="1007364"/>
            </a:xfrm>
            <a:custGeom>
              <a:avLst/>
              <a:gdLst/>
              <a:ahLst/>
              <a:cxnLst/>
              <a:rect r="r" b="b" t="t" l="l"/>
              <a:pathLst>
                <a:path h="1007364" w="21228304">
                  <a:moveTo>
                    <a:pt x="0" y="167894"/>
                  </a:moveTo>
                  <a:cubicBezTo>
                    <a:pt x="0" y="75184"/>
                    <a:pt x="76962" y="0"/>
                    <a:pt x="171958" y="0"/>
                  </a:cubicBezTo>
                  <a:lnTo>
                    <a:pt x="21056346" y="0"/>
                  </a:lnTo>
                  <a:cubicBezTo>
                    <a:pt x="21151342" y="0"/>
                    <a:pt x="21228304" y="75184"/>
                    <a:pt x="21228304" y="167894"/>
                  </a:cubicBezTo>
                  <a:lnTo>
                    <a:pt x="21228304" y="839470"/>
                  </a:lnTo>
                  <a:cubicBezTo>
                    <a:pt x="21228304" y="932180"/>
                    <a:pt x="21151342" y="1007364"/>
                    <a:pt x="21056346" y="1007364"/>
                  </a:cubicBezTo>
                  <a:lnTo>
                    <a:pt x="171958" y="1007364"/>
                  </a:lnTo>
                  <a:cubicBezTo>
                    <a:pt x="76962" y="1007364"/>
                    <a:pt x="0" y="932180"/>
                    <a:pt x="0" y="839470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253704" cy="1032764"/>
            </a:xfrm>
            <a:custGeom>
              <a:avLst/>
              <a:gdLst/>
              <a:ahLst/>
              <a:cxnLst/>
              <a:rect r="r" b="b" t="t" l="l"/>
              <a:pathLst>
                <a:path h="1032764" w="21253704">
                  <a:moveTo>
                    <a:pt x="0" y="180594"/>
                  </a:moveTo>
                  <a:cubicBezTo>
                    <a:pt x="0" y="80518"/>
                    <a:pt x="82931" y="0"/>
                    <a:pt x="184658" y="0"/>
                  </a:cubicBezTo>
                  <a:lnTo>
                    <a:pt x="21069046" y="0"/>
                  </a:lnTo>
                  <a:lnTo>
                    <a:pt x="21069046" y="12700"/>
                  </a:lnTo>
                  <a:lnTo>
                    <a:pt x="21069046" y="0"/>
                  </a:lnTo>
                  <a:cubicBezTo>
                    <a:pt x="21170773" y="0"/>
                    <a:pt x="21253704" y="80518"/>
                    <a:pt x="21253704" y="180594"/>
                  </a:cubicBezTo>
                  <a:lnTo>
                    <a:pt x="21241004" y="180594"/>
                  </a:lnTo>
                  <a:lnTo>
                    <a:pt x="21253704" y="180594"/>
                  </a:lnTo>
                  <a:lnTo>
                    <a:pt x="21253704" y="852170"/>
                  </a:lnTo>
                  <a:lnTo>
                    <a:pt x="21241004" y="852170"/>
                  </a:lnTo>
                  <a:lnTo>
                    <a:pt x="21253704" y="852170"/>
                  </a:lnTo>
                  <a:cubicBezTo>
                    <a:pt x="21253704" y="952246"/>
                    <a:pt x="21170773" y="1032764"/>
                    <a:pt x="21069046" y="1032764"/>
                  </a:cubicBezTo>
                  <a:lnTo>
                    <a:pt x="21069046" y="1020064"/>
                  </a:lnTo>
                  <a:lnTo>
                    <a:pt x="21069046" y="1032764"/>
                  </a:lnTo>
                  <a:lnTo>
                    <a:pt x="184658" y="1032764"/>
                  </a:lnTo>
                  <a:lnTo>
                    <a:pt x="184658" y="1020064"/>
                  </a:lnTo>
                  <a:lnTo>
                    <a:pt x="184658" y="1032764"/>
                  </a:lnTo>
                  <a:cubicBezTo>
                    <a:pt x="82931" y="1032764"/>
                    <a:pt x="0" y="952246"/>
                    <a:pt x="0" y="852170"/>
                  </a:cubicBezTo>
                  <a:lnTo>
                    <a:pt x="0" y="180594"/>
                  </a:lnTo>
                  <a:lnTo>
                    <a:pt x="12700" y="180594"/>
                  </a:lnTo>
                  <a:lnTo>
                    <a:pt x="0" y="180594"/>
                  </a:lnTo>
                  <a:moveTo>
                    <a:pt x="25400" y="180594"/>
                  </a:moveTo>
                  <a:lnTo>
                    <a:pt x="25400" y="852170"/>
                  </a:lnTo>
                  <a:lnTo>
                    <a:pt x="12700" y="852170"/>
                  </a:lnTo>
                  <a:lnTo>
                    <a:pt x="25400" y="852170"/>
                  </a:lnTo>
                  <a:cubicBezTo>
                    <a:pt x="25400" y="937641"/>
                    <a:pt x="96393" y="1007364"/>
                    <a:pt x="184658" y="1007364"/>
                  </a:cubicBezTo>
                  <a:lnTo>
                    <a:pt x="21069046" y="1007364"/>
                  </a:lnTo>
                  <a:cubicBezTo>
                    <a:pt x="21157310" y="1007364"/>
                    <a:pt x="21228304" y="937641"/>
                    <a:pt x="21228304" y="852170"/>
                  </a:cubicBezTo>
                  <a:lnTo>
                    <a:pt x="21228304" y="180594"/>
                  </a:lnTo>
                  <a:cubicBezTo>
                    <a:pt x="21228304" y="95123"/>
                    <a:pt x="21157310" y="25400"/>
                    <a:pt x="21069046" y="25400"/>
                  </a:cubicBezTo>
                  <a:lnTo>
                    <a:pt x="184658" y="25400"/>
                  </a:lnTo>
                  <a:lnTo>
                    <a:pt x="184658" y="12700"/>
                  </a:lnTo>
                  <a:lnTo>
                    <a:pt x="184658" y="25400"/>
                  </a:lnTo>
                  <a:cubicBezTo>
                    <a:pt x="96393" y="25400"/>
                    <a:pt x="25400" y="95123"/>
                    <a:pt x="25400" y="1805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00900" y="6820849"/>
            <a:ext cx="15706426" cy="45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Landslides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8090" y="7598853"/>
            <a:ext cx="15444336" cy="13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Movement of debris down slopes, often triggered by rain or human activities.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Slope stabilization, reforestation, drainage improvements, retaining walls.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Reforesting slopes, constructing retaining walls.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Heavier rains increase landslide risk, while deforestation reduces slope stability.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073399">
            <a:off x="83286" y="419937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726600">
            <a:off x="128729" y="520099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66084">
            <a:off x="13847441" y="-311824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633915">
            <a:off x="14640628" y="-250620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3533" y="462327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Environment-focused adaptation and DRR measures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4008" y="1120424"/>
            <a:ext cx="15940211" cy="738600"/>
            <a:chOff x="0" y="0"/>
            <a:chExt cx="21253614" cy="984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228177" cy="959358"/>
            </a:xfrm>
            <a:custGeom>
              <a:avLst/>
              <a:gdLst/>
              <a:ahLst/>
              <a:cxnLst/>
              <a:rect r="r" b="b" t="t" l="l"/>
              <a:pathLst>
                <a:path h="959358" w="21228177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1064220" y="0"/>
                  </a:lnTo>
                  <a:cubicBezTo>
                    <a:pt x="21154771" y="0"/>
                    <a:pt x="21228177" y="71628"/>
                    <a:pt x="21228177" y="159893"/>
                  </a:cubicBezTo>
                  <a:lnTo>
                    <a:pt x="21228177" y="799465"/>
                  </a:lnTo>
                  <a:cubicBezTo>
                    <a:pt x="21228177" y="887730"/>
                    <a:pt x="21154771" y="959358"/>
                    <a:pt x="21064220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253577" cy="984758"/>
            </a:xfrm>
            <a:custGeom>
              <a:avLst/>
              <a:gdLst/>
              <a:ahLst/>
              <a:cxnLst/>
              <a:rect r="r" b="b" t="t" l="l"/>
              <a:pathLst>
                <a:path h="984758" w="21253577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1076920" y="0"/>
                  </a:lnTo>
                  <a:lnTo>
                    <a:pt x="21076920" y="12700"/>
                  </a:lnTo>
                  <a:lnTo>
                    <a:pt x="21076920" y="0"/>
                  </a:lnTo>
                  <a:cubicBezTo>
                    <a:pt x="21174202" y="0"/>
                    <a:pt x="21253577" y="76962"/>
                    <a:pt x="21253577" y="172593"/>
                  </a:cubicBezTo>
                  <a:lnTo>
                    <a:pt x="21240877" y="172593"/>
                  </a:lnTo>
                  <a:lnTo>
                    <a:pt x="21253577" y="172593"/>
                  </a:lnTo>
                  <a:lnTo>
                    <a:pt x="21253577" y="812165"/>
                  </a:lnTo>
                  <a:lnTo>
                    <a:pt x="21240877" y="812165"/>
                  </a:lnTo>
                  <a:lnTo>
                    <a:pt x="21253577" y="812165"/>
                  </a:lnTo>
                  <a:cubicBezTo>
                    <a:pt x="21253577" y="907796"/>
                    <a:pt x="21174202" y="984758"/>
                    <a:pt x="21076920" y="984758"/>
                  </a:cubicBezTo>
                  <a:lnTo>
                    <a:pt x="21076920" y="972058"/>
                  </a:lnTo>
                  <a:lnTo>
                    <a:pt x="21076920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1076920" y="959358"/>
                  </a:lnTo>
                  <a:cubicBezTo>
                    <a:pt x="21160739" y="959358"/>
                    <a:pt x="21228177" y="893191"/>
                    <a:pt x="21228177" y="812165"/>
                  </a:cubicBezTo>
                  <a:lnTo>
                    <a:pt x="21228177" y="172593"/>
                  </a:lnTo>
                  <a:cubicBezTo>
                    <a:pt x="21228177" y="91567"/>
                    <a:pt x="21160739" y="25400"/>
                    <a:pt x="21076920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95334" y="1281126"/>
            <a:ext cx="15717559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Conflicts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5769" y="2059049"/>
            <a:ext cx="15451448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Conflicts and wars causing displacement, habitat destruction, and resource depletion.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Sustainable resource management, safe zones, conflict-sensitive environmental practices.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Managing natural resources sustainably in refugee camps, establishing safe zones.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Climate-induced resource scarcity can fuel conflicts, exacerbated by environmental degradation.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84008" y="3796124"/>
            <a:ext cx="15940211" cy="738600"/>
            <a:chOff x="0" y="0"/>
            <a:chExt cx="21253614" cy="984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21228177" cy="959358"/>
            </a:xfrm>
            <a:custGeom>
              <a:avLst/>
              <a:gdLst/>
              <a:ahLst/>
              <a:cxnLst/>
              <a:rect r="r" b="b" t="t" l="l"/>
              <a:pathLst>
                <a:path h="959358" w="21228177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1064220" y="0"/>
                  </a:lnTo>
                  <a:cubicBezTo>
                    <a:pt x="21154771" y="0"/>
                    <a:pt x="21228177" y="71628"/>
                    <a:pt x="21228177" y="159893"/>
                  </a:cubicBezTo>
                  <a:lnTo>
                    <a:pt x="21228177" y="799465"/>
                  </a:lnTo>
                  <a:cubicBezTo>
                    <a:pt x="21228177" y="887730"/>
                    <a:pt x="21154771" y="959358"/>
                    <a:pt x="21064220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253577" cy="984758"/>
            </a:xfrm>
            <a:custGeom>
              <a:avLst/>
              <a:gdLst/>
              <a:ahLst/>
              <a:cxnLst/>
              <a:rect r="r" b="b" t="t" l="l"/>
              <a:pathLst>
                <a:path h="984758" w="21253577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1076920" y="0"/>
                  </a:lnTo>
                  <a:lnTo>
                    <a:pt x="21076920" y="12700"/>
                  </a:lnTo>
                  <a:lnTo>
                    <a:pt x="21076920" y="0"/>
                  </a:lnTo>
                  <a:cubicBezTo>
                    <a:pt x="21174202" y="0"/>
                    <a:pt x="21253577" y="76962"/>
                    <a:pt x="21253577" y="172593"/>
                  </a:cubicBezTo>
                  <a:lnTo>
                    <a:pt x="21240877" y="172593"/>
                  </a:lnTo>
                  <a:lnTo>
                    <a:pt x="21253577" y="172593"/>
                  </a:lnTo>
                  <a:lnTo>
                    <a:pt x="21253577" y="812165"/>
                  </a:lnTo>
                  <a:lnTo>
                    <a:pt x="21240877" y="812165"/>
                  </a:lnTo>
                  <a:lnTo>
                    <a:pt x="21253577" y="812165"/>
                  </a:lnTo>
                  <a:cubicBezTo>
                    <a:pt x="21253577" y="907796"/>
                    <a:pt x="21174202" y="984758"/>
                    <a:pt x="21076920" y="984758"/>
                  </a:cubicBezTo>
                  <a:lnTo>
                    <a:pt x="21076920" y="972058"/>
                  </a:lnTo>
                  <a:lnTo>
                    <a:pt x="21076920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1076920" y="959358"/>
                  </a:lnTo>
                  <a:cubicBezTo>
                    <a:pt x="21160739" y="959358"/>
                    <a:pt x="21228177" y="893191"/>
                    <a:pt x="21228177" y="812165"/>
                  </a:cubicBezTo>
                  <a:lnTo>
                    <a:pt x="21228177" y="172593"/>
                  </a:lnTo>
                  <a:cubicBezTo>
                    <a:pt x="21228177" y="91567"/>
                    <a:pt x="21160739" y="25400"/>
                    <a:pt x="21076920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95334" y="3956826"/>
            <a:ext cx="15717559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Earthquakes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5769" y="4682647"/>
            <a:ext cx="15451448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Sudden seismic activity damaging infrastructure and triggering landslides.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Earthquake-resistant buildings, retrofitting, preparedness training.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earthquake-resistant building codes, retrofitting structures.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Environment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While not directly linked to climate change, deforestation increases vulnerability to landslides after earthquakes.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84008" y="6471824"/>
            <a:ext cx="15940211" cy="738600"/>
            <a:chOff x="0" y="0"/>
            <a:chExt cx="21253614" cy="984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21228177" cy="959358"/>
            </a:xfrm>
            <a:custGeom>
              <a:avLst/>
              <a:gdLst/>
              <a:ahLst/>
              <a:cxnLst/>
              <a:rect r="r" b="b" t="t" l="l"/>
              <a:pathLst>
                <a:path h="959358" w="21228177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1064220" y="0"/>
                  </a:lnTo>
                  <a:cubicBezTo>
                    <a:pt x="21154771" y="0"/>
                    <a:pt x="21228177" y="71628"/>
                    <a:pt x="21228177" y="159893"/>
                  </a:cubicBezTo>
                  <a:lnTo>
                    <a:pt x="21228177" y="799465"/>
                  </a:lnTo>
                  <a:cubicBezTo>
                    <a:pt x="21228177" y="887730"/>
                    <a:pt x="21154771" y="959358"/>
                    <a:pt x="21064220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253577" cy="984758"/>
            </a:xfrm>
            <a:custGeom>
              <a:avLst/>
              <a:gdLst/>
              <a:ahLst/>
              <a:cxnLst/>
              <a:rect r="r" b="b" t="t" l="l"/>
              <a:pathLst>
                <a:path h="984758" w="21253577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1076920" y="0"/>
                  </a:lnTo>
                  <a:lnTo>
                    <a:pt x="21076920" y="12700"/>
                  </a:lnTo>
                  <a:lnTo>
                    <a:pt x="21076920" y="0"/>
                  </a:lnTo>
                  <a:cubicBezTo>
                    <a:pt x="21174202" y="0"/>
                    <a:pt x="21253577" y="76962"/>
                    <a:pt x="21253577" y="172593"/>
                  </a:cubicBezTo>
                  <a:lnTo>
                    <a:pt x="21240877" y="172593"/>
                  </a:lnTo>
                  <a:lnTo>
                    <a:pt x="21253577" y="172593"/>
                  </a:lnTo>
                  <a:lnTo>
                    <a:pt x="21253577" y="812165"/>
                  </a:lnTo>
                  <a:lnTo>
                    <a:pt x="21240877" y="812165"/>
                  </a:lnTo>
                  <a:lnTo>
                    <a:pt x="21253577" y="812165"/>
                  </a:lnTo>
                  <a:cubicBezTo>
                    <a:pt x="21253577" y="907796"/>
                    <a:pt x="21174202" y="984758"/>
                    <a:pt x="21076920" y="984758"/>
                  </a:cubicBezTo>
                  <a:lnTo>
                    <a:pt x="21076920" y="972058"/>
                  </a:lnTo>
                  <a:lnTo>
                    <a:pt x="21076920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1076920" y="959358"/>
                  </a:lnTo>
                  <a:cubicBezTo>
                    <a:pt x="21160739" y="959358"/>
                    <a:pt x="21228177" y="893191"/>
                    <a:pt x="21228177" y="812165"/>
                  </a:cubicBezTo>
                  <a:lnTo>
                    <a:pt x="21228177" y="172593"/>
                  </a:lnTo>
                  <a:cubicBezTo>
                    <a:pt x="21228177" y="91567"/>
                    <a:pt x="21160739" y="25400"/>
                    <a:pt x="21076920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95334" y="6632526"/>
            <a:ext cx="15717559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Health-Related Disasters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7393099"/>
            <a:ext cx="15451448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Outbreaks of diseases exacerbated by environmental changes and poor healthcare infrastructure.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Measures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Strengthening healthcare infrastructure, early warning systems, public health awareness.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Community education programs, early warning systems for disease outbreaks.</a:t>
            </a:r>
          </a:p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Link to Climate Change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Changing weather patterns and deforestation increase the spread of vector-borne diseases and reduce clean water availability.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0305" y="6068239"/>
            <a:ext cx="3659794" cy="3776523"/>
          </a:xfrm>
          <a:custGeom>
            <a:avLst/>
            <a:gdLst/>
            <a:ahLst/>
            <a:cxnLst/>
            <a:rect r="r" b="b" t="t" l="l"/>
            <a:pathLst>
              <a:path h="3776523" w="3659794">
                <a:moveTo>
                  <a:pt x="0" y="0"/>
                </a:moveTo>
                <a:lnTo>
                  <a:pt x="3659795" y="0"/>
                </a:lnTo>
                <a:lnTo>
                  <a:pt x="3659795" y="3776523"/>
                </a:lnTo>
                <a:lnTo>
                  <a:pt x="0" y="3776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497323"/>
            <a:ext cx="9788236" cy="13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5: Case studies and best practices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399" y="2324100"/>
            <a:ext cx="7633608" cy="659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647" indent="-301323" lvl="1">
              <a:lnSpc>
                <a:spcPts val="2877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Provides a framework for environmentally sustainable practices in </a:t>
            </a: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disaster risk reduction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adaptation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 marL="602647" indent="-301323" lvl="1">
              <a:lnSpc>
                <a:spcPts val="2877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Application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Implement green infrastructure in refugee camps (community gardens, green roofs); Restore wetlands in flood-prone areas; Promote mangrove restoration in coastal zones; Develop water conservation systems in drought-affected regions.</a:t>
            </a:r>
          </a:p>
          <a:p>
            <a:pPr algn="l" marL="602647" indent="-301323" lvl="1">
              <a:lnSpc>
                <a:spcPts val="2877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Implementing Entities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Humanitarian practitioners using NbS for resilience building and sustainable resource management in humanitarian settings.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" y="966597"/>
            <a:ext cx="720090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Sphere Unpacked Guide on Nature-Based Solutions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57188" y="9769197"/>
            <a:ext cx="8965200" cy="37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Sphere Association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372600" y="1"/>
            <a:ext cx="8915400" cy="9733000"/>
          </a:xfrm>
          <a:custGeom>
            <a:avLst/>
            <a:gdLst/>
            <a:ahLst/>
            <a:cxnLst/>
            <a:rect r="r" b="b" t="t" l="l"/>
            <a:pathLst>
              <a:path h="9733000" w="8915400">
                <a:moveTo>
                  <a:pt x="0" y="0"/>
                </a:moveTo>
                <a:lnTo>
                  <a:pt x="8915400" y="0"/>
                </a:lnTo>
                <a:lnTo>
                  <a:pt x="8915400" y="9733001"/>
                </a:lnTo>
                <a:lnTo>
                  <a:pt x="0" y="97330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518" t="-955" r="-52773" b="-2095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-2242256" y="104829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-2203810" y="1679821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8034639">
            <a:off x="15172795" y="-1554774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0"/>
                </a:lnTo>
                <a:lnTo>
                  <a:pt x="5351821" y="10703640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65360">
            <a:off x="15955413" y="-956011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07394" y="6489954"/>
            <a:ext cx="3278250" cy="3135199"/>
          </a:xfrm>
          <a:custGeom>
            <a:avLst/>
            <a:gdLst/>
            <a:ahLst/>
            <a:cxnLst/>
            <a:rect r="r" b="b" t="t" l="l"/>
            <a:pathLst>
              <a:path h="3135199" w="3278250">
                <a:moveTo>
                  <a:pt x="0" y="0"/>
                </a:moveTo>
                <a:lnTo>
                  <a:pt x="3278250" y="0"/>
                </a:lnTo>
                <a:lnTo>
                  <a:pt x="3278250" y="3135199"/>
                </a:lnTo>
                <a:lnTo>
                  <a:pt x="0" y="3135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220765"/>
            <a:ext cx="8299165" cy="189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Learning Outcomes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399" y="2457449"/>
            <a:ext cx="7952016" cy="6748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Offers structured guidance for integrating </a:t>
            </a: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disaster risk reduction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into humanitarian programs, emphasizing risk-informed approaches.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Application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Conduct risk assessments, incorporate DRR strategies into humanitarian response, collaborate with local authorities, promote sustainable resource management.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Implementing Entities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Humanitarian actors collaborating with local/national authorities and communities for risk-informed, sustainable humanitarian action.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" y="1128279"/>
            <a:ext cx="8229600" cy="45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UNDRR Guidelines for Scaling Up DRR in Humanitarian Action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535884" y="1"/>
            <a:ext cx="8752116" cy="9846129"/>
          </a:xfrm>
          <a:custGeom>
            <a:avLst/>
            <a:gdLst/>
            <a:ahLst/>
            <a:cxnLst/>
            <a:rect r="r" b="b" t="t" l="l"/>
            <a:pathLst>
              <a:path h="9846129" w="8752116">
                <a:moveTo>
                  <a:pt x="0" y="0"/>
                </a:moveTo>
                <a:lnTo>
                  <a:pt x="8752116" y="0"/>
                </a:lnTo>
                <a:lnTo>
                  <a:pt x="8752116" y="9846129"/>
                </a:lnTo>
                <a:lnTo>
                  <a:pt x="0" y="98461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217" r="0" b="-1021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231360" y="9882325"/>
            <a:ext cx="8965200" cy="37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UNDRR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6">
              <a:alphaModFix amt="2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" y="1128279"/>
            <a:ext cx="8229600" cy="45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Climate and Environment Charter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399" y="2457449"/>
            <a:ext cx="7813965" cy="6354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Provides a framework for addressing </a:t>
            </a: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climate and environmental crises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through climate change adaptation, DRR, and anticipatory action.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Application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Implement resilience-building and risk reduction measures, reduce emissions, support local adaptation efforts, collaborate for climate action.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Implementing Entities</a:t>
            </a:r>
            <a:r>
              <a:rPr lang="en-US" sz="333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Humanitarian organizations adopting the charter principles in all phases of humanitarian programs.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772650" y="0"/>
            <a:ext cx="8515350" cy="9753600"/>
          </a:xfrm>
          <a:custGeom>
            <a:avLst/>
            <a:gdLst/>
            <a:ahLst/>
            <a:cxnLst/>
            <a:rect r="r" b="b" t="t" l="l"/>
            <a:pathLst>
              <a:path h="9753600" w="8515350">
                <a:moveTo>
                  <a:pt x="0" y="0"/>
                </a:moveTo>
                <a:lnTo>
                  <a:pt x="8515350" y="0"/>
                </a:lnTo>
                <a:lnTo>
                  <a:pt x="851535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69188" y="0"/>
            <a:ext cx="9318812" cy="8089446"/>
          </a:xfrm>
          <a:custGeom>
            <a:avLst/>
            <a:gdLst/>
            <a:ahLst/>
            <a:cxnLst/>
            <a:rect r="r" b="b" t="t" l="l"/>
            <a:pathLst>
              <a:path h="8089446" w="9318812">
                <a:moveTo>
                  <a:pt x="0" y="0"/>
                </a:moveTo>
                <a:lnTo>
                  <a:pt x="9318812" y="0"/>
                </a:lnTo>
                <a:lnTo>
                  <a:pt x="9318812" y="8089446"/>
                </a:lnTo>
                <a:lnTo>
                  <a:pt x="0" y="8089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2356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6">
              <a:alphaModFix amt="2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8">
              <a:alphaModFix amt="2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399" y="2476499"/>
            <a:ext cx="7813965" cy="633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Demonstrates how </a:t>
            </a: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forecast-based financing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(FbF) can mitigate disaster impacts by pre-empting flood risks.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Application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Prepositioning relief stocks, mobilizing communities for flood preparedness, implementing early actions triggered by forecasts.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Implementing Entities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Uganda Red Cross and Togo Red Cross leading community mobilization and early action based on forecast triggers.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1128279"/>
            <a:ext cx="8229600" cy="45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Forecast-Based Financing (FbF) in Togo and Uganda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36308" y="8125641"/>
            <a:ext cx="4878235" cy="37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IFRC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2553048">
            <a:off x="341206" y="-39999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8246951">
            <a:off x="478796" y="-34977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399" y="2476499"/>
            <a:ext cx="8229600" cy="6729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Highlights the effectiveness of </a:t>
            </a: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anticipatory action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and rapid financing mechanisms in mitigating the impacts of cyclones.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Application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Funding was used for evacuations, provision of supplies, and post-landfall response. Early activation of financing mechanisms enabled timely assistance.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b="true" sz="36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Implementing Entities</a:t>
            </a:r>
            <a:r>
              <a:rPr lang="en-US" sz="36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: Start Bangladesh and FOREWARN Bangladesh activated Start Fund and Start Ready for proactive humanitarian response.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" y="1128279"/>
            <a:ext cx="8229600" cy="45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Anticipatory Action for Cyclone Remal in Bangladesh</a:t>
            </a:r>
          </a:p>
        </p:txBody>
      </p:sp>
      <p:sp>
        <p:nvSpPr>
          <p:cNvPr name="Freeform 7" id="7" descr="A group of people standing next to a collapsed building  Description automatically generated"/>
          <p:cNvSpPr/>
          <p:nvPr/>
        </p:nvSpPr>
        <p:spPr>
          <a:xfrm flipH="false" flipV="false" rot="0">
            <a:off x="9731829" y="0"/>
            <a:ext cx="8556171" cy="9625694"/>
          </a:xfrm>
          <a:custGeom>
            <a:avLst/>
            <a:gdLst/>
            <a:ahLst/>
            <a:cxnLst/>
            <a:rect r="r" b="b" t="t" l="l"/>
            <a:pathLst>
              <a:path h="9625694" w="8556171">
                <a:moveTo>
                  <a:pt x="0" y="0"/>
                </a:moveTo>
                <a:lnTo>
                  <a:pt x="8556171" y="0"/>
                </a:lnTo>
                <a:lnTo>
                  <a:pt x="8556171" y="9625694"/>
                </a:lnTo>
                <a:lnTo>
                  <a:pt x="0" y="962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000" t="0" r="-2500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837932" y="9661888"/>
            <a:ext cx="5358628" cy="33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Start Network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7344034">
            <a:off x="13426365" y="359265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3455965">
            <a:off x="14061380" y="487343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073399">
            <a:off x="83286" y="4199376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726600">
            <a:off x="128729" y="520099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66084">
            <a:off x="13847441" y="-311824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633915">
            <a:off x="14640628" y="-250620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62048" y="9140524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94692" y="59895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6" y="1403313"/>
            <a:ext cx="16497959" cy="19050"/>
            <a:chOff x="0" y="0"/>
            <a:chExt cx="21997278" cy="25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47079" y="1490115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increases disaster risk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, disproportionately affecting vulnerable communities; integrating climate adaptation (CCA) and disaster risk reduction (DRR) is essential for building resilience.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85166" y="2219730"/>
            <a:ext cx="16497959" cy="19050"/>
            <a:chOff x="0" y="0"/>
            <a:chExt cx="21997278" cy="25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947079" y="2325583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Integrating CCA and DRR into humanitarian programs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reduces vulnerabilities and enhances preparedness through early warning systems and proactive planning.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85166" y="3036148"/>
            <a:ext cx="16497959" cy="19050"/>
            <a:chOff x="0" y="0"/>
            <a:chExt cx="21997278" cy="25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47079" y="3122952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Holistic approaches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are necessary to address the nexus between climate change, disaster risk, environmental degradation, and humanitarian action.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85166" y="3852567"/>
            <a:ext cx="16497959" cy="19050"/>
            <a:chOff x="0" y="0"/>
            <a:chExt cx="21997278" cy="25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47079" y="3938292"/>
            <a:ext cx="16374134" cy="702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Tailored adaptation and DRR strategies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, including nature-based solutions (NbS), enhance effectiveness in addressing environmental challenges like flooding, drought, and coastal erosion.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5166" y="4668985"/>
            <a:ext cx="16497959" cy="19050"/>
            <a:chOff x="0" y="0"/>
            <a:chExt cx="21997278" cy="25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47079" y="4759473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Innovative approaches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like anticipatory action and forecast-based financing (FbF) ensure timely, effective responses to climate-related risks.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85166" y="5485404"/>
            <a:ext cx="16497959" cy="19050"/>
            <a:chOff x="0" y="0"/>
            <a:chExt cx="21997278" cy="25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947079" y="5581733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Case studies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demonstrate the importance of early action, collaboration, and context-specific solutions for integrating CCA and DRR.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85166" y="6301823"/>
            <a:ext cx="16497959" cy="19050"/>
            <a:chOff x="0" y="0"/>
            <a:chExt cx="21997278" cy="25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947079" y="6530423"/>
            <a:ext cx="16374134" cy="329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Risk assessment tools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improve decision-making by identifying vulnerabilities and tailoring strategies to local conditions.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885166" y="7118241"/>
            <a:ext cx="16497959" cy="19050"/>
            <a:chOff x="0" y="0"/>
            <a:chExt cx="21997278" cy="25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947079" y="7218253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Balancing immediate relief with long-term sustainability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ensures that humanitarian responses do not undermine future resilience.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85166" y="7934660"/>
            <a:ext cx="16497959" cy="19050"/>
            <a:chOff x="0" y="0"/>
            <a:chExt cx="21997278" cy="25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2700" y="12700"/>
              <a:ext cx="21971888" cy="0"/>
            </a:xfrm>
            <a:custGeom>
              <a:avLst/>
              <a:gdLst/>
              <a:ahLst/>
              <a:cxnLst/>
              <a:rect r="r" b="b" t="t" l="l"/>
              <a:pathLst>
                <a:path h="0" w="21971888">
                  <a:moveTo>
                    <a:pt x="0" y="0"/>
                  </a:moveTo>
                  <a:lnTo>
                    <a:pt x="21971888" y="0"/>
                  </a:lnTo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2700" y="0"/>
              <a:ext cx="21971888" cy="25400"/>
            </a:xfrm>
            <a:custGeom>
              <a:avLst/>
              <a:gdLst/>
              <a:ahLst/>
              <a:cxnLst/>
              <a:rect r="r" b="b" t="t" l="l"/>
              <a:pathLst>
                <a:path h="25400" w="21971888">
                  <a:moveTo>
                    <a:pt x="0" y="0"/>
                  </a:moveTo>
                  <a:lnTo>
                    <a:pt x="21971888" y="0"/>
                  </a:lnTo>
                  <a:lnTo>
                    <a:pt x="21971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4582A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947079" y="8029910"/>
            <a:ext cx="16374134" cy="63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Engaging local communities and incorporating indigenous knowledge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enhances the sustainability and cultural relevance of adaptation and DRR interventions.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H="true">
            <a:off x="4514850" y="57150"/>
            <a:ext cx="0" cy="3704491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50884" y="4710509"/>
            <a:ext cx="6927931" cy="1303875"/>
          </a:xfrm>
          <a:custGeom>
            <a:avLst/>
            <a:gdLst/>
            <a:ahLst/>
            <a:cxnLst/>
            <a:rect r="r" b="b" t="t" l="l"/>
            <a:pathLst>
              <a:path h="1303875" w="6927931">
                <a:moveTo>
                  <a:pt x="0" y="0"/>
                </a:moveTo>
                <a:lnTo>
                  <a:pt x="6927932" y="0"/>
                </a:lnTo>
                <a:lnTo>
                  <a:pt x="6927932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76542" y="4142361"/>
            <a:ext cx="5182654" cy="124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009EDB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009EDB"/>
                </a:solidFill>
                <a:latin typeface="Roboto Bold"/>
                <a:ea typeface="Roboto Bold"/>
                <a:cs typeface="Roboto Bold"/>
                <a:sym typeface="Roboto Bold"/>
              </a:rPr>
              <a:t>Any Questions?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7344034">
            <a:off x="12012441" y="454584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3455965">
            <a:off x="12647457" y="5826627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185891">
            <a:off x="464674" y="4564538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614108">
            <a:off x="516587" y="557781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2" y="0"/>
                </a:lnTo>
                <a:lnTo>
                  <a:pt x="4104642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775676">
            <a:off x="13047240" y="-398324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024323">
            <a:off x="13807588" y="-340939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37464" y="92583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9845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By the end of this module, you should be able to: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8518943" y="0"/>
            <a:ext cx="10959282" cy="10959282"/>
            <a:chOff x="0" y="0"/>
            <a:chExt cx="14612376" cy="146123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419076" y="2136267"/>
              <a:ext cx="2906522" cy="10341102"/>
            </a:xfrm>
            <a:custGeom>
              <a:avLst/>
              <a:gdLst/>
              <a:ahLst/>
              <a:cxnLst/>
              <a:rect r="r" b="b" t="t" l="l"/>
              <a:pathLst>
                <a:path h="10341102" w="2906522">
                  <a:moveTo>
                    <a:pt x="53340" y="3683"/>
                  </a:moveTo>
                  <a:cubicBezTo>
                    <a:pt x="2906522" y="2856865"/>
                    <a:pt x="2906522" y="7482967"/>
                    <a:pt x="53340" y="10336149"/>
                  </a:cubicBezTo>
                  <a:cubicBezTo>
                    <a:pt x="48387" y="10341102"/>
                    <a:pt x="40386" y="10341102"/>
                    <a:pt x="35434" y="10336149"/>
                  </a:cubicBezTo>
                  <a:lnTo>
                    <a:pt x="4953" y="10305669"/>
                  </a:lnTo>
                  <a:cubicBezTo>
                    <a:pt x="2540" y="10303256"/>
                    <a:pt x="1271" y="10300081"/>
                    <a:pt x="1271" y="10296652"/>
                  </a:cubicBezTo>
                  <a:cubicBezTo>
                    <a:pt x="1271" y="10293223"/>
                    <a:pt x="2667" y="10290048"/>
                    <a:pt x="4953" y="10287635"/>
                  </a:cubicBezTo>
                  <a:cubicBezTo>
                    <a:pt x="2831466" y="7461123"/>
                    <a:pt x="2831466" y="2878582"/>
                    <a:pt x="4953" y="52070"/>
                  </a:cubicBezTo>
                  <a:cubicBezTo>
                    <a:pt x="0" y="47117"/>
                    <a:pt x="0" y="39116"/>
                    <a:pt x="4953" y="34163"/>
                  </a:cubicBezTo>
                  <a:lnTo>
                    <a:pt x="35434" y="3683"/>
                  </a:lnTo>
                  <a:cubicBezTo>
                    <a:pt x="37847" y="1270"/>
                    <a:pt x="41022" y="0"/>
                    <a:pt x="44450" y="0"/>
                  </a:cubicBezTo>
                  <a:cubicBezTo>
                    <a:pt x="47879" y="0"/>
                    <a:pt x="51054" y="1397"/>
                    <a:pt x="53467" y="3683"/>
                  </a:cubicBezTo>
                  <a:moveTo>
                    <a:pt x="35560" y="21590"/>
                  </a:moveTo>
                  <a:lnTo>
                    <a:pt x="44577" y="12573"/>
                  </a:lnTo>
                  <a:lnTo>
                    <a:pt x="53594" y="21590"/>
                  </a:lnTo>
                  <a:lnTo>
                    <a:pt x="23114" y="52070"/>
                  </a:lnTo>
                  <a:lnTo>
                    <a:pt x="14097" y="43053"/>
                  </a:lnTo>
                  <a:lnTo>
                    <a:pt x="23114" y="34036"/>
                  </a:lnTo>
                  <a:cubicBezTo>
                    <a:pt x="2859532" y="2870454"/>
                    <a:pt x="2859532" y="7469124"/>
                    <a:pt x="23114" y="10305543"/>
                  </a:cubicBezTo>
                  <a:lnTo>
                    <a:pt x="14097" y="10296525"/>
                  </a:lnTo>
                  <a:lnTo>
                    <a:pt x="23114" y="10287509"/>
                  </a:lnTo>
                  <a:lnTo>
                    <a:pt x="53594" y="10317988"/>
                  </a:lnTo>
                  <a:lnTo>
                    <a:pt x="44577" y="10327006"/>
                  </a:lnTo>
                  <a:lnTo>
                    <a:pt x="35560" y="10317988"/>
                  </a:lnTo>
                  <a:cubicBezTo>
                    <a:pt x="2878837" y="7474712"/>
                    <a:pt x="2878837" y="2864739"/>
                    <a:pt x="35560" y="21336"/>
                  </a:cubicBezTo>
                  <a:close/>
                </a:path>
              </a:pathLst>
            </a:custGeom>
            <a:solidFill>
              <a:srgbClr val="B1492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23126" y="1834136"/>
            <a:ext cx="15709024" cy="874766"/>
            <a:chOff x="0" y="0"/>
            <a:chExt cx="20945365" cy="116635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877" y="12700"/>
              <a:ext cx="20917655" cy="1140968"/>
            </a:xfrm>
            <a:custGeom>
              <a:avLst/>
              <a:gdLst/>
              <a:ahLst/>
              <a:cxnLst/>
              <a:rect r="r" b="b" t="t" l="l"/>
              <a:pathLst>
                <a:path h="1140968" w="20917655">
                  <a:moveTo>
                    <a:pt x="0" y="0"/>
                  </a:moveTo>
                  <a:lnTo>
                    <a:pt x="20917655" y="0"/>
                  </a:lnTo>
                  <a:lnTo>
                    <a:pt x="20917655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945404" cy="1166368"/>
            </a:xfrm>
            <a:custGeom>
              <a:avLst/>
              <a:gdLst/>
              <a:ahLst/>
              <a:cxnLst/>
              <a:rect r="r" b="b" t="t" l="l"/>
              <a:pathLst>
                <a:path h="1166368" w="20945404">
                  <a:moveTo>
                    <a:pt x="13877" y="0"/>
                  </a:moveTo>
                  <a:lnTo>
                    <a:pt x="20931532" y="0"/>
                  </a:lnTo>
                  <a:cubicBezTo>
                    <a:pt x="20939164" y="0"/>
                    <a:pt x="20945404" y="5715"/>
                    <a:pt x="20945404" y="12700"/>
                  </a:cubicBezTo>
                  <a:lnTo>
                    <a:pt x="20945404" y="1153668"/>
                  </a:lnTo>
                  <a:cubicBezTo>
                    <a:pt x="20945404" y="1160653"/>
                    <a:pt x="20939164" y="1166368"/>
                    <a:pt x="20931532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20931532" y="1140968"/>
                  </a:lnTo>
                  <a:lnTo>
                    <a:pt x="20931532" y="1153668"/>
                  </a:lnTo>
                  <a:lnTo>
                    <a:pt x="20917655" y="1153668"/>
                  </a:lnTo>
                  <a:lnTo>
                    <a:pt x="20917655" y="12700"/>
                  </a:lnTo>
                  <a:lnTo>
                    <a:pt x="20931532" y="12700"/>
                  </a:lnTo>
                  <a:lnTo>
                    <a:pt x="20931532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969129" y="2113533"/>
            <a:ext cx="15167071" cy="36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the relationship between climate change, DRR, environment, and humanitarian action.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88302" y="1727170"/>
            <a:ext cx="1088694" cy="1088694"/>
            <a:chOff x="0" y="0"/>
            <a:chExt cx="1451592" cy="14515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092229" y="3117546"/>
            <a:ext cx="14939921" cy="874766"/>
            <a:chOff x="0" y="0"/>
            <a:chExt cx="19919894" cy="116635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3877" y="12700"/>
              <a:ext cx="19892164" cy="1140968"/>
            </a:xfrm>
            <a:custGeom>
              <a:avLst/>
              <a:gdLst/>
              <a:ahLst/>
              <a:cxnLst/>
              <a:rect r="r" b="b" t="t" l="l"/>
              <a:pathLst>
                <a:path h="1140968" w="19892164">
                  <a:moveTo>
                    <a:pt x="0" y="0"/>
                  </a:moveTo>
                  <a:lnTo>
                    <a:pt x="19892164" y="0"/>
                  </a:lnTo>
                  <a:lnTo>
                    <a:pt x="19892164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919914" cy="1166368"/>
            </a:xfrm>
            <a:custGeom>
              <a:avLst/>
              <a:gdLst/>
              <a:ahLst/>
              <a:cxnLst/>
              <a:rect r="r" b="b" t="t" l="l"/>
              <a:pathLst>
                <a:path h="1166368" w="19919914">
                  <a:moveTo>
                    <a:pt x="13877" y="0"/>
                  </a:moveTo>
                  <a:lnTo>
                    <a:pt x="19906041" y="0"/>
                  </a:lnTo>
                  <a:cubicBezTo>
                    <a:pt x="19913673" y="0"/>
                    <a:pt x="19919914" y="5715"/>
                    <a:pt x="19919914" y="12700"/>
                  </a:cubicBezTo>
                  <a:lnTo>
                    <a:pt x="19919914" y="1153668"/>
                  </a:lnTo>
                  <a:cubicBezTo>
                    <a:pt x="19919914" y="1160653"/>
                    <a:pt x="19913673" y="1166368"/>
                    <a:pt x="19906041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19906041" y="1140968"/>
                  </a:lnTo>
                  <a:lnTo>
                    <a:pt x="19906041" y="1153668"/>
                  </a:lnTo>
                  <a:lnTo>
                    <a:pt x="19892164" y="1153668"/>
                  </a:lnTo>
                  <a:lnTo>
                    <a:pt x="19892164" y="12700"/>
                  </a:lnTo>
                  <a:lnTo>
                    <a:pt x="19906041" y="12700"/>
                  </a:lnTo>
                  <a:lnTo>
                    <a:pt x="19906041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738233" y="3416931"/>
            <a:ext cx="14397967" cy="36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climate change adaptation and DRR strategies into humanitarian programs.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92188" y="3010581"/>
            <a:ext cx="1088694" cy="1088694"/>
            <a:chOff x="0" y="0"/>
            <a:chExt cx="1451592" cy="14515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443921" y="4400958"/>
            <a:ext cx="14588227" cy="874766"/>
            <a:chOff x="0" y="0"/>
            <a:chExt cx="19450970" cy="116635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3877" y="12700"/>
              <a:ext cx="19423269" cy="1140968"/>
            </a:xfrm>
            <a:custGeom>
              <a:avLst/>
              <a:gdLst/>
              <a:ahLst/>
              <a:cxnLst/>
              <a:rect r="r" b="b" t="t" l="l"/>
              <a:pathLst>
                <a:path h="1140968" w="19423269">
                  <a:moveTo>
                    <a:pt x="0" y="0"/>
                  </a:moveTo>
                  <a:lnTo>
                    <a:pt x="19423268" y="0"/>
                  </a:lnTo>
                  <a:lnTo>
                    <a:pt x="19423268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451017" cy="1166368"/>
            </a:xfrm>
            <a:custGeom>
              <a:avLst/>
              <a:gdLst/>
              <a:ahLst/>
              <a:cxnLst/>
              <a:rect r="r" b="b" t="t" l="l"/>
              <a:pathLst>
                <a:path h="1166368" w="19451017">
                  <a:moveTo>
                    <a:pt x="13877" y="0"/>
                  </a:moveTo>
                  <a:lnTo>
                    <a:pt x="19437145" y="0"/>
                  </a:lnTo>
                  <a:cubicBezTo>
                    <a:pt x="19444777" y="0"/>
                    <a:pt x="19451017" y="5715"/>
                    <a:pt x="19451017" y="12700"/>
                  </a:cubicBezTo>
                  <a:lnTo>
                    <a:pt x="19451017" y="1153668"/>
                  </a:lnTo>
                  <a:cubicBezTo>
                    <a:pt x="19451017" y="1160653"/>
                    <a:pt x="19444777" y="1166368"/>
                    <a:pt x="19437145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19437145" y="1140968"/>
                  </a:lnTo>
                  <a:lnTo>
                    <a:pt x="19437145" y="1153668"/>
                  </a:lnTo>
                  <a:lnTo>
                    <a:pt x="19423269" y="1153668"/>
                  </a:lnTo>
                  <a:lnTo>
                    <a:pt x="19423269" y="12700"/>
                  </a:lnTo>
                  <a:lnTo>
                    <a:pt x="19437145" y="12700"/>
                  </a:lnTo>
                  <a:lnTo>
                    <a:pt x="19437145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3089924" y="4530268"/>
            <a:ext cx="14046274" cy="70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 and implement adaptation and DRR measures for various disaster types at different levels.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814056" y="4293993"/>
            <a:ext cx="1088694" cy="1088694"/>
            <a:chOff x="0" y="0"/>
            <a:chExt cx="1451592" cy="145159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443921" y="5683556"/>
            <a:ext cx="14588227" cy="874766"/>
            <a:chOff x="0" y="0"/>
            <a:chExt cx="19450970" cy="116635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3877" y="12700"/>
              <a:ext cx="19423269" cy="1140968"/>
            </a:xfrm>
            <a:custGeom>
              <a:avLst/>
              <a:gdLst/>
              <a:ahLst/>
              <a:cxnLst/>
              <a:rect r="r" b="b" t="t" l="l"/>
              <a:pathLst>
                <a:path h="1140968" w="19423269">
                  <a:moveTo>
                    <a:pt x="0" y="0"/>
                  </a:moveTo>
                  <a:lnTo>
                    <a:pt x="19423268" y="0"/>
                  </a:lnTo>
                  <a:lnTo>
                    <a:pt x="19423268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451017" cy="1166368"/>
            </a:xfrm>
            <a:custGeom>
              <a:avLst/>
              <a:gdLst/>
              <a:ahLst/>
              <a:cxnLst/>
              <a:rect r="r" b="b" t="t" l="l"/>
              <a:pathLst>
                <a:path h="1166368" w="19451017">
                  <a:moveTo>
                    <a:pt x="13877" y="0"/>
                  </a:moveTo>
                  <a:lnTo>
                    <a:pt x="19437145" y="0"/>
                  </a:lnTo>
                  <a:cubicBezTo>
                    <a:pt x="19444777" y="0"/>
                    <a:pt x="19451017" y="5715"/>
                    <a:pt x="19451017" y="12700"/>
                  </a:cubicBezTo>
                  <a:lnTo>
                    <a:pt x="19451017" y="1153668"/>
                  </a:lnTo>
                  <a:cubicBezTo>
                    <a:pt x="19451017" y="1160653"/>
                    <a:pt x="19444777" y="1166368"/>
                    <a:pt x="19437145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19437145" y="1140968"/>
                  </a:lnTo>
                  <a:lnTo>
                    <a:pt x="19437145" y="1153668"/>
                  </a:lnTo>
                  <a:lnTo>
                    <a:pt x="19423269" y="1153668"/>
                  </a:lnTo>
                  <a:lnTo>
                    <a:pt x="19423269" y="12700"/>
                  </a:lnTo>
                  <a:lnTo>
                    <a:pt x="19437145" y="12700"/>
                  </a:lnTo>
                  <a:lnTo>
                    <a:pt x="19437145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3089924" y="5982762"/>
            <a:ext cx="14046274" cy="36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Utilize climate risk assessments and environmental screening tools in humanitarian contexts.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814056" y="5576592"/>
            <a:ext cx="1088694" cy="1088694"/>
            <a:chOff x="0" y="0"/>
            <a:chExt cx="1451592" cy="14515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2092229" y="6966968"/>
            <a:ext cx="14939921" cy="874766"/>
            <a:chOff x="0" y="0"/>
            <a:chExt cx="19919894" cy="116635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3877" y="12700"/>
              <a:ext cx="19892164" cy="1140968"/>
            </a:xfrm>
            <a:custGeom>
              <a:avLst/>
              <a:gdLst/>
              <a:ahLst/>
              <a:cxnLst/>
              <a:rect r="r" b="b" t="t" l="l"/>
              <a:pathLst>
                <a:path h="1140968" w="19892164">
                  <a:moveTo>
                    <a:pt x="0" y="0"/>
                  </a:moveTo>
                  <a:lnTo>
                    <a:pt x="19892164" y="0"/>
                  </a:lnTo>
                  <a:lnTo>
                    <a:pt x="19892164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9919914" cy="1166368"/>
            </a:xfrm>
            <a:custGeom>
              <a:avLst/>
              <a:gdLst/>
              <a:ahLst/>
              <a:cxnLst/>
              <a:rect r="r" b="b" t="t" l="l"/>
              <a:pathLst>
                <a:path h="1166368" w="19919914">
                  <a:moveTo>
                    <a:pt x="13877" y="0"/>
                  </a:moveTo>
                  <a:lnTo>
                    <a:pt x="19906041" y="0"/>
                  </a:lnTo>
                  <a:cubicBezTo>
                    <a:pt x="19913673" y="0"/>
                    <a:pt x="19919914" y="5715"/>
                    <a:pt x="19919914" y="12700"/>
                  </a:cubicBezTo>
                  <a:lnTo>
                    <a:pt x="19919914" y="1153668"/>
                  </a:lnTo>
                  <a:cubicBezTo>
                    <a:pt x="19919914" y="1160653"/>
                    <a:pt x="19913673" y="1166368"/>
                    <a:pt x="19906041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19906041" y="1140968"/>
                  </a:lnTo>
                  <a:lnTo>
                    <a:pt x="19906041" y="1153668"/>
                  </a:lnTo>
                  <a:lnTo>
                    <a:pt x="19892164" y="1153668"/>
                  </a:lnTo>
                  <a:lnTo>
                    <a:pt x="19892164" y="12700"/>
                  </a:lnTo>
                  <a:lnTo>
                    <a:pt x="19906041" y="12700"/>
                  </a:lnTo>
                  <a:lnTo>
                    <a:pt x="19906041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2738233" y="7093911"/>
            <a:ext cx="14397967" cy="70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Incorporate nature-based solutions, anticipatory action, and forecast-based financing into their strategies.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492188" y="6860002"/>
            <a:ext cx="1088694" cy="1088694"/>
            <a:chOff x="0" y="0"/>
            <a:chExt cx="1451592" cy="145159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323126" y="8250378"/>
            <a:ext cx="15709024" cy="874766"/>
            <a:chOff x="0" y="0"/>
            <a:chExt cx="20945365" cy="116635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13877" y="12700"/>
              <a:ext cx="20917655" cy="1140968"/>
            </a:xfrm>
            <a:custGeom>
              <a:avLst/>
              <a:gdLst/>
              <a:ahLst/>
              <a:cxnLst/>
              <a:rect r="r" b="b" t="t" l="l"/>
              <a:pathLst>
                <a:path h="1140968" w="20917655">
                  <a:moveTo>
                    <a:pt x="0" y="0"/>
                  </a:moveTo>
                  <a:lnTo>
                    <a:pt x="20917655" y="0"/>
                  </a:lnTo>
                  <a:lnTo>
                    <a:pt x="20917655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0945404" cy="1166368"/>
            </a:xfrm>
            <a:custGeom>
              <a:avLst/>
              <a:gdLst/>
              <a:ahLst/>
              <a:cxnLst/>
              <a:rect r="r" b="b" t="t" l="l"/>
              <a:pathLst>
                <a:path h="1166368" w="20945404">
                  <a:moveTo>
                    <a:pt x="13877" y="0"/>
                  </a:moveTo>
                  <a:lnTo>
                    <a:pt x="20931532" y="0"/>
                  </a:lnTo>
                  <a:cubicBezTo>
                    <a:pt x="20939164" y="0"/>
                    <a:pt x="20945404" y="5715"/>
                    <a:pt x="20945404" y="12700"/>
                  </a:cubicBezTo>
                  <a:lnTo>
                    <a:pt x="20945404" y="1153668"/>
                  </a:lnTo>
                  <a:cubicBezTo>
                    <a:pt x="20945404" y="1160653"/>
                    <a:pt x="20939164" y="1166368"/>
                    <a:pt x="20931532" y="1166368"/>
                  </a:cubicBezTo>
                  <a:lnTo>
                    <a:pt x="13877" y="1166368"/>
                  </a:lnTo>
                  <a:cubicBezTo>
                    <a:pt x="624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245" y="0"/>
                    <a:pt x="13877" y="0"/>
                  </a:cubicBezTo>
                  <a:moveTo>
                    <a:pt x="13877" y="25400"/>
                  </a:moveTo>
                  <a:lnTo>
                    <a:pt x="13877" y="12700"/>
                  </a:lnTo>
                  <a:lnTo>
                    <a:pt x="27753" y="12700"/>
                  </a:lnTo>
                  <a:lnTo>
                    <a:pt x="27753" y="1153668"/>
                  </a:lnTo>
                  <a:lnTo>
                    <a:pt x="13877" y="1153668"/>
                  </a:lnTo>
                  <a:lnTo>
                    <a:pt x="13877" y="1140968"/>
                  </a:lnTo>
                  <a:lnTo>
                    <a:pt x="20931532" y="1140968"/>
                  </a:lnTo>
                  <a:lnTo>
                    <a:pt x="20931532" y="1153668"/>
                  </a:lnTo>
                  <a:lnTo>
                    <a:pt x="20917655" y="1153668"/>
                  </a:lnTo>
                  <a:lnTo>
                    <a:pt x="20917655" y="12700"/>
                  </a:lnTo>
                  <a:lnTo>
                    <a:pt x="20931532" y="12700"/>
                  </a:lnTo>
                  <a:lnTo>
                    <a:pt x="20931532" y="25400"/>
                  </a:lnTo>
                  <a:lnTo>
                    <a:pt x="13877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969129" y="8549585"/>
            <a:ext cx="15167071" cy="36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case studies to identify best practices for integrating climate change adaptation and DRR.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788302" y="8143414"/>
            <a:ext cx="1088694" cy="1088694"/>
            <a:chOff x="0" y="0"/>
            <a:chExt cx="1451592" cy="145159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12700" y="12700"/>
              <a:ext cx="1426210" cy="1426210"/>
            </a:xfrm>
            <a:custGeom>
              <a:avLst/>
              <a:gdLst/>
              <a:ahLst/>
              <a:cxnLst/>
              <a:rect r="r" b="b" t="t" l="l"/>
              <a:pathLst>
                <a:path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451610" cy="1451610"/>
            </a:xfrm>
            <a:custGeom>
              <a:avLst/>
              <a:gdLst/>
              <a:ahLst/>
              <a:cxnLst/>
              <a:rect r="r" b="b" t="t" l="l"/>
              <a:pathLst>
                <a:path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94559" y="5953837"/>
            <a:ext cx="2801701" cy="3502126"/>
          </a:xfrm>
          <a:custGeom>
            <a:avLst/>
            <a:gdLst/>
            <a:ahLst/>
            <a:cxnLst/>
            <a:rect r="r" b="b" t="t" l="l"/>
            <a:pathLst>
              <a:path h="3502126" w="2801701">
                <a:moveTo>
                  <a:pt x="0" y="0"/>
                </a:moveTo>
                <a:lnTo>
                  <a:pt x="2801700" y="0"/>
                </a:lnTo>
                <a:lnTo>
                  <a:pt x="2801700" y="3502125"/>
                </a:lnTo>
                <a:lnTo>
                  <a:pt x="0" y="3502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68579" y="4168712"/>
            <a:ext cx="10287000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1: Introduction to climate change adaptation and disaster risk reduction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9828705"/>
                </a:moveTo>
                <a:lnTo>
                  <a:pt x="0" y="9828705"/>
                </a:lnTo>
                <a:lnTo>
                  <a:pt x="0" y="0"/>
                </a:lnTo>
                <a:lnTo>
                  <a:pt x="4914353" y="0"/>
                </a:lnTo>
                <a:lnTo>
                  <a:pt x="4914353" y="9828705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6">
              <a:alphaModFix amt="3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26141" y="2822226"/>
            <a:ext cx="7919838" cy="5239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7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impact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More frequent extreme weather events and prolonged disasters.</a:t>
            </a:r>
          </a:p>
          <a:p>
            <a:pPr algn="l">
              <a:lnSpc>
                <a:spcPts val="3207"/>
              </a:lnSpc>
            </a:pPr>
          </a:p>
          <a:p>
            <a:pPr algn="l">
              <a:lnSpc>
                <a:spcPts val="3207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Shocks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Sudden events (e.g., storms, floods).</a:t>
            </a:r>
          </a:p>
          <a:p>
            <a:pPr algn="l">
              <a:lnSpc>
                <a:spcPts val="3207"/>
              </a:lnSpc>
            </a:pPr>
          </a:p>
          <a:p>
            <a:pPr algn="l">
              <a:lnSpc>
                <a:spcPts val="3207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Stresses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Long-term events (e.g., droughts, sea-level rise).</a:t>
            </a:r>
          </a:p>
          <a:p>
            <a:pPr algn="l">
              <a:lnSpc>
                <a:spcPts val="3207"/>
              </a:lnSpc>
            </a:pPr>
          </a:p>
          <a:p>
            <a:pPr algn="l">
              <a:lnSpc>
                <a:spcPts val="3207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Need for adaptation &amp; DRR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Minimizing impacts and preparing vulnerable populations with sustainable practices.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6141" y="1562430"/>
            <a:ext cx="720090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 </a:t>
            </a:r>
          </a:p>
        </p:txBody>
      </p:sp>
      <p:sp>
        <p:nvSpPr>
          <p:cNvPr name="Freeform 7" id="7" descr="Woman meditating on a sofa"/>
          <p:cNvSpPr/>
          <p:nvPr/>
        </p:nvSpPr>
        <p:spPr>
          <a:xfrm flipH="false" flipV="false" rot="0">
            <a:off x="9144000" y="15"/>
            <a:ext cx="9144000" cy="10286985"/>
          </a:xfrm>
          <a:custGeom>
            <a:avLst/>
            <a:gdLst/>
            <a:ahLst/>
            <a:cxnLst/>
            <a:rect r="r" b="b" t="t" l="l"/>
            <a:pathLst>
              <a:path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830" t="0" r="-43958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6">
              <a:alphaModFix amt="3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7">
              <a:alphaModFix amt="3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7502555">
            <a:off x="15143580" y="-1915546"/>
            <a:ext cx="3866713" cy="7733426"/>
          </a:xfrm>
          <a:custGeom>
            <a:avLst/>
            <a:gdLst/>
            <a:ahLst/>
            <a:cxnLst/>
            <a:rect r="r" b="b" t="t" l="l"/>
            <a:pathLst>
              <a:path h="7733426" w="3866713">
                <a:moveTo>
                  <a:pt x="3866713" y="0"/>
                </a:moveTo>
                <a:lnTo>
                  <a:pt x="0" y="0"/>
                </a:lnTo>
                <a:lnTo>
                  <a:pt x="0" y="7733426"/>
                </a:lnTo>
                <a:lnTo>
                  <a:pt x="3866713" y="7733426"/>
                </a:lnTo>
                <a:lnTo>
                  <a:pt x="3866713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297444">
            <a:off x="15674549" y="-1518554"/>
            <a:ext cx="3229616" cy="6459231"/>
          </a:xfrm>
          <a:custGeom>
            <a:avLst/>
            <a:gdLst/>
            <a:ahLst/>
            <a:cxnLst/>
            <a:rect r="r" b="b" t="t" l="l"/>
            <a:pathLst>
              <a:path h="6459231" w="3229616">
                <a:moveTo>
                  <a:pt x="0" y="0"/>
                </a:moveTo>
                <a:lnTo>
                  <a:pt x="3229616" y="0"/>
                </a:lnTo>
                <a:lnTo>
                  <a:pt x="3229616" y="6459231"/>
                </a:lnTo>
                <a:lnTo>
                  <a:pt x="0" y="64592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Key Concepts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1791007"/>
            <a:ext cx="16397264" cy="1535328"/>
            <a:chOff x="0" y="0"/>
            <a:chExt cx="21863018" cy="204710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63050" cy="2047113"/>
            </a:xfrm>
            <a:custGeom>
              <a:avLst/>
              <a:gdLst/>
              <a:ahLst/>
              <a:cxnLst/>
              <a:rect r="r" b="b" t="t" l="l"/>
              <a:pathLst>
                <a:path h="2047113" w="21863050">
                  <a:moveTo>
                    <a:pt x="0" y="204724"/>
                  </a:moveTo>
                  <a:cubicBezTo>
                    <a:pt x="0" y="91694"/>
                    <a:pt x="91694" y="0"/>
                    <a:pt x="204724" y="0"/>
                  </a:cubicBezTo>
                  <a:lnTo>
                    <a:pt x="21658326" y="0"/>
                  </a:lnTo>
                  <a:cubicBezTo>
                    <a:pt x="21771356" y="0"/>
                    <a:pt x="21863050" y="91694"/>
                    <a:pt x="21863050" y="204724"/>
                  </a:cubicBezTo>
                  <a:lnTo>
                    <a:pt x="21863050" y="1842389"/>
                  </a:lnTo>
                  <a:cubicBezTo>
                    <a:pt x="21863050" y="1955419"/>
                    <a:pt x="21771356" y="2047113"/>
                    <a:pt x="21658326" y="2047113"/>
                  </a:cubicBezTo>
                  <a:lnTo>
                    <a:pt x="204724" y="2047113"/>
                  </a:lnTo>
                  <a:cubicBezTo>
                    <a:pt x="91694" y="2047113"/>
                    <a:pt x="0" y="1955419"/>
                    <a:pt x="0" y="1842389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59128" y="2136456"/>
            <a:ext cx="844430" cy="844430"/>
          </a:xfrm>
          <a:custGeom>
            <a:avLst/>
            <a:gdLst/>
            <a:ahLst/>
            <a:cxnLst/>
            <a:rect r="r" b="b" t="t" l="l"/>
            <a:pathLst>
              <a:path h="844430" w="844430">
                <a:moveTo>
                  <a:pt x="0" y="0"/>
                </a:moveTo>
                <a:lnTo>
                  <a:pt x="844429" y="0"/>
                </a:lnTo>
                <a:lnTo>
                  <a:pt x="844429" y="844430"/>
                </a:lnTo>
                <a:lnTo>
                  <a:pt x="0" y="844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71560" y="1970217"/>
            <a:ext cx="14416830" cy="119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adaptation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Adjustments to reduce vulnerability to climate hazards and support resilience.</a:t>
            </a:r>
          </a:p>
          <a:p>
            <a:pPr algn="l">
              <a:lnSpc>
                <a:spcPts val="3078"/>
              </a:lnSpc>
            </a:pPr>
            <a:r>
              <a:rPr lang="en-US" sz="28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flood-resilient infrastructure.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94692" y="3710169"/>
            <a:ext cx="16397264" cy="1535328"/>
            <a:chOff x="0" y="0"/>
            <a:chExt cx="21863018" cy="20471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863050" cy="2047113"/>
            </a:xfrm>
            <a:custGeom>
              <a:avLst/>
              <a:gdLst/>
              <a:ahLst/>
              <a:cxnLst/>
              <a:rect r="r" b="b" t="t" l="l"/>
              <a:pathLst>
                <a:path h="2047113" w="21863050">
                  <a:moveTo>
                    <a:pt x="0" y="204724"/>
                  </a:moveTo>
                  <a:cubicBezTo>
                    <a:pt x="0" y="91694"/>
                    <a:pt x="91694" y="0"/>
                    <a:pt x="204724" y="0"/>
                  </a:cubicBezTo>
                  <a:lnTo>
                    <a:pt x="21658326" y="0"/>
                  </a:lnTo>
                  <a:cubicBezTo>
                    <a:pt x="21771356" y="0"/>
                    <a:pt x="21863050" y="91694"/>
                    <a:pt x="21863050" y="204724"/>
                  </a:cubicBezTo>
                  <a:lnTo>
                    <a:pt x="21863050" y="1842389"/>
                  </a:lnTo>
                  <a:cubicBezTo>
                    <a:pt x="21863050" y="1955419"/>
                    <a:pt x="21771356" y="2047113"/>
                    <a:pt x="21658326" y="2047113"/>
                  </a:cubicBezTo>
                  <a:lnTo>
                    <a:pt x="204724" y="2047113"/>
                  </a:lnTo>
                  <a:cubicBezTo>
                    <a:pt x="91694" y="2047113"/>
                    <a:pt x="0" y="1955419"/>
                    <a:pt x="0" y="1842389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359128" y="4055618"/>
            <a:ext cx="844430" cy="844430"/>
          </a:xfrm>
          <a:custGeom>
            <a:avLst/>
            <a:gdLst/>
            <a:ahLst/>
            <a:cxnLst/>
            <a:rect r="r" b="b" t="t" l="l"/>
            <a:pathLst>
              <a:path h="844430" w="844430">
                <a:moveTo>
                  <a:pt x="0" y="0"/>
                </a:moveTo>
                <a:lnTo>
                  <a:pt x="844429" y="0"/>
                </a:lnTo>
                <a:lnTo>
                  <a:pt x="844429" y="844429"/>
                </a:lnTo>
                <a:lnTo>
                  <a:pt x="0" y="844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71560" y="4084641"/>
            <a:ext cx="14416830" cy="805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Disaster risk reduction (DRR)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Strategies to prevent, reduce, or manage disaster risks.</a:t>
            </a:r>
          </a:p>
          <a:p>
            <a:pPr algn="l">
              <a:lnSpc>
                <a:spcPts val="3078"/>
              </a:lnSpc>
            </a:pPr>
            <a:r>
              <a:rPr lang="en-US" sz="2850" i="true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Community-based disaster preparedness plans.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94692" y="5629330"/>
            <a:ext cx="16397264" cy="1535328"/>
            <a:chOff x="0" y="0"/>
            <a:chExt cx="21863018" cy="204710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863050" cy="2047113"/>
            </a:xfrm>
            <a:custGeom>
              <a:avLst/>
              <a:gdLst/>
              <a:ahLst/>
              <a:cxnLst/>
              <a:rect r="r" b="b" t="t" l="l"/>
              <a:pathLst>
                <a:path h="2047113" w="21863050">
                  <a:moveTo>
                    <a:pt x="0" y="204724"/>
                  </a:moveTo>
                  <a:cubicBezTo>
                    <a:pt x="0" y="91694"/>
                    <a:pt x="91694" y="0"/>
                    <a:pt x="204724" y="0"/>
                  </a:cubicBezTo>
                  <a:lnTo>
                    <a:pt x="21658326" y="0"/>
                  </a:lnTo>
                  <a:cubicBezTo>
                    <a:pt x="21771356" y="0"/>
                    <a:pt x="21863050" y="91694"/>
                    <a:pt x="21863050" y="204724"/>
                  </a:cubicBezTo>
                  <a:lnTo>
                    <a:pt x="21863050" y="1842389"/>
                  </a:lnTo>
                  <a:cubicBezTo>
                    <a:pt x="21863050" y="1955419"/>
                    <a:pt x="21771356" y="2047113"/>
                    <a:pt x="21658326" y="2047113"/>
                  </a:cubicBezTo>
                  <a:lnTo>
                    <a:pt x="204724" y="2047113"/>
                  </a:lnTo>
                  <a:cubicBezTo>
                    <a:pt x="91694" y="2047113"/>
                    <a:pt x="0" y="1955419"/>
                    <a:pt x="0" y="1842389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359128" y="5974779"/>
            <a:ext cx="844430" cy="844429"/>
          </a:xfrm>
          <a:custGeom>
            <a:avLst/>
            <a:gdLst/>
            <a:ahLst/>
            <a:cxnLst/>
            <a:rect r="r" b="b" t="t" l="l"/>
            <a:pathLst>
              <a:path h="844429" w="844430">
                <a:moveTo>
                  <a:pt x="0" y="0"/>
                </a:moveTo>
                <a:lnTo>
                  <a:pt x="844429" y="0"/>
                </a:lnTo>
                <a:lnTo>
                  <a:pt x="844429" y="844429"/>
                </a:lnTo>
                <a:lnTo>
                  <a:pt x="0" y="8444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771560" y="6003802"/>
            <a:ext cx="14416830" cy="805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Multi-hazard approach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Managing multiple risks (e.g., floods, droughts, and conflict) to enhance preparedness.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94692" y="7548490"/>
            <a:ext cx="16397264" cy="1535328"/>
            <a:chOff x="0" y="0"/>
            <a:chExt cx="21863018" cy="204710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863050" cy="2047113"/>
            </a:xfrm>
            <a:custGeom>
              <a:avLst/>
              <a:gdLst/>
              <a:ahLst/>
              <a:cxnLst/>
              <a:rect r="r" b="b" t="t" l="l"/>
              <a:pathLst>
                <a:path h="2047113" w="21863050">
                  <a:moveTo>
                    <a:pt x="0" y="204724"/>
                  </a:moveTo>
                  <a:cubicBezTo>
                    <a:pt x="0" y="91694"/>
                    <a:pt x="91694" y="0"/>
                    <a:pt x="204724" y="0"/>
                  </a:cubicBezTo>
                  <a:lnTo>
                    <a:pt x="21658326" y="0"/>
                  </a:lnTo>
                  <a:cubicBezTo>
                    <a:pt x="21771356" y="0"/>
                    <a:pt x="21863050" y="91694"/>
                    <a:pt x="21863050" y="204724"/>
                  </a:cubicBezTo>
                  <a:lnTo>
                    <a:pt x="21863050" y="1842389"/>
                  </a:lnTo>
                  <a:cubicBezTo>
                    <a:pt x="21863050" y="1955419"/>
                    <a:pt x="21771356" y="2047113"/>
                    <a:pt x="21658326" y="2047113"/>
                  </a:cubicBezTo>
                  <a:lnTo>
                    <a:pt x="204724" y="2047113"/>
                  </a:lnTo>
                  <a:cubicBezTo>
                    <a:pt x="91694" y="2047113"/>
                    <a:pt x="0" y="1955419"/>
                    <a:pt x="0" y="1842389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59128" y="7893941"/>
            <a:ext cx="844430" cy="844430"/>
          </a:xfrm>
          <a:custGeom>
            <a:avLst/>
            <a:gdLst/>
            <a:ahLst/>
            <a:cxnLst/>
            <a:rect r="r" b="b" t="t" l="l"/>
            <a:pathLst>
              <a:path h="844430" w="844430">
                <a:moveTo>
                  <a:pt x="0" y="0"/>
                </a:moveTo>
                <a:lnTo>
                  <a:pt x="844429" y="0"/>
                </a:lnTo>
                <a:lnTo>
                  <a:pt x="844429" y="844429"/>
                </a:lnTo>
                <a:lnTo>
                  <a:pt x="0" y="8444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771560" y="8118225"/>
            <a:ext cx="7171642" cy="414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Rapid vs. Slow-onset disasters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150328" y="8033452"/>
            <a:ext cx="7038062" cy="584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Rapid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Sudden, severe events like floods.</a:t>
            </a:r>
          </a:p>
          <a:p>
            <a:pPr algn="l">
              <a:lnSpc>
                <a:spcPts val="2268"/>
              </a:lnSpc>
            </a:pPr>
            <a:r>
              <a:rPr lang="en-US" sz="21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Slow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Gradual threats like drought or desertification.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3322408">
            <a:off x="-388151" y="-2447891"/>
            <a:ext cx="4352228" cy="8704457"/>
          </a:xfrm>
          <a:custGeom>
            <a:avLst/>
            <a:gdLst/>
            <a:ahLst/>
            <a:cxnLst/>
            <a:rect r="r" b="b" t="t" l="l"/>
            <a:pathLst>
              <a:path h="8704457" w="4352228">
                <a:moveTo>
                  <a:pt x="4352228" y="0"/>
                </a:moveTo>
                <a:lnTo>
                  <a:pt x="0" y="0"/>
                </a:lnTo>
                <a:lnTo>
                  <a:pt x="0" y="8704456"/>
                </a:lnTo>
                <a:lnTo>
                  <a:pt x="4352228" y="8704456"/>
                </a:lnTo>
                <a:lnTo>
                  <a:pt x="4352228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477591">
            <a:off x="-199951" y="-2048892"/>
            <a:ext cx="3635135" cy="7270270"/>
          </a:xfrm>
          <a:custGeom>
            <a:avLst/>
            <a:gdLst/>
            <a:ahLst/>
            <a:cxnLst/>
            <a:rect r="r" b="b" t="t" l="l"/>
            <a:pathLst>
              <a:path h="7270270" w="3635135">
                <a:moveTo>
                  <a:pt x="0" y="0"/>
                </a:moveTo>
                <a:lnTo>
                  <a:pt x="3635135" y="0"/>
                </a:lnTo>
                <a:lnTo>
                  <a:pt x="3635135" y="7270269"/>
                </a:lnTo>
                <a:lnTo>
                  <a:pt x="0" y="727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69070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D4582A"/>
                </a:solidFill>
                <a:latin typeface="Roboto Bold"/>
                <a:ea typeface="Roboto Bold"/>
                <a:cs typeface="Roboto Bold"/>
                <a:sym typeface="Roboto Bold"/>
              </a:rPr>
              <a:t>Practical Tools and Strategies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94693" y="1904337"/>
            <a:ext cx="16565899" cy="1958949"/>
            <a:chOff x="0" y="0"/>
            <a:chExt cx="22087865" cy="26119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87951" cy="2612009"/>
            </a:xfrm>
            <a:custGeom>
              <a:avLst/>
              <a:gdLst/>
              <a:ahLst/>
              <a:cxnLst/>
              <a:rect r="r" b="b" t="t" l="l"/>
              <a:pathLst>
                <a:path h="2612009" w="22087951">
                  <a:moveTo>
                    <a:pt x="0" y="261239"/>
                  </a:moveTo>
                  <a:cubicBezTo>
                    <a:pt x="0" y="116967"/>
                    <a:pt x="131094" y="0"/>
                    <a:pt x="292790" y="0"/>
                  </a:cubicBezTo>
                  <a:lnTo>
                    <a:pt x="21795169" y="0"/>
                  </a:lnTo>
                  <a:cubicBezTo>
                    <a:pt x="21956866" y="0"/>
                    <a:pt x="22087951" y="116967"/>
                    <a:pt x="22087951" y="261239"/>
                  </a:cubicBezTo>
                  <a:lnTo>
                    <a:pt x="22087951" y="2350770"/>
                  </a:lnTo>
                  <a:cubicBezTo>
                    <a:pt x="22087951" y="2495042"/>
                    <a:pt x="21956866" y="2612009"/>
                    <a:pt x="21795169" y="2612009"/>
                  </a:cubicBezTo>
                  <a:lnTo>
                    <a:pt x="292790" y="2612009"/>
                  </a:lnTo>
                  <a:cubicBezTo>
                    <a:pt x="131094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843133" y="2345101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580117" y="2121811"/>
            <a:ext cx="1373090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Anticipatory Action</a:t>
            </a: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Taking proactive measures before a disaster strikes, based on forecasts (e.g., pre-positioning relief supplies).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-7344034">
            <a:off x="13172147" y="4153942"/>
            <a:ext cx="4739657" cy="9479313"/>
          </a:xfrm>
          <a:custGeom>
            <a:avLst/>
            <a:gdLst/>
            <a:ahLst/>
            <a:cxnLst/>
            <a:rect r="r" b="b" t="t" l="l"/>
            <a:pathLst>
              <a:path h="9479313" w="4739657">
                <a:moveTo>
                  <a:pt x="4739656" y="9479313"/>
                </a:moveTo>
                <a:lnTo>
                  <a:pt x="0" y="9479313"/>
                </a:lnTo>
                <a:lnTo>
                  <a:pt x="0" y="0"/>
                </a:lnTo>
                <a:lnTo>
                  <a:pt x="4739656" y="0"/>
                </a:lnTo>
                <a:lnTo>
                  <a:pt x="4739656" y="9479313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3455965">
            <a:off x="13734526" y="5288224"/>
            <a:ext cx="3958729" cy="7917457"/>
          </a:xfrm>
          <a:custGeom>
            <a:avLst/>
            <a:gdLst/>
            <a:ahLst/>
            <a:cxnLst/>
            <a:rect r="r" b="b" t="t" l="l"/>
            <a:pathLst>
              <a:path h="7917457" w="3958729">
                <a:moveTo>
                  <a:pt x="0" y="7917458"/>
                </a:moveTo>
                <a:lnTo>
                  <a:pt x="3958729" y="7917458"/>
                </a:lnTo>
                <a:lnTo>
                  <a:pt x="3958729" y="0"/>
                </a:lnTo>
                <a:lnTo>
                  <a:pt x="0" y="0"/>
                </a:lnTo>
                <a:lnTo>
                  <a:pt x="0" y="7917458"/>
                </a:lnTo>
                <a:close/>
              </a:path>
            </a:pathLst>
          </a:custGeom>
          <a:blipFill>
            <a:blip r:embed="rId7">
              <a:alphaModFix amt="3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94693" y="4353024"/>
            <a:ext cx="16565899" cy="1958949"/>
            <a:chOff x="0" y="0"/>
            <a:chExt cx="22087865" cy="26119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087951" cy="2612009"/>
            </a:xfrm>
            <a:custGeom>
              <a:avLst/>
              <a:gdLst/>
              <a:ahLst/>
              <a:cxnLst/>
              <a:rect r="r" b="b" t="t" l="l"/>
              <a:pathLst>
                <a:path h="2612009" w="22087951">
                  <a:moveTo>
                    <a:pt x="0" y="261239"/>
                  </a:moveTo>
                  <a:cubicBezTo>
                    <a:pt x="0" y="116967"/>
                    <a:pt x="131094" y="0"/>
                    <a:pt x="292790" y="0"/>
                  </a:cubicBezTo>
                  <a:lnTo>
                    <a:pt x="21795169" y="0"/>
                  </a:lnTo>
                  <a:cubicBezTo>
                    <a:pt x="21956866" y="0"/>
                    <a:pt x="22087951" y="116967"/>
                    <a:pt x="22087951" y="261239"/>
                  </a:cubicBezTo>
                  <a:lnTo>
                    <a:pt x="22087951" y="2350770"/>
                  </a:lnTo>
                  <a:cubicBezTo>
                    <a:pt x="22087951" y="2495042"/>
                    <a:pt x="21956866" y="2612009"/>
                    <a:pt x="21795169" y="2612009"/>
                  </a:cubicBezTo>
                  <a:lnTo>
                    <a:pt x="292790" y="2612009"/>
                  </a:lnTo>
                  <a:cubicBezTo>
                    <a:pt x="131094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843133" y="4793788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580117" y="4570498"/>
            <a:ext cx="1373090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Forecast-based Financing (FbF)</a:t>
            </a: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Triggering early actions through pre-arranged funds, minimizing damage before disasters.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94693" y="6801712"/>
            <a:ext cx="16565899" cy="1958949"/>
            <a:chOff x="0" y="0"/>
            <a:chExt cx="22087865" cy="26119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087951" cy="2612009"/>
            </a:xfrm>
            <a:custGeom>
              <a:avLst/>
              <a:gdLst/>
              <a:ahLst/>
              <a:cxnLst/>
              <a:rect r="r" b="b" t="t" l="l"/>
              <a:pathLst>
                <a:path h="2612009" w="22087951">
                  <a:moveTo>
                    <a:pt x="0" y="261239"/>
                  </a:moveTo>
                  <a:cubicBezTo>
                    <a:pt x="0" y="116967"/>
                    <a:pt x="131094" y="0"/>
                    <a:pt x="292790" y="0"/>
                  </a:cubicBezTo>
                  <a:lnTo>
                    <a:pt x="21795169" y="0"/>
                  </a:lnTo>
                  <a:cubicBezTo>
                    <a:pt x="21956866" y="0"/>
                    <a:pt x="22087951" y="116967"/>
                    <a:pt x="22087951" y="261239"/>
                  </a:cubicBezTo>
                  <a:lnTo>
                    <a:pt x="22087951" y="2350770"/>
                  </a:lnTo>
                  <a:cubicBezTo>
                    <a:pt x="22087951" y="2495042"/>
                    <a:pt x="21956866" y="2612009"/>
                    <a:pt x="21795169" y="2612009"/>
                  </a:cubicBezTo>
                  <a:lnTo>
                    <a:pt x="292790" y="2612009"/>
                  </a:lnTo>
                  <a:cubicBezTo>
                    <a:pt x="131094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FEAD5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787963" y="7242476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580117" y="7019187"/>
            <a:ext cx="1373090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Nature-Based Solutions (NbS)</a:t>
            </a: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ecosystems to reduce disaster risks (e.g., restoring mangroves to protect coastal communities).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58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4582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9224" y="5962650"/>
            <a:ext cx="3296420" cy="3685023"/>
          </a:xfrm>
          <a:custGeom>
            <a:avLst/>
            <a:gdLst/>
            <a:ahLst/>
            <a:cxnLst/>
            <a:rect r="r" b="b" t="t" l="l"/>
            <a:pathLst>
              <a:path h="3685023" w="3296420">
                <a:moveTo>
                  <a:pt x="0" y="0"/>
                </a:moveTo>
                <a:lnTo>
                  <a:pt x="3296420" y="0"/>
                </a:lnTo>
                <a:lnTo>
                  <a:pt x="3296420" y="3685023"/>
                </a:lnTo>
                <a:lnTo>
                  <a:pt x="0" y="36850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EAD5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92586" y="3976255"/>
            <a:ext cx="10809515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2: Nexus between climate change, disaster risk, environment, and humanitarian 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4C7024-7DAF-4F3D-8830-951C03B162C7}"/>
</file>

<file path=customXml/itemProps2.xml><?xml version="1.0" encoding="utf-8"?>
<ds:datastoreItem xmlns:ds="http://schemas.openxmlformats.org/officeDocument/2006/customXml" ds:itemID="{70BD0BF7-DD67-4EE0-944A-63EB5D15FDAB}"/>
</file>

<file path=customXml/itemProps3.xml><?xml version="1.0" encoding="utf-8"?>
<ds:datastoreItem xmlns:ds="http://schemas.openxmlformats.org/officeDocument/2006/customXml" ds:itemID="{16B41E21-7BB8-49A1-A057-14358CBEC16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PPT</dc:title>
  <cp:revision>1</cp:revision>
  <dcterms:created xsi:type="dcterms:W3CDTF">2006-08-16T00:00:00Z</dcterms:created>
  <dcterms:modified xsi:type="dcterms:W3CDTF">2011-08-01T06:04:30Z</dcterms:modified>
  <dc:identifier>DAGW6btx_Zo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